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embeddings/oleObject1.bin" ContentType="application/vnd.openxmlformats-officedocument.oleObject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embeddings/oleObject2.bin" ContentType="application/vnd.openxmlformats-officedocument.oleObject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embeddings/oleObject3.bin" ContentType="application/vnd.openxmlformats-officedocument.oleObject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00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23" r:id="rId3"/>
    <p:sldId id="339" r:id="rId4"/>
    <p:sldId id="340" r:id="rId5"/>
    <p:sldId id="341" r:id="rId6"/>
    <p:sldId id="342" r:id="rId7"/>
    <p:sldId id="343" r:id="rId8"/>
    <p:sldId id="345" r:id="rId9"/>
    <p:sldId id="346" r:id="rId10"/>
    <p:sldId id="347" r:id="rId11"/>
    <p:sldId id="348" r:id="rId12"/>
    <p:sldId id="349" r:id="rId13"/>
    <p:sldId id="351" r:id="rId14"/>
    <p:sldId id="352" r:id="rId15"/>
    <p:sldId id="353" r:id="rId16"/>
    <p:sldId id="354" r:id="rId17"/>
    <p:sldId id="355" r:id="rId18"/>
    <p:sldId id="344" r:id="rId19"/>
    <p:sldId id="361" r:id="rId20"/>
    <p:sldId id="356" r:id="rId21"/>
    <p:sldId id="358" r:id="rId22"/>
    <p:sldId id="359" r:id="rId23"/>
    <p:sldId id="364" r:id="rId24"/>
    <p:sldId id="357" r:id="rId25"/>
    <p:sldId id="360" r:id="rId26"/>
    <p:sldId id="362" r:id="rId27"/>
    <p:sldId id="363" r:id="rId28"/>
    <p:sldId id="338" r:id="rId29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66FF"/>
    <a:srgbClr val="3399FF"/>
    <a:srgbClr val="339933"/>
    <a:srgbClr val="33CC33"/>
    <a:srgbClr val="00CC66"/>
    <a:srgbClr val="FF3300"/>
    <a:srgbClr val="FF66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45" autoAdjust="0"/>
    <p:restoredTop sz="93116" autoAdjust="0"/>
  </p:normalViewPr>
  <p:slideViewPr>
    <p:cSldViewPr>
      <p:cViewPr varScale="1">
        <p:scale>
          <a:sx n="160" d="100"/>
          <a:sy n="160" d="100"/>
        </p:scale>
        <p:origin x="-14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1902"/>
    </p:cViewPr>
  </p:sorterViewPr>
  <p:notesViewPr>
    <p:cSldViewPr>
      <p:cViewPr varScale="1">
        <p:scale>
          <a:sx n="79" d="100"/>
          <a:sy n="79" d="100"/>
        </p:scale>
        <p:origin x="-1092" y="-96"/>
      </p:cViewPr>
      <p:guideLst>
        <p:guide orient="horz" pos="2305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42668-1322-4426-92A9-523E1A6F99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47A8BC-3C54-4CC8-8DF3-1B3FB140322D}">
      <dgm:prSet/>
      <dgm:spPr/>
      <dgm:t>
        <a:bodyPr/>
        <a:lstStyle/>
        <a:p>
          <a:pPr rtl="0"/>
          <a:r>
            <a:rPr lang="en-US" dirty="0" smtClean="0"/>
            <a:t>Write Protocol:  one round </a:t>
          </a:r>
          <a:endParaRPr lang="en-US" dirty="0"/>
        </a:p>
      </dgm:t>
    </dgm:pt>
    <dgm:pt modelId="{678FBDBB-2403-4B15-853E-57E842FA3252}" type="parTrans" cxnId="{E2DBEC31-55DA-4CBA-895C-284FB6791E8C}">
      <dgm:prSet/>
      <dgm:spPr/>
      <dgm:t>
        <a:bodyPr/>
        <a:lstStyle/>
        <a:p>
          <a:endParaRPr lang="en-US"/>
        </a:p>
      </dgm:t>
    </dgm:pt>
    <dgm:pt modelId="{FF90B083-D265-42A5-9B7E-EC1BB0F0F296}" type="sibTrans" cxnId="{E2DBEC31-55DA-4CBA-895C-284FB6791E8C}">
      <dgm:prSet/>
      <dgm:spPr/>
      <dgm:t>
        <a:bodyPr/>
        <a:lstStyle/>
        <a:p>
          <a:endParaRPr lang="en-US"/>
        </a:p>
      </dgm:t>
    </dgm:pt>
    <dgm:pt modelId="{77BAAD5E-8355-45E4-9E2F-B5CB54D11CF5}">
      <dgm:prSet/>
      <dgm:spPr/>
      <dgm:t>
        <a:bodyPr/>
        <a:lstStyle/>
        <a:p>
          <a:pPr rtl="0"/>
          <a:r>
            <a:rPr lang="en-US" dirty="0" smtClean="0"/>
            <a:t>P1: </a:t>
          </a:r>
          <a:r>
            <a:rPr lang="el-GR" dirty="0" smtClean="0"/>
            <a:t>Αύξησε την </a:t>
          </a:r>
          <a:r>
            <a:rPr lang="el-GR" dirty="0" err="1" smtClean="0"/>
            <a:t>χρονοσφραγίδα</a:t>
          </a:r>
          <a:r>
            <a:rPr lang="el-GR" dirty="0" smtClean="0"/>
            <a:t> σου </a:t>
          </a:r>
          <a:r>
            <a:rPr lang="en-US" dirty="0" smtClean="0"/>
            <a:t> </a:t>
          </a:r>
          <a:r>
            <a:rPr lang="en-US" dirty="0" err="1" smtClean="0"/>
            <a:t>ts</a:t>
          </a:r>
          <a:r>
            <a:rPr lang="en-US" dirty="0" smtClean="0"/>
            <a:t> </a:t>
          </a:r>
          <a:r>
            <a:rPr lang="el-GR" dirty="0" smtClean="0"/>
            <a:t>και στείλε μήνυμα</a:t>
          </a:r>
          <a:r>
            <a:rPr lang="en-US" dirty="0" smtClean="0"/>
            <a:t> write(&lt;</a:t>
          </a:r>
          <a:r>
            <a:rPr lang="en-US" dirty="0" err="1" smtClean="0"/>
            <a:t>ts,v</a:t>
          </a:r>
          <a:r>
            <a:rPr lang="en-US" dirty="0" smtClean="0"/>
            <a:t>&gt;) </a:t>
          </a:r>
          <a:r>
            <a:rPr lang="el-GR" dirty="0" smtClean="0"/>
            <a:t>σε όλους και περίμενε απαντήσεις από μια απαρτία</a:t>
          </a:r>
          <a:endParaRPr lang="en-US" dirty="0"/>
        </a:p>
      </dgm:t>
    </dgm:pt>
    <dgm:pt modelId="{BD632036-1F38-4EF2-9699-A6CF70ACED32}" type="parTrans" cxnId="{B4227C15-9433-4170-9D00-294A1C493CA8}">
      <dgm:prSet/>
      <dgm:spPr/>
      <dgm:t>
        <a:bodyPr/>
        <a:lstStyle/>
        <a:p>
          <a:endParaRPr lang="en-US"/>
        </a:p>
      </dgm:t>
    </dgm:pt>
    <dgm:pt modelId="{15B5A130-DF68-4E60-BEE7-C6CBDE74685B}" type="sibTrans" cxnId="{B4227C15-9433-4170-9D00-294A1C493CA8}">
      <dgm:prSet/>
      <dgm:spPr/>
      <dgm:t>
        <a:bodyPr/>
        <a:lstStyle/>
        <a:p>
          <a:endParaRPr lang="en-US"/>
        </a:p>
      </dgm:t>
    </dgm:pt>
    <dgm:pt modelId="{99C55FA9-911C-47DF-AA52-F96F14E7BE9A}">
      <dgm:prSet/>
      <dgm:spPr/>
      <dgm:t>
        <a:bodyPr/>
        <a:lstStyle/>
        <a:p>
          <a:pPr rtl="0"/>
          <a:r>
            <a:rPr lang="el-GR" dirty="0" smtClean="0"/>
            <a:t>Μόλις λάβεις απαντήσεις επέστρεψε </a:t>
          </a:r>
          <a:r>
            <a:rPr lang="en-US" dirty="0" err="1" smtClean="0"/>
            <a:t>ack</a:t>
          </a:r>
          <a:r>
            <a:rPr lang="en-US" dirty="0" smtClean="0"/>
            <a:t> </a:t>
          </a:r>
          <a:r>
            <a:rPr lang="el-GR" dirty="0" smtClean="0"/>
            <a:t>και τερμάτισε </a:t>
          </a:r>
          <a:endParaRPr lang="en-US" dirty="0"/>
        </a:p>
      </dgm:t>
    </dgm:pt>
    <dgm:pt modelId="{BAE3882F-67CC-429D-BE76-9A3A209BD04A}" type="parTrans" cxnId="{F469D026-EC42-4B9F-BE0F-C01628BDE434}">
      <dgm:prSet/>
      <dgm:spPr/>
      <dgm:t>
        <a:bodyPr/>
        <a:lstStyle/>
        <a:p>
          <a:endParaRPr lang="en-US"/>
        </a:p>
      </dgm:t>
    </dgm:pt>
    <dgm:pt modelId="{213CDC50-B28A-4C9A-993E-6B54C5C8BE82}" type="sibTrans" cxnId="{F469D026-EC42-4B9F-BE0F-C01628BDE434}">
      <dgm:prSet/>
      <dgm:spPr/>
      <dgm:t>
        <a:bodyPr/>
        <a:lstStyle/>
        <a:p>
          <a:endParaRPr lang="en-US"/>
        </a:p>
      </dgm:t>
    </dgm:pt>
    <dgm:pt modelId="{4758BBE9-39F6-41C6-A9E6-3DCAA0EB9635}">
      <dgm:prSet/>
      <dgm:spPr/>
      <dgm:t>
        <a:bodyPr/>
        <a:lstStyle/>
        <a:p>
          <a:pPr rtl="0"/>
          <a:r>
            <a:rPr lang="en-US" dirty="0" smtClean="0"/>
            <a:t>Read </a:t>
          </a:r>
          <a:r>
            <a:rPr lang="en-US" dirty="0" err="1" smtClean="0"/>
            <a:t>Potocol</a:t>
          </a:r>
          <a:r>
            <a:rPr lang="en-US" dirty="0" smtClean="0"/>
            <a:t>: one or two rounds</a:t>
          </a:r>
          <a:endParaRPr lang="en-US" dirty="0"/>
        </a:p>
      </dgm:t>
    </dgm:pt>
    <dgm:pt modelId="{4A2706EC-76D1-4E9A-A52C-AA92EFA480CB}" type="parTrans" cxnId="{45022069-09DE-4594-98A4-0F47A60F0742}">
      <dgm:prSet/>
      <dgm:spPr/>
      <dgm:t>
        <a:bodyPr/>
        <a:lstStyle/>
        <a:p>
          <a:endParaRPr lang="en-US"/>
        </a:p>
      </dgm:t>
    </dgm:pt>
    <dgm:pt modelId="{DA7639D6-966A-440D-98FD-B3E1EF5C0CCF}" type="sibTrans" cxnId="{45022069-09DE-4594-98A4-0F47A60F0742}">
      <dgm:prSet/>
      <dgm:spPr/>
      <dgm:t>
        <a:bodyPr/>
        <a:lstStyle/>
        <a:p>
          <a:endParaRPr lang="en-US"/>
        </a:p>
      </dgm:t>
    </dgm:pt>
    <dgm:pt modelId="{DD01450D-427E-48AD-9D0F-0262BD359252}">
      <dgm:prSet/>
      <dgm:spPr/>
      <dgm:t>
        <a:bodyPr/>
        <a:lstStyle/>
        <a:p>
          <a:pPr rtl="0"/>
          <a:r>
            <a:rPr lang="en-US" dirty="0" smtClean="0"/>
            <a:t>P1: </a:t>
          </a:r>
          <a:r>
            <a:rPr lang="el-GR" dirty="0" smtClean="0"/>
            <a:t>Στείλε μήνυμα </a:t>
          </a:r>
          <a:r>
            <a:rPr lang="en-US" dirty="0" smtClean="0"/>
            <a:t>read(</a:t>
          </a:r>
          <a:r>
            <a:rPr lang="el-GR" dirty="0" smtClean="0"/>
            <a:t>&lt;</a:t>
          </a:r>
          <a:r>
            <a:rPr lang="en-US" dirty="0" err="1" smtClean="0"/>
            <a:t>ts,v</a:t>
          </a:r>
          <a:r>
            <a:rPr lang="en-US" dirty="0" smtClean="0"/>
            <a:t>&gt;) </a:t>
          </a:r>
          <a:r>
            <a:rPr lang="el-GR" dirty="0" err="1" smtClean="0"/>
            <a:t>ό</a:t>
          </a:r>
          <a:r>
            <a:rPr lang="en-US" dirty="0" smtClean="0"/>
            <a:t>πο</a:t>
          </a:r>
          <a:r>
            <a:rPr lang="el-GR" dirty="0" err="1" smtClean="0"/>
            <a:t>υ</a:t>
          </a:r>
          <a:r>
            <a:rPr lang="en-US" dirty="0" smtClean="0"/>
            <a:t> &lt;</a:t>
          </a:r>
          <a:r>
            <a:rPr lang="en-US" dirty="0" err="1" smtClean="0"/>
            <a:t>ts,v</a:t>
          </a:r>
          <a:r>
            <a:rPr lang="en-US" dirty="0" smtClean="0"/>
            <a:t>&gt; </a:t>
          </a:r>
          <a:r>
            <a:rPr lang="el-GR" dirty="0" smtClean="0"/>
            <a:t>η τελευταία τιμή που επέστρεψε ο αναγνώστης σε </a:t>
          </a:r>
          <a:r>
            <a:rPr lang="el-GR" dirty="0" smtClean="0">
              <a:solidFill>
                <a:schemeClr val="tx1"/>
              </a:solidFill>
            </a:rPr>
            <a:t>όλα τα αντίγραφα και περίμενε απάντηση από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l-GR" dirty="0" smtClean="0">
              <a:solidFill>
                <a:schemeClr val="tx1"/>
              </a:solidFill>
            </a:rPr>
            <a:t>μια απαρτία</a:t>
          </a:r>
          <a:r>
            <a:rPr lang="en-US" dirty="0" smtClean="0"/>
            <a:t> Q</a:t>
          </a:r>
          <a:endParaRPr lang="en-US" dirty="0"/>
        </a:p>
      </dgm:t>
    </dgm:pt>
    <dgm:pt modelId="{96C0ADAC-F02C-437C-A684-123B69D63BBF}" type="parTrans" cxnId="{3951AA40-9FE9-46D7-A045-DA2BF8399924}">
      <dgm:prSet/>
      <dgm:spPr/>
      <dgm:t>
        <a:bodyPr/>
        <a:lstStyle/>
        <a:p>
          <a:endParaRPr lang="en-US"/>
        </a:p>
      </dgm:t>
    </dgm:pt>
    <dgm:pt modelId="{D73B92FE-E609-4925-AD07-28BBFF5AE57B}" type="sibTrans" cxnId="{3951AA40-9FE9-46D7-A045-DA2BF8399924}">
      <dgm:prSet/>
      <dgm:spPr/>
      <dgm:t>
        <a:bodyPr/>
        <a:lstStyle/>
        <a:p>
          <a:endParaRPr lang="en-US"/>
        </a:p>
      </dgm:t>
    </dgm:pt>
    <dgm:pt modelId="{7AF516BB-2FD9-4D11-BEEE-694B6B57BEFF}">
      <dgm:prSet/>
      <dgm:spPr/>
      <dgm:t>
        <a:bodyPr/>
        <a:lstStyle/>
        <a:p>
          <a:pPr rtl="0"/>
          <a:r>
            <a:rPr lang="en-US" dirty="0" err="1" smtClean="0"/>
            <a:t>QView</a:t>
          </a:r>
          <a:r>
            <a:rPr lang="en-US" baseline="-25000" dirty="0" err="1" smtClean="0"/>
            <a:t>Q</a:t>
          </a:r>
          <a:r>
            <a:rPr lang="en-US" dirty="0" smtClean="0"/>
            <a:t>(1) –</a:t>
          </a:r>
          <a:r>
            <a:rPr lang="el-GR" dirty="0" smtClean="0"/>
            <a:t> </a:t>
          </a:r>
          <a:r>
            <a:rPr lang="el-GR" b="1" dirty="0" smtClean="0">
              <a:solidFill>
                <a:srgbClr val="008000"/>
              </a:solidFill>
            </a:rPr>
            <a:t>Γρήγορη</a:t>
          </a:r>
          <a:r>
            <a:rPr lang="el-GR" dirty="0" smtClean="0"/>
            <a:t> και επέστρεψε την τιμή του</a:t>
          </a:r>
          <a:r>
            <a:rPr lang="en-US" dirty="0" smtClean="0"/>
            <a:t> </a:t>
          </a:r>
          <a:r>
            <a:rPr lang="en-US" dirty="0" err="1" smtClean="0">
              <a:solidFill>
                <a:srgbClr val="0070C0"/>
              </a:solidFill>
            </a:rPr>
            <a:t>maxTS</a:t>
          </a:r>
          <a:endParaRPr lang="en-US" dirty="0">
            <a:solidFill>
              <a:srgbClr val="0070C0"/>
            </a:solidFill>
          </a:endParaRPr>
        </a:p>
      </dgm:t>
    </dgm:pt>
    <dgm:pt modelId="{68798814-7DDD-47F3-A771-2C90BE3CCFA4}" type="parTrans" cxnId="{429EB4A8-BBD4-42BD-9380-BF2F1051ED6F}">
      <dgm:prSet/>
      <dgm:spPr/>
      <dgm:t>
        <a:bodyPr/>
        <a:lstStyle/>
        <a:p>
          <a:endParaRPr lang="en-US"/>
        </a:p>
      </dgm:t>
    </dgm:pt>
    <dgm:pt modelId="{ED43C616-C632-43AC-92E9-ED5BA89C489D}" type="sibTrans" cxnId="{429EB4A8-BBD4-42BD-9380-BF2F1051ED6F}">
      <dgm:prSet/>
      <dgm:spPr/>
      <dgm:t>
        <a:bodyPr/>
        <a:lstStyle/>
        <a:p>
          <a:endParaRPr lang="en-US"/>
        </a:p>
      </dgm:t>
    </dgm:pt>
    <dgm:pt modelId="{72FD9B86-E459-4B4A-8EC3-2903EAC19F5D}">
      <dgm:prSet/>
      <dgm:spPr/>
      <dgm:t>
        <a:bodyPr/>
        <a:lstStyle/>
        <a:p>
          <a:pPr rtl="0"/>
          <a:r>
            <a:rPr lang="en-US" dirty="0" err="1" smtClean="0"/>
            <a:t>QView</a:t>
          </a:r>
          <a:r>
            <a:rPr lang="en-US" baseline="-25000" dirty="0" err="1" smtClean="0"/>
            <a:t>Q</a:t>
          </a:r>
          <a:r>
            <a:rPr lang="en-US" dirty="0" smtClean="0"/>
            <a:t>(2) – </a:t>
          </a:r>
          <a:r>
            <a:rPr lang="el-GR" b="1" dirty="0" smtClean="0">
              <a:solidFill>
                <a:srgbClr val="008000"/>
              </a:solidFill>
            </a:rPr>
            <a:t>Γρήγορη</a:t>
          </a:r>
          <a:r>
            <a:rPr lang="el-GR" dirty="0" smtClean="0"/>
            <a:t> και επέστρεψε την τιμή του</a:t>
          </a:r>
          <a:r>
            <a:rPr lang="en-US" dirty="0" smtClean="0"/>
            <a:t> </a:t>
          </a:r>
          <a:r>
            <a:rPr lang="en-US" dirty="0" smtClean="0">
              <a:solidFill>
                <a:srgbClr val="0070C0"/>
              </a:solidFill>
            </a:rPr>
            <a:t>maxTS-1</a:t>
          </a:r>
          <a:endParaRPr lang="en-US" dirty="0">
            <a:solidFill>
              <a:srgbClr val="0070C0"/>
            </a:solidFill>
          </a:endParaRPr>
        </a:p>
      </dgm:t>
    </dgm:pt>
    <dgm:pt modelId="{A42CFA54-F053-43B6-BCC1-53CFA0F1E61D}" type="parTrans" cxnId="{808C58DB-AA33-4D66-AB86-056F9222DFD4}">
      <dgm:prSet/>
      <dgm:spPr/>
      <dgm:t>
        <a:bodyPr/>
        <a:lstStyle/>
        <a:p>
          <a:endParaRPr lang="en-US"/>
        </a:p>
      </dgm:t>
    </dgm:pt>
    <dgm:pt modelId="{0DBBFE65-D1D1-4DB5-9AB4-DD0281970D91}" type="sibTrans" cxnId="{808C58DB-AA33-4D66-AB86-056F9222DFD4}">
      <dgm:prSet/>
      <dgm:spPr/>
      <dgm:t>
        <a:bodyPr/>
        <a:lstStyle/>
        <a:p>
          <a:endParaRPr lang="en-US"/>
        </a:p>
      </dgm:t>
    </dgm:pt>
    <dgm:pt modelId="{C3A88C0D-A481-45D7-8FEA-565F14BCDF36}">
      <dgm:prSet/>
      <dgm:spPr/>
      <dgm:t>
        <a:bodyPr/>
        <a:lstStyle/>
        <a:p>
          <a:pPr rtl="0"/>
          <a:r>
            <a:rPr lang="en-US" dirty="0" err="1" smtClean="0"/>
            <a:t>QView</a:t>
          </a:r>
          <a:r>
            <a:rPr lang="en-US" baseline="-25000" dirty="0" err="1" smtClean="0"/>
            <a:t>Q</a:t>
          </a:r>
          <a:r>
            <a:rPr lang="en-US" dirty="0" smtClean="0"/>
            <a:t>(3) –</a:t>
          </a:r>
          <a:r>
            <a:rPr lang="el-GR" dirty="0" smtClean="0"/>
            <a:t> </a:t>
          </a:r>
          <a:r>
            <a:rPr lang="el-GR" b="1" dirty="0" smtClean="0">
              <a:solidFill>
                <a:srgbClr val="FF0000"/>
              </a:solidFill>
            </a:rPr>
            <a:t>Αργή</a:t>
          </a:r>
          <a:r>
            <a:rPr lang="en-US" dirty="0" smtClean="0">
              <a:solidFill>
                <a:srgbClr val="FF0000"/>
              </a:solidFill>
            </a:rPr>
            <a:t> </a:t>
          </a:r>
          <a:r>
            <a:rPr lang="el-GR" dirty="0" smtClean="0"/>
            <a:t>προχώρα στη φάση </a:t>
          </a:r>
          <a:r>
            <a:rPr lang="en-US" dirty="0" smtClean="0"/>
            <a:t>P2 </a:t>
          </a:r>
          <a:r>
            <a:rPr lang="el-GR" dirty="0" smtClean="0"/>
            <a:t>και ακολούθως </a:t>
          </a:r>
          <a:r>
            <a:rPr lang="el-GR" dirty="0" err="1" smtClean="0"/>
            <a:t>επεστρεψε</a:t>
          </a:r>
          <a:r>
            <a:rPr lang="en-US" dirty="0" smtClean="0"/>
            <a:t> </a:t>
          </a:r>
          <a:r>
            <a:rPr lang="en-US" dirty="0" err="1" smtClean="0">
              <a:solidFill>
                <a:srgbClr val="0070C0"/>
              </a:solidFill>
            </a:rPr>
            <a:t>maxTS</a:t>
          </a:r>
          <a:endParaRPr lang="en-US" dirty="0">
            <a:solidFill>
              <a:srgbClr val="0070C0"/>
            </a:solidFill>
          </a:endParaRPr>
        </a:p>
      </dgm:t>
    </dgm:pt>
    <dgm:pt modelId="{AFC0E5FB-7A1A-4548-AE10-E822DF820028}" type="parTrans" cxnId="{AF17C009-B782-4CD9-A089-76F9E86029A3}">
      <dgm:prSet/>
      <dgm:spPr/>
      <dgm:t>
        <a:bodyPr/>
        <a:lstStyle/>
        <a:p>
          <a:endParaRPr lang="en-US"/>
        </a:p>
      </dgm:t>
    </dgm:pt>
    <dgm:pt modelId="{E41648FC-A7E6-450B-A618-F5DAD2E310F2}" type="sibTrans" cxnId="{AF17C009-B782-4CD9-A089-76F9E86029A3}">
      <dgm:prSet/>
      <dgm:spPr/>
      <dgm:t>
        <a:bodyPr/>
        <a:lstStyle/>
        <a:p>
          <a:endParaRPr lang="en-US"/>
        </a:p>
      </dgm:t>
    </dgm:pt>
    <dgm:pt modelId="{43E334A5-EE4D-46F7-A199-3C31D7FCF980}">
      <dgm:prSet/>
      <dgm:spPr/>
      <dgm:t>
        <a:bodyPr/>
        <a:lstStyle/>
        <a:p>
          <a:pPr rtl="0"/>
          <a:r>
            <a:rPr lang="en-US" dirty="0" smtClean="0"/>
            <a:t>P2: </a:t>
          </a:r>
          <a:r>
            <a:rPr lang="el-GR" dirty="0" smtClean="0"/>
            <a:t>προώθησε</a:t>
          </a:r>
          <a:r>
            <a:rPr lang="en-US" dirty="0" smtClean="0"/>
            <a:t> &lt;</a:t>
          </a:r>
          <a:r>
            <a:rPr lang="en-US" dirty="0" err="1" smtClean="0"/>
            <a:t>maxTS,v</a:t>
          </a:r>
          <a:r>
            <a:rPr lang="en-US" dirty="0" smtClean="0"/>
            <a:t>&gt; </a:t>
          </a:r>
          <a:r>
            <a:rPr lang="el-GR" dirty="0" smtClean="0"/>
            <a:t>σε μια απαρτία και μετά επέστρεψε ν</a:t>
          </a:r>
          <a:endParaRPr lang="en-US" dirty="0"/>
        </a:p>
      </dgm:t>
    </dgm:pt>
    <dgm:pt modelId="{82170A4C-3BC7-4FCD-AA5F-AFE4A984BA22}" type="parTrans" cxnId="{364A9F45-DC7F-40A7-B0C0-E56ADEDD3F24}">
      <dgm:prSet/>
      <dgm:spPr/>
      <dgm:t>
        <a:bodyPr/>
        <a:lstStyle/>
        <a:p>
          <a:endParaRPr lang="en-US"/>
        </a:p>
      </dgm:t>
    </dgm:pt>
    <dgm:pt modelId="{097C1606-13B4-48DD-A25D-A6A6C12C5746}" type="sibTrans" cxnId="{364A9F45-DC7F-40A7-B0C0-E56ADEDD3F24}">
      <dgm:prSet/>
      <dgm:spPr/>
      <dgm:t>
        <a:bodyPr/>
        <a:lstStyle/>
        <a:p>
          <a:endParaRPr lang="en-US"/>
        </a:p>
      </dgm:t>
    </dgm:pt>
    <dgm:pt modelId="{EA176A6F-79AB-4281-A153-AFC970A4A2A0}">
      <dgm:prSet/>
      <dgm:spPr/>
      <dgm:t>
        <a:bodyPr/>
        <a:lstStyle/>
        <a:p>
          <a:pPr rtl="0"/>
          <a:endParaRPr lang="en-US" dirty="0"/>
        </a:p>
      </dgm:t>
    </dgm:pt>
    <dgm:pt modelId="{6C42C77C-6417-4022-B579-DD551DF7CC2D}" type="parTrans" cxnId="{5A0BE594-EA11-415F-8D95-C762C2278E58}">
      <dgm:prSet/>
      <dgm:spPr/>
      <dgm:t>
        <a:bodyPr/>
        <a:lstStyle/>
        <a:p>
          <a:endParaRPr lang="en-US"/>
        </a:p>
      </dgm:t>
    </dgm:pt>
    <dgm:pt modelId="{B77A4E3C-E713-4AE8-9CDB-3053CDC6A18E}" type="sibTrans" cxnId="{5A0BE594-EA11-415F-8D95-C762C2278E58}">
      <dgm:prSet/>
      <dgm:spPr/>
      <dgm:t>
        <a:bodyPr/>
        <a:lstStyle/>
        <a:p>
          <a:endParaRPr lang="en-US"/>
        </a:p>
      </dgm:t>
    </dgm:pt>
    <dgm:pt modelId="{3C4F883F-B350-4F8E-94D8-E32BAB019B66}">
      <dgm:prSet/>
      <dgm:spPr/>
      <dgm:t>
        <a:bodyPr/>
        <a:lstStyle/>
        <a:p>
          <a:pPr rtl="0"/>
          <a:r>
            <a:rPr lang="en-US" dirty="0" smtClean="0"/>
            <a:t>Server Protocol: passive role</a:t>
          </a:r>
          <a:endParaRPr lang="en-US" dirty="0"/>
        </a:p>
      </dgm:t>
    </dgm:pt>
    <dgm:pt modelId="{15E1A283-0678-4BC1-BF91-C6F3A63B9E0F}" type="parTrans" cxnId="{20B88CD0-AA69-4131-86FB-282BC97C4F03}">
      <dgm:prSet/>
      <dgm:spPr/>
      <dgm:t>
        <a:bodyPr/>
        <a:lstStyle/>
        <a:p>
          <a:endParaRPr lang="en-US"/>
        </a:p>
      </dgm:t>
    </dgm:pt>
    <dgm:pt modelId="{5BB69EE4-F0CF-4153-8895-26DDF45BC05D}" type="sibTrans" cxnId="{20B88CD0-AA69-4131-86FB-282BC97C4F03}">
      <dgm:prSet/>
      <dgm:spPr/>
      <dgm:t>
        <a:bodyPr/>
        <a:lstStyle/>
        <a:p>
          <a:endParaRPr lang="en-US"/>
        </a:p>
      </dgm:t>
    </dgm:pt>
    <dgm:pt modelId="{8E3DCB94-E475-49A5-8035-7BAC1C784B2C}">
      <dgm:prSet/>
      <dgm:spPr/>
      <dgm:t>
        <a:bodyPr/>
        <a:lstStyle/>
        <a:p>
          <a:pPr rtl="0"/>
          <a:r>
            <a:rPr lang="el-GR" dirty="0" smtClean="0"/>
            <a:t>Παρέλαβε αιτήσεις </a:t>
          </a:r>
          <a:r>
            <a:rPr lang="en-US" dirty="0" smtClean="0"/>
            <a:t>read(&lt;</a:t>
          </a:r>
          <a:r>
            <a:rPr lang="en-US" dirty="0" err="1" smtClean="0"/>
            <a:t>ts,v</a:t>
          </a:r>
          <a:r>
            <a:rPr lang="en-US" dirty="0" smtClean="0"/>
            <a:t>&gt;) </a:t>
          </a:r>
          <a:r>
            <a:rPr lang="el-GR" dirty="0" smtClean="0"/>
            <a:t>και </a:t>
          </a:r>
          <a:r>
            <a:rPr lang="en-US" dirty="0" smtClean="0"/>
            <a:t>write(&lt;</a:t>
          </a:r>
          <a:r>
            <a:rPr lang="en-US" dirty="0" err="1" smtClean="0"/>
            <a:t>ts,v</a:t>
          </a:r>
          <a:r>
            <a:rPr lang="en-US" dirty="0" smtClean="0"/>
            <a:t>&gt;)</a:t>
          </a:r>
          <a:endParaRPr lang="en-US" dirty="0"/>
        </a:p>
      </dgm:t>
    </dgm:pt>
    <dgm:pt modelId="{AAB2A31B-C2E7-421D-9C7E-9607494B9645}" type="parTrans" cxnId="{EFE3195A-2EC7-4327-B5EB-9C227AAAFED8}">
      <dgm:prSet/>
      <dgm:spPr/>
      <dgm:t>
        <a:bodyPr/>
        <a:lstStyle/>
        <a:p>
          <a:endParaRPr lang="en-US"/>
        </a:p>
      </dgm:t>
    </dgm:pt>
    <dgm:pt modelId="{E1FE2A04-7E79-4F87-91F2-3D8A35EDA14B}" type="sibTrans" cxnId="{EFE3195A-2EC7-4327-B5EB-9C227AAAFED8}">
      <dgm:prSet/>
      <dgm:spPr/>
      <dgm:t>
        <a:bodyPr/>
        <a:lstStyle/>
        <a:p>
          <a:endParaRPr lang="en-US"/>
        </a:p>
      </dgm:t>
    </dgm:pt>
    <dgm:pt modelId="{54651DBA-A14E-754F-9B69-21D59FB18EFF}">
      <dgm:prSet/>
      <dgm:spPr/>
      <dgm:t>
        <a:bodyPr/>
        <a:lstStyle/>
        <a:p>
          <a:pPr rtl="0"/>
          <a:r>
            <a:rPr lang="el-GR" dirty="0" err="1" smtClean="0"/>
            <a:t>Εαν</a:t>
          </a:r>
          <a:r>
            <a:rPr lang="el-GR" dirty="0" smtClean="0"/>
            <a:t> </a:t>
          </a:r>
          <a:r>
            <a:rPr lang="en-US" dirty="0" err="1" smtClean="0"/>
            <a:t>local.ts</a:t>
          </a:r>
          <a:r>
            <a:rPr lang="en-US" dirty="0" smtClean="0"/>
            <a:t>&lt;</a:t>
          </a:r>
          <a:r>
            <a:rPr lang="en-US" dirty="0" err="1" smtClean="0"/>
            <a:t>msg.ts</a:t>
          </a:r>
          <a:r>
            <a:rPr lang="el-GR" dirty="0" smtClean="0"/>
            <a:t> ενημέρωσε το τοπικό σου αντίγραφο</a:t>
          </a:r>
          <a:endParaRPr lang="en-US" dirty="0"/>
        </a:p>
      </dgm:t>
    </dgm:pt>
    <dgm:pt modelId="{3BEE2C6D-2773-3541-BE80-4CB579810833}" type="parTrans" cxnId="{550CF602-1FEC-B14A-A2BE-A049A57DE326}">
      <dgm:prSet/>
      <dgm:spPr/>
    </dgm:pt>
    <dgm:pt modelId="{864552FD-CD4E-A543-9D14-5689B187CC85}" type="sibTrans" cxnId="{550CF602-1FEC-B14A-A2BE-A049A57DE326}">
      <dgm:prSet/>
      <dgm:spPr/>
    </dgm:pt>
    <dgm:pt modelId="{A6D3DAF8-16C7-1649-8D09-D7D55EBE90B7}">
      <dgm:prSet/>
      <dgm:spPr/>
      <dgm:t>
        <a:bodyPr/>
        <a:lstStyle/>
        <a:p>
          <a:pPr rtl="0"/>
          <a:r>
            <a:rPr lang="en-US" dirty="0" smtClean="0"/>
            <a:t>A</a:t>
          </a:r>
          <a:r>
            <a:rPr lang="el-GR" dirty="0" err="1" smtClean="0"/>
            <a:t>πάντησε</a:t>
          </a:r>
          <a:r>
            <a:rPr lang="el-GR" dirty="0" smtClean="0"/>
            <a:t> </a:t>
          </a:r>
          <a:r>
            <a:rPr lang="en-US" dirty="0" smtClean="0"/>
            <a:t>μ</a:t>
          </a:r>
          <a:r>
            <a:rPr lang="el-GR" dirty="0" smtClean="0"/>
            <a:t>ε</a:t>
          </a:r>
          <a:r>
            <a:rPr lang="en-US" dirty="0" smtClean="0"/>
            <a:t> reply(&lt;</a:t>
          </a:r>
          <a:r>
            <a:rPr lang="en-US" dirty="0" err="1" smtClean="0"/>
            <a:t>ts,v</a:t>
          </a:r>
          <a:r>
            <a:rPr lang="en-US" dirty="0" smtClean="0"/>
            <a:t>&gt;)</a:t>
          </a:r>
          <a:endParaRPr lang="en-US" dirty="0"/>
        </a:p>
      </dgm:t>
    </dgm:pt>
    <dgm:pt modelId="{80854F77-8E5C-8940-B6FA-D0B12098A23B}" type="parTrans" cxnId="{4935009A-19D7-204E-8CF2-03FFD643147D}">
      <dgm:prSet/>
      <dgm:spPr/>
    </dgm:pt>
    <dgm:pt modelId="{9F5F14D2-6837-6847-93DF-0613FA5CFF26}" type="sibTrans" cxnId="{4935009A-19D7-204E-8CF2-03FFD643147D}">
      <dgm:prSet/>
      <dgm:spPr/>
    </dgm:pt>
    <dgm:pt modelId="{0D397926-4872-4A68-A1EB-A3AEE6FC45AD}" type="pres">
      <dgm:prSet presAssocID="{B3342668-1322-4426-92A9-523E1A6F99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56D447-08E3-4C02-B6B2-AC27C1CFDFEA}" type="pres">
      <dgm:prSet presAssocID="{C847A8BC-3C54-4CC8-8DF3-1B3FB14032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5E845F-15D9-4E54-8A5F-9FD694C51978}" type="pres">
      <dgm:prSet presAssocID="{C847A8BC-3C54-4CC8-8DF3-1B3FB140322D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AB5053-F9AE-4CCC-AD6A-B9C91344FE16}" type="pres">
      <dgm:prSet presAssocID="{4758BBE9-39F6-41C6-A9E6-3DCAA0EB963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4B1918-F16B-4FD1-8007-8B739FE9A889}" type="pres">
      <dgm:prSet presAssocID="{4758BBE9-39F6-41C6-A9E6-3DCAA0EB9635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6ED0F-6A36-4A70-BAB0-25A50D16EC51}" type="pres">
      <dgm:prSet presAssocID="{3C4F883F-B350-4F8E-94D8-E32BAB019B6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130E5A-1CF6-4224-BC04-B65C1AFF90D3}" type="pres">
      <dgm:prSet presAssocID="{3C4F883F-B350-4F8E-94D8-E32BAB019B6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4A9F45-DC7F-40A7-B0C0-E56ADEDD3F24}" srcId="{4758BBE9-39F6-41C6-A9E6-3DCAA0EB9635}" destId="{43E334A5-EE4D-46F7-A199-3C31D7FCF980}" srcOrd="1" destOrd="0" parTransId="{82170A4C-3BC7-4FCD-AA5F-AFE4A984BA22}" sibTransId="{097C1606-13B4-48DD-A25D-A6A6C12C5746}"/>
    <dgm:cxn modelId="{5A0BE594-EA11-415F-8D95-C762C2278E58}" srcId="{4758BBE9-39F6-41C6-A9E6-3DCAA0EB9635}" destId="{EA176A6F-79AB-4281-A153-AFC970A4A2A0}" srcOrd="2" destOrd="0" parTransId="{6C42C77C-6417-4022-B579-DD551DF7CC2D}" sibTransId="{B77A4E3C-E713-4AE8-9CDB-3053CDC6A18E}"/>
    <dgm:cxn modelId="{F0E4AC42-659B-B24F-A7A8-0C7948C43EAD}" type="presOf" srcId="{8E3DCB94-E475-49A5-8035-7BAC1C784B2C}" destId="{79130E5A-1CF6-4224-BC04-B65C1AFF90D3}" srcOrd="0" destOrd="0" presId="urn:microsoft.com/office/officeart/2005/8/layout/vList2"/>
    <dgm:cxn modelId="{C771E4B6-5665-3D47-8F09-1E3B7481AC4F}" type="presOf" srcId="{54651DBA-A14E-754F-9B69-21D59FB18EFF}" destId="{79130E5A-1CF6-4224-BC04-B65C1AFF90D3}" srcOrd="0" destOrd="1" presId="urn:microsoft.com/office/officeart/2005/8/layout/vList2"/>
    <dgm:cxn modelId="{E8C3C6E8-0768-6740-AD86-9A9FCCD415AF}" type="presOf" srcId="{B3342668-1322-4426-92A9-523E1A6F9948}" destId="{0D397926-4872-4A68-A1EB-A3AEE6FC45AD}" srcOrd="0" destOrd="0" presId="urn:microsoft.com/office/officeart/2005/8/layout/vList2"/>
    <dgm:cxn modelId="{808C58DB-AA33-4D66-AB86-056F9222DFD4}" srcId="{DD01450D-427E-48AD-9D0F-0262BD359252}" destId="{72FD9B86-E459-4B4A-8EC3-2903EAC19F5D}" srcOrd="1" destOrd="0" parTransId="{A42CFA54-F053-43B6-BCC1-53CFA0F1E61D}" sibTransId="{0DBBFE65-D1D1-4DB5-9AB4-DD0281970D91}"/>
    <dgm:cxn modelId="{45022069-09DE-4594-98A4-0F47A60F0742}" srcId="{B3342668-1322-4426-92A9-523E1A6F9948}" destId="{4758BBE9-39F6-41C6-A9E6-3DCAA0EB9635}" srcOrd="1" destOrd="0" parTransId="{4A2706EC-76D1-4E9A-A52C-AA92EFA480CB}" sibTransId="{DA7639D6-966A-440D-98FD-B3E1EF5C0CCF}"/>
    <dgm:cxn modelId="{C6C55F0C-56DF-9045-9D54-704C4752B179}" type="presOf" srcId="{77BAAD5E-8355-45E4-9E2F-B5CB54D11CF5}" destId="{615E845F-15D9-4E54-8A5F-9FD694C51978}" srcOrd="0" destOrd="0" presId="urn:microsoft.com/office/officeart/2005/8/layout/vList2"/>
    <dgm:cxn modelId="{0051DF09-1EEA-A843-BECC-5612C09C2778}" type="presOf" srcId="{C847A8BC-3C54-4CC8-8DF3-1B3FB140322D}" destId="{2656D447-08E3-4C02-B6B2-AC27C1CFDFEA}" srcOrd="0" destOrd="0" presId="urn:microsoft.com/office/officeart/2005/8/layout/vList2"/>
    <dgm:cxn modelId="{880FEC36-C5EC-FE4D-A0B6-37FD50CF3320}" type="presOf" srcId="{3C4F883F-B350-4F8E-94D8-E32BAB019B66}" destId="{39A6ED0F-6A36-4A70-BAB0-25A50D16EC51}" srcOrd="0" destOrd="0" presId="urn:microsoft.com/office/officeart/2005/8/layout/vList2"/>
    <dgm:cxn modelId="{B4227C15-9433-4170-9D00-294A1C493CA8}" srcId="{C847A8BC-3C54-4CC8-8DF3-1B3FB140322D}" destId="{77BAAD5E-8355-45E4-9E2F-B5CB54D11CF5}" srcOrd="0" destOrd="0" parTransId="{BD632036-1F38-4EF2-9699-A6CF70ACED32}" sibTransId="{15B5A130-DF68-4E60-BEE7-C6CBDE74685B}"/>
    <dgm:cxn modelId="{E2DBEC31-55DA-4CBA-895C-284FB6791E8C}" srcId="{B3342668-1322-4426-92A9-523E1A6F9948}" destId="{C847A8BC-3C54-4CC8-8DF3-1B3FB140322D}" srcOrd="0" destOrd="0" parTransId="{678FBDBB-2403-4B15-853E-57E842FA3252}" sibTransId="{FF90B083-D265-42A5-9B7E-EC1BB0F0F296}"/>
    <dgm:cxn modelId="{20B88CD0-AA69-4131-86FB-282BC97C4F03}" srcId="{B3342668-1322-4426-92A9-523E1A6F9948}" destId="{3C4F883F-B350-4F8E-94D8-E32BAB019B66}" srcOrd="2" destOrd="0" parTransId="{15E1A283-0678-4BC1-BF91-C6F3A63B9E0F}" sibTransId="{5BB69EE4-F0CF-4153-8895-26DDF45BC05D}"/>
    <dgm:cxn modelId="{3951AA40-9FE9-46D7-A045-DA2BF8399924}" srcId="{4758BBE9-39F6-41C6-A9E6-3DCAA0EB9635}" destId="{DD01450D-427E-48AD-9D0F-0262BD359252}" srcOrd="0" destOrd="0" parTransId="{96C0ADAC-F02C-437C-A684-123B69D63BBF}" sibTransId="{D73B92FE-E609-4925-AD07-28BBFF5AE57B}"/>
    <dgm:cxn modelId="{613A4DF9-1C8E-D144-A515-11619FF34C91}" type="presOf" srcId="{99C55FA9-911C-47DF-AA52-F96F14E7BE9A}" destId="{615E845F-15D9-4E54-8A5F-9FD694C51978}" srcOrd="0" destOrd="1" presId="urn:microsoft.com/office/officeart/2005/8/layout/vList2"/>
    <dgm:cxn modelId="{F469D026-EC42-4B9F-BE0F-C01628BDE434}" srcId="{77BAAD5E-8355-45E4-9E2F-B5CB54D11CF5}" destId="{99C55FA9-911C-47DF-AA52-F96F14E7BE9A}" srcOrd="0" destOrd="0" parTransId="{BAE3882F-67CC-429D-BE76-9A3A209BD04A}" sibTransId="{213CDC50-B28A-4C9A-993E-6B54C5C8BE82}"/>
    <dgm:cxn modelId="{EEC10B93-811F-9044-A22C-F6C26953A8A8}" type="presOf" srcId="{7AF516BB-2FD9-4D11-BEEE-694B6B57BEFF}" destId="{044B1918-F16B-4FD1-8007-8B739FE9A889}" srcOrd="0" destOrd="1" presId="urn:microsoft.com/office/officeart/2005/8/layout/vList2"/>
    <dgm:cxn modelId="{EFE3195A-2EC7-4327-B5EB-9C227AAAFED8}" srcId="{3C4F883F-B350-4F8E-94D8-E32BAB019B66}" destId="{8E3DCB94-E475-49A5-8035-7BAC1C784B2C}" srcOrd="0" destOrd="0" parTransId="{AAB2A31B-C2E7-421D-9C7E-9607494B9645}" sibTransId="{E1FE2A04-7E79-4F87-91F2-3D8A35EDA14B}"/>
    <dgm:cxn modelId="{A08AC626-0CCF-464E-8BC5-F7576150185B}" type="presOf" srcId="{DD01450D-427E-48AD-9D0F-0262BD359252}" destId="{044B1918-F16B-4FD1-8007-8B739FE9A889}" srcOrd="0" destOrd="0" presId="urn:microsoft.com/office/officeart/2005/8/layout/vList2"/>
    <dgm:cxn modelId="{662A40A7-6367-344B-B28C-D02B58865455}" type="presOf" srcId="{A6D3DAF8-16C7-1649-8D09-D7D55EBE90B7}" destId="{79130E5A-1CF6-4224-BC04-B65C1AFF90D3}" srcOrd="0" destOrd="2" presId="urn:microsoft.com/office/officeart/2005/8/layout/vList2"/>
    <dgm:cxn modelId="{AF17C009-B782-4CD9-A089-76F9E86029A3}" srcId="{DD01450D-427E-48AD-9D0F-0262BD359252}" destId="{C3A88C0D-A481-45D7-8FEA-565F14BCDF36}" srcOrd="2" destOrd="0" parTransId="{AFC0E5FB-7A1A-4548-AE10-E822DF820028}" sibTransId="{E41648FC-A7E6-450B-A618-F5DAD2E310F2}"/>
    <dgm:cxn modelId="{3864AFB1-9E7D-984A-B6E5-0BB9C629589E}" type="presOf" srcId="{72FD9B86-E459-4B4A-8EC3-2903EAC19F5D}" destId="{044B1918-F16B-4FD1-8007-8B739FE9A889}" srcOrd="0" destOrd="2" presId="urn:microsoft.com/office/officeart/2005/8/layout/vList2"/>
    <dgm:cxn modelId="{550CF602-1FEC-B14A-A2BE-A049A57DE326}" srcId="{3C4F883F-B350-4F8E-94D8-E32BAB019B66}" destId="{54651DBA-A14E-754F-9B69-21D59FB18EFF}" srcOrd="1" destOrd="0" parTransId="{3BEE2C6D-2773-3541-BE80-4CB579810833}" sibTransId="{864552FD-CD4E-A543-9D14-5689B187CC85}"/>
    <dgm:cxn modelId="{4AD63D1B-C8CD-DE4D-97AD-E39C3BC2DEBF}" type="presOf" srcId="{EA176A6F-79AB-4281-A153-AFC970A4A2A0}" destId="{044B1918-F16B-4FD1-8007-8B739FE9A889}" srcOrd="0" destOrd="5" presId="urn:microsoft.com/office/officeart/2005/8/layout/vList2"/>
    <dgm:cxn modelId="{4935009A-19D7-204E-8CF2-03FFD643147D}" srcId="{3C4F883F-B350-4F8E-94D8-E32BAB019B66}" destId="{A6D3DAF8-16C7-1649-8D09-D7D55EBE90B7}" srcOrd="2" destOrd="0" parTransId="{80854F77-8E5C-8940-B6FA-D0B12098A23B}" sibTransId="{9F5F14D2-6837-6847-93DF-0613FA5CFF26}"/>
    <dgm:cxn modelId="{429EB4A8-BBD4-42BD-9380-BF2F1051ED6F}" srcId="{DD01450D-427E-48AD-9D0F-0262BD359252}" destId="{7AF516BB-2FD9-4D11-BEEE-694B6B57BEFF}" srcOrd="0" destOrd="0" parTransId="{68798814-7DDD-47F3-A771-2C90BE3CCFA4}" sibTransId="{ED43C616-C632-43AC-92E9-ED5BA89C489D}"/>
    <dgm:cxn modelId="{6F872CB0-E504-0C4A-8611-B63D6310F193}" type="presOf" srcId="{C3A88C0D-A481-45D7-8FEA-565F14BCDF36}" destId="{044B1918-F16B-4FD1-8007-8B739FE9A889}" srcOrd="0" destOrd="3" presId="urn:microsoft.com/office/officeart/2005/8/layout/vList2"/>
    <dgm:cxn modelId="{097E1A87-506E-724D-9A20-E869AA29B7EC}" type="presOf" srcId="{4758BBE9-39F6-41C6-A9E6-3DCAA0EB9635}" destId="{F9AB5053-F9AE-4CCC-AD6A-B9C91344FE16}" srcOrd="0" destOrd="0" presId="urn:microsoft.com/office/officeart/2005/8/layout/vList2"/>
    <dgm:cxn modelId="{F7385C81-0987-1846-8F2F-BA798AA649A3}" type="presOf" srcId="{43E334A5-EE4D-46F7-A199-3C31D7FCF980}" destId="{044B1918-F16B-4FD1-8007-8B739FE9A889}" srcOrd="0" destOrd="4" presId="urn:microsoft.com/office/officeart/2005/8/layout/vList2"/>
    <dgm:cxn modelId="{D7D91706-3AF3-F149-BA78-FEC8D92D824A}" type="presParOf" srcId="{0D397926-4872-4A68-A1EB-A3AEE6FC45AD}" destId="{2656D447-08E3-4C02-B6B2-AC27C1CFDFEA}" srcOrd="0" destOrd="0" presId="urn:microsoft.com/office/officeart/2005/8/layout/vList2"/>
    <dgm:cxn modelId="{EB435247-4A0E-8E4F-9DBE-B625DA41EDF9}" type="presParOf" srcId="{0D397926-4872-4A68-A1EB-A3AEE6FC45AD}" destId="{615E845F-15D9-4E54-8A5F-9FD694C51978}" srcOrd="1" destOrd="0" presId="urn:microsoft.com/office/officeart/2005/8/layout/vList2"/>
    <dgm:cxn modelId="{1972C763-BDF5-F04E-9F9C-BF19033E948A}" type="presParOf" srcId="{0D397926-4872-4A68-A1EB-A3AEE6FC45AD}" destId="{F9AB5053-F9AE-4CCC-AD6A-B9C91344FE16}" srcOrd="2" destOrd="0" presId="urn:microsoft.com/office/officeart/2005/8/layout/vList2"/>
    <dgm:cxn modelId="{6D118F67-BD84-EB41-939D-3496ECE9001F}" type="presParOf" srcId="{0D397926-4872-4A68-A1EB-A3AEE6FC45AD}" destId="{044B1918-F16B-4FD1-8007-8B739FE9A889}" srcOrd="3" destOrd="0" presId="urn:microsoft.com/office/officeart/2005/8/layout/vList2"/>
    <dgm:cxn modelId="{618F308A-8A0F-E84F-A05E-AC1B2BF1579A}" type="presParOf" srcId="{0D397926-4872-4A68-A1EB-A3AEE6FC45AD}" destId="{39A6ED0F-6A36-4A70-BAB0-25A50D16EC51}" srcOrd="4" destOrd="0" presId="urn:microsoft.com/office/officeart/2005/8/layout/vList2"/>
    <dgm:cxn modelId="{BCBCC449-E4F7-9E41-A336-3120306F01B6}" type="presParOf" srcId="{0D397926-4872-4A68-A1EB-A3AEE6FC45AD}" destId="{79130E5A-1CF6-4224-BC04-B65C1AFF90D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6D447-08E3-4C02-B6B2-AC27C1CFDFEA}">
      <dsp:nvSpPr>
        <dsp:cNvPr id="0" name=""/>
        <dsp:cNvSpPr/>
      </dsp:nvSpPr>
      <dsp:spPr>
        <a:xfrm>
          <a:off x="0" y="15794"/>
          <a:ext cx="82296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Write Protocol:  one round </a:t>
          </a:r>
          <a:endParaRPr lang="en-US" sz="2200" kern="1200" dirty="0"/>
        </a:p>
      </dsp:txBody>
      <dsp:txXfrm>
        <a:off x="25759" y="41553"/>
        <a:ext cx="8178082" cy="476152"/>
      </dsp:txXfrm>
    </dsp:sp>
    <dsp:sp modelId="{615E845F-15D9-4E54-8A5F-9FD694C51978}">
      <dsp:nvSpPr>
        <dsp:cNvPr id="0" name=""/>
        <dsp:cNvSpPr/>
      </dsp:nvSpPr>
      <dsp:spPr>
        <a:xfrm>
          <a:off x="0" y="543465"/>
          <a:ext cx="82296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P1: </a:t>
          </a:r>
          <a:r>
            <a:rPr lang="el-GR" sz="1700" kern="1200" dirty="0" smtClean="0"/>
            <a:t>Αύξησε την </a:t>
          </a:r>
          <a:r>
            <a:rPr lang="el-GR" sz="1700" kern="1200" dirty="0" err="1" smtClean="0"/>
            <a:t>χρονοσφραγίδα</a:t>
          </a:r>
          <a:r>
            <a:rPr lang="el-GR" sz="1700" kern="1200" dirty="0" smtClean="0"/>
            <a:t> σου 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ts</a:t>
          </a:r>
          <a:r>
            <a:rPr lang="en-US" sz="1700" kern="1200" dirty="0" smtClean="0"/>
            <a:t> </a:t>
          </a:r>
          <a:r>
            <a:rPr lang="el-GR" sz="1700" kern="1200" dirty="0" smtClean="0"/>
            <a:t>και στείλε μήνυμα</a:t>
          </a:r>
          <a:r>
            <a:rPr lang="en-US" sz="1700" kern="1200" dirty="0" smtClean="0"/>
            <a:t> write(&lt;</a:t>
          </a:r>
          <a:r>
            <a:rPr lang="en-US" sz="1700" kern="1200" dirty="0" err="1" smtClean="0"/>
            <a:t>ts,v</a:t>
          </a:r>
          <a:r>
            <a:rPr lang="en-US" sz="1700" kern="1200" dirty="0" smtClean="0"/>
            <a:t>&gt;) </a:t>
          </a:r>
          <a:r>
            <a:rPr lang="el-GR" sz="1700" kern="1200" dirty="0" smtClean="0"/>
            <a:t>σε όλους και περίμενε απαντήσεις από μια απαρτία</a:t>
          </a:r>
          <a:endParaRPr lang="en-US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700" kern="1200" dirty="0" smtClean="0"/>
            <a:t>Μόλις λάβεις απαντήσεις επέστρεψε </a:t>
          </a:r>
          <a:r>
            <a:rPr lang="en-US" sz="1700" kern="1200" dirty="0" err="1" smtClean="0"/>
            <a:t>ack</a:t>
          </a:r>
          <a:r>
            <a:rPr lang="en-US" sz="1700" kern="1200" dirty="0" smtClean="0"/>
            <a:t> </a:t>
          </a:r>
          <a:r>
            <a:rPr lang="el-GR" sz="1700" kern="1200" dirty="0" smtClean="0"/>
            <a:t>και τερμάτισε </a:t>
          </a:r>
          <a:endParaRPr lang="en-US" sz="1700" kern="1200" dirty="0"/>
        </a:p>
      </dsp:txBody>
      <dsp:txXfrm>
        <a:off x="0" y="543465"/>
        <a:ext cx="8229600" cy="819720"/>
      </dsp:txXfrm>
    </dsp:sp>
    <dsp:sp modelId="{F9AB5053-F9AE-4CCC-AD6A-B9C91344FE16}">
      <dsp:nvSpPr>
        <dsp:cNvPr id="0" name=""/>
        <dsp:cNvSpPr/>
      </dsp:nvSpPr>
      <dsp:spPr>
        <a:xfrm>
          <a:off x="0" y="1363185"/>
          <a:ext cx="82296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Read </a:t>
          </a:r>
          <a:r>
            <a:rPr lang="en-US" sz="2200" kern="1200" dirty="0" err="1" smtClean="0"/>
            <a:t>Potocol</a:t>
          </a:r>
          <a:r>
            <a:rPr lang="en-US" sz="2200" kern="1200" dirty="0" smtClean="0"/>
            <a:t>: one or two rounds</a:t>
          </a:r>
          <a:endParaRPr lang="en-US" sz="2200" kern="1200" dirty="0"/>
        </a:p>
      </dsp:txBody>
      <dsp:txXfrm>
        <a:off x="25759" y="1388944"/>
        <a:ext cx="8178082" cy="476152"/>
      </dsp:txXfrm>
    </dsp:sp>
    <dsp:sp modelId="{044B1918-F16B-4FD1-8007-8B739FE9A889}">
      <dsp:nvSpPr>
        <dsp:cNvPr id="0" name=""/>
        <dsp:cNvSpPr/>
      </dsp:nvSpPr>
      <dsp:spPr>
        <a:xfrm>
          <a:off x="0" y="1890855"/>
          <a:ext cx="8229600" cy="1958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P1: </a:t>
          </a:r>
          <a:r>
            <a:rPr lang="el-GR" sz="1700" kern="1200" dirty="0" smtClean="0"/>
            <a:t>Στείλε μήνυμα </a:t>
          </a:r>
          <a:r>
            <a:rPr lang="en-US" sz="1700" kern="1200" dirty="0" smtClean="0"/>
            <a:t>read(</a:t>
          </a:r>
          <a:r>
            <a:rPr lang="el-GR" sz="1700" kern="1200" dirty="0" smtClean="0"/>
            <a:t>&lt;</a:t>
          </a:r>
          <a:r>
            <a:rPr lang="en-US" sz="1700" kern="1200" dirty="0" err="1" smtClean="0"/>
            <a:t>ts,v</a:t>
          </a:r>
          <a:r>
            <a:rPr lang="en-US" sz="1700" kern="1200" dirty="0" smtClean="0"/>
            <a:t>&gt;) </a:t>
          </a:r>
          <a:r>
            <a:rPr lang="el-GR" sz="1700" kern="1200" dirty="0" err="1" smtClean="0"/>
            <a:t>ό</a:t>
          </a:r>
          <a:r>
            <a:rPr lang="en-US" sz="1700" kern="1200" dirty="0" smtClean="0"/>
            <a:t>πο</a:t>
          </a:r>
          <a:r>
            <a:rPr lang="el-GR" sz="1700" kern="1200" dirty="0" err="1" smtClean="0"/>
            <a:t>υ</a:t>
          </a:r>
          <a:r>
            <a:rPr lang="en-US" sz="1700" kern="1200" dirty="0" smtClean="0"/>
            <a:t> &lt;</a:t>
          </a:r>
          <a:r>
            <a:rPr lang="en-US" sz="1700" kern="1200" dirty="0" err="1" smtClean="0"/>
            <a:t>ts,v</a:t>
          </a:r>
          <a:r>
            <a:rPr lang="en-US" sz="1700" kern="1200" dirty="0" smtClean="0"/>
            <a:t>&gt; </a:t>
          </a:r>
          <a:r>
            <a:rPr lang="el-GR" sz="1700" kern="1200" dirty="0" smtClean="0"/>
            <a:t>η τελευταία τιμή που επέστρεψε ο αναγνώστης σε </a:t>
          </a:r>
          <a:r>
            <a:rPr lang="el-GR" sz="1700" kern="1200" dirty="0" smtClean="0">
              <a:solidFill>
                <a:schemeClr val="tx1"/>
              </a:solidFill>
            </a:rPr>
            <a:t>όλα τα αντίγραφα και περίμενε απάντηση από</a:t>
          </a:r>
          <a:r>
            <a:rPr lang="en-US" sz="1700" kern="1200" dirty="0" smtClean="0">
              <a:solidFill>
                <a:schemeClr val="tx1"/>
              </a:solidFill>
            </a:rPr>
            <a:t> </a:t>
          </a:r>
          <a:r>
            <a:rPr lang="el-GR" sz="1700" kern="1200" dirty="0" smtClean="0">
              <a:solidFill>
                <a:schemeClr val="tx1"/>
              </a:solidFill>
            </a:rPr>
            <a:t>μια απαρτία</a:t>
          </a:r>
          <a:r>
            <a:rPr lang="en-US" sz="1700" kern="1200" dirty="0" smtClean="0"/>
            <a:t> Q</a:t>
          </a:r>
          <a:endParaRPr lang="en-US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/>
            <a:t>QView</a:t>
          </a:r>
          <a:r>
            <a:rPr lang="en-US" sz="1700" kern="1200" baseline="-25000" dirty="0" err="1" smtClean="0"/>
            <a:t>Q</a:t>
          </a:r>
          <a:r>
            <a:rPr lang="en-US" sz="1700" kern="1200" dirty="0" smtClean="0"/>
            <a:t>(1) –</a:t>
          </a:r>
          <a:r>
            <a:rPr lang="el-GR" sz="1700" kern="1200" dirty="0" smtClean="0"/>
            <a:t> </a:t>
          </a:r>
          <a:r>
            <a:rPr lang="el-GR" sz="1700" b="1" kern="1200" dirty="0" smtClean="0">
              <a:solidFill>
                <a:srgbClr val="008000"/>
              </a:solidFill>
            </a:rPr>
            <a:t>Γρήγορη</a:t>
          </a:r>
          <a:r>
            <a:rPr lang="el-GR" sz="1700" kern="1200" dirty="0" smtClean="0"/>
            <a:t> και επέστρεψε την τιμή του</a:t>
          </a:r>
          <a:r>
            <a:rPr lang="en-US" sz="1700" kern="1200" dirty="0" smtClean="0"/>
            <a:t> </a:t>
          </a:r>
          <a:r>
            <a:rPr lang="en-US" sz="1700" kern="1200" dirty="0" err="1" smtClean="0">
              <a:solidFill>
                <a:srgbClr val="0070C0"/>
              </a:solidFill>
            </a:rPr>
            <a:t>maxTS</a:t>
          </a:r>
          <a:endParaRPr lang="en-US" sz="1700" kern="1200" dirty="0">
            <a:solidFill>
              <a:srgbClr val="0070C0"/>
            </a:solidFill>
          </a:endParaRPr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/>
            <a:t>QView</a:t>
          </a:r>
          <a:r>
            <a:rPr lang="en-US" sz="1700" kern="1200" baseline="-25000" dirty="0" err="1" smtClean="0"/>
            <a:t>Q</a:t>
          </a:r>
          <a:r>
            <a:rPr lang="en-US" sz="1700" kern="1200" dirty="0" smtClean="0"/>
            <a:t>(2) – </a:t>
          </a:r>
          <a:r>
            <a:rPr lang="el-GR" sz="1700" b="1" kern="1200" dirty="0" smtClean="0">
              <a:solidFill>
                <a:srgbClr val="008000"/>
              </a:solidFill>
            </a:rPr>
            <a:t>Γρήγορη</a:t>
          </a:r>
          <a:r>
            <a:rPr lang="el-GR" sz="1700" kern="1200" dirty="0" smtClean="0"/>
            <a:t> και επέστρεψε την τιμή του</a:t>
          </a:r>
          <a:r>
            <a:rPr lang="en-US" sz="1700" kern="1200" dirty="0" smtClean="0"/>
            <a:t> </a:t>
          </a:r>
          <a:r>
            <a:rPr lang="en-US" sz="1700" kern="1200" dirty="0" smtClean="0">
              <a:solidFill>
                <a:srgbClr val="0070C0"/>
              </a:solidFill>
            </a:rPr>
            <a:t>maxTS-1</a:t>
          </a:r>
          <a:endParaRPr lang="en-US" sz="1700" kern="1200" dirty="0">
            <a:solidFill>
              <a:srgbClr val="0070C0"/>
            </a:solidFill>
          </a:endParaRPr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/>
            <a:t>QView</a:t>
          </a:r>
          <a:r>
            <a:rPr lang="en-US" sz="1700" kern="1200" baseline="-25000" dirty="0" err="1" smtClean="0"/>
            <a:t>Q</a:t>
          </a:r>
          <a:r>
            <a:rPr lang="en-US" sz="1700" kern="1200" dirty="0" smtClean="0"/>
            <a:t>(3) –</a:t>
          </a:r>
          <a:r>
            <a:rPr lang="el-GR" sz="1700" kern="1200" dirty="0" smtClean="0"/>
            <a:t> </a:t>
          </a:r>
          <a:r>
            <a:rPr lang="el-GR" sz="1700" b="1" kern="1200" dirty="0" smtClean="0">
              <a:solidFill>
                <a:srgbClr val="FF0000"/>
              </a:solidFill>
            </a:rPr>
            <a:t>Αργή</a:t>
          </a:r>
          <a:r>
            <a:rPr lang="en-US" sz="1700" kern="1200" dirty="0" smtClean="0">
              <a:solidFill>
                <a:srgbClr val="FF0000"/>
              </a:solidFill>
            </a:rPr>
            <a:t> </a:t>
          </a:r>
          <a:r>
            <a:rPr lang="el-GR" sz="1700" kern="1200" dirty="0" smtClean="0"/>
            <a:t>προχώρα στη φάση </a:t>
          </a:r>
          <a:r>
            <a:rPr lang="en-US" sz="1700" kern="1200" dirty="0" smtClean="0"/>
            <a:t>P2 </a:t>
          </a:r>
          <a:r>
            <a:rPr lang="el-GR" sz="1700" kern="1200" dirty="0" smtClean="0"/>
            <a:t>και ακολούθως </a:t>
          </a:r>
          <a:r>
            <a:rPr lang="el-GR" sz="1700" kern="1200" dirty="0" err="1" smtClean="0"/>
            <a:t>επεστρεψε</a:t>
          </a:r>
          <a:r>
            <a:rPr lang="en-US" sz="1700" kern="1200" dirty="0" smtClean="0"/>
            <a:t> </a:t>
          </a:r>
          <a:r>
            <a:rPr lang="en-US" sz="1700" kern="1200" dirty="0" err="1" smtClean="0">
              <a:solidFill>
                <a:srgbClr val="0070C0"/>
              </a:solidFill>
            </a:rPr>
            <a:t>maxTS</a:t>
          </a:r>
          <a:endParaRPr lang="en-US" sz="1700" kern="1200" dirty="0">
            <a:solidFill>
              <a:srgbClr val="0070C0"/>
            </a:solidFill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P2: </a:t>
          </a:r>
          <a:r>
            <a:rPr lang="el-GR" sz="1700" kern="1200" dirty="0" smtClean="0"/>
            <a:t>προώθησε</a:t>
          </a:r>
          <a:r>
            <a:rPr lang="en-US" sz="1700" kern="1200" dirty="0" smtClean="0"/>
            <a:t> &lt;</a:t>
          </a:r>
          <a:r>
            <a:rPr lang="en-US" sz="1700" kern="1200" dirty="0" err="1" smtClean="0"/>
            <a:t>maxTS,v</a:t>
          </a:r>
          <a:r>
            <a:rPr lang="en-US" sz="1700" kern="1200" dirty="0" smtClean="0"/>
            <a:t>&gt; </a:t>
          </a:r>
          <a:r>
            <a:rPr lang="el-GR" sz="1700" kern="1200" dirty="0" smtClean="0"/>
            <a:t>σε μια απαρτία και μετά επέστρεψε ν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700" kern="1200" dirty="0"/>
        </a:p>
      </dsp:txBody>
      <dsp:txXfrm>
        <a:off x="0" y="1890855"/>
        <a:ext cx="8229600" cy="1958220"/>
      </dsp:txXfrm>
    </dsp:sp>
    <dsp:sp modelId="{39A6ED0F-6A36-4A70-BAB0-25A50D16EC51}">
      <dsp:nvSpPr>
        <dsp:cNvPr id="0" name=""/>
        <dsp:cNvSpPr/>
      </dsp:nvSpPr>
      <dsp:spPr>
        <a:xfrm>
          <a:off x="0" y="3849075"/>
          <a:ext cx="82296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Server Protocol: passive role</a:t>
          </a:r>
          <a:endParaRPr lang="en-US" sz="2200" kern="1200" dirty="0"/>
        </a:p>
      </dsp:txBody>
      <dsp:txXfrm>
        <a:off x="25759" y="3874834"/>
        <a:ext cx="8178082" cy="476152"/>
      </dsp:txXfrm>
    </dsp:sp>
    <dsp:sp modelId="{79130E5A-1CF6-4224-BC04-B65C1AFF90D3}">
      <dsp:nvSpPr>
        <dsp:cNvPr id="0" name=""/>
        <dsp:cNvSpPr/>
      </dsp:nvSpPr>
      <dsp:spPr>
        <a:xfrm>
          <a:off x="0" y="4376745"/>
          <a:ext cx="8229600" cy="865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700" kern="1200" dirty="0" smtClean="0"/>
            <a:t>Παρέλαβε αιτήσεις </a:t>
          </a:r>
          <a:r>
            <a:rPr lang="en-US" sz="1700" kern="1200" dirty="0" smtClean="0"/>
            <a:t>read(&lt;</a:t>
          </a:r>
          <a:r>
            <a:rPr lang="en-US" sz="1700" kern="1200" dirty="0" err="1" smtClean="0"/>
            <a:t>ts,v</a:t>
          </a:r>
          <a:r>
            <a:rPr lang="en-US" sz="1700" kern="1200" dirty="0" smtClean="0"/>
            <a:t>&gt;) </a:t>
          </a:r>
          <a:r>
            <a:rPr lang="el-GR" sz="1700" kern="1200" dirty="0" smtClean="0"/>
            <a:t>και </a:t>
          </a:r>
          <a:r>
            <a:rPr lang="en-US" sz="1700" kern="1200" dirty="0" smtClean="0"/>
            <a:t>write(&lt;</a:t>
          </a:r>
          <a:r>
            <a:rPr lang="en-US" sz="1700" kern="1200" dirty="0" err="1" smtClean="0"/>
            <a:t>ts,v</a:t>
          </a:r>
          <a:r>
            <a:rPr lang="en-US" sz="1700" kern="1200" dirty="0" smtClean="0"/>
            <a:t>&gt;)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1700" kern="1200" dirty="0" err="1" smtClean="0"/>
            <a:t>Εαν</a:t>
          </a:r>
          <a:r>
            <a:rPr lang="el-GR" sz="1700" kern="1200" dirty="0" smtClean="0"/>
            <a:t> </a:t>
          </a:r>
          <a:r>
            <a:rPr lang="en-US" sz="1700" kern="1200" dirty="0" err="1" smtClean="0"/>
            <a:t>local.ts</a:t>
          </a:r>
          <a:r>
            <a:rPr lang="en-US" sz="1700" kern="1200" dirty="0" smtClean="0"/>
            <a:t>&lt;</a:t>
          </a:r>
          <a:r>
            <a:rPr lang="en-US" sz="1700" kern="1200" dirty="0" err="1" smtClean="0"/>
            <a:t>msg.ts</a:t>
          </a:r>
          <a:r>
            <a:rPr lang="el-GR" sz="1700" kern="1200" dirty="0" smtClean="0"/>
            <a:t> ενημέρωσε το τοπικό σου αντίγραφο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A</a:t>
          </a:r>
          <a:r>
            <a:rPr lang="el-GR" sz="1700" kern="1200" dirty="0" err="1" smtClean="0"/>
            <a:t>πάντησε</a:t>
          </a:r>
          <a:r>
            <a:rPr lang="el-GR" sz="1700" kern="1200" dirty="0" smtClean="0"/>
            <a:t> </a:t>
          </a:r>
          <a:r>
            <a:rPr lang="en-US" sz="1700" kern="1200" dirty="0" smtClean="0"/>
            <a:t>μ</a:t>
          </a:r>
          <a:r>
            <a:rPr lang="el-GR" sz="1700" kern="1200" dirty="0" smtClean="0"/>
            <a:t>ε</a:t>
          </a:r>
          <a:r>
            <a:rPr lang="en-US" sz="1700" kern="1200" dirty="0" smtClean="0"/>
            <a:t> reply(&lt;</a:t>
          </a:r>
          <a:r>
            <a:rPr lang="en-US" sz="1700" kern="1200" dirty="0" err="1" smtClean="0"/>
            <a:t>ts,v</a:t>
          </a:r>
          <a:r>
            <a:rPr lang="en-US" sz="1700" kern="1200" dirty="0" smtClean="0"/>
            <a:t>&gt;)</a:t>
          </a:r>
          <a:endParaRPr lang="en-US" sz="1700" kern="1200" dirty="0"/>
        </a:p>
      </dsp:txBody>
      <dsp:txXfrm>
        <a:off x="0" y="4376745"/>
        <a:ext cx="8229600" cy="865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438386" y="0"/>
            <a:ext cx="4161176" cy="36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 algn="r" defTabSz="966056">
              <a:defRPr sz="1700" b="0">
                <a:latin typeface="Calibri" pitchFamily="34" charset="0"/>
              </a:defRPr>
            </a:lvl1pPr>
          </a:lstStyle>
          <a:p>
            <a:r>
              <a:rPr lang="en-US" smtClean="0"/>
              <a:t>Φθινόπωρο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438386" y="6947331"/>
            <a:ext cx="4161176" cy="36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 algn="r" defTabSz="966056">
              <a:defRPr sz="1700" b="0">
                <a:latin typeface="Calibri" pitchFamily="34" charset="0"/>
              </a:defRPr>
            </a:lvl1pPr>
          </a:lstStyle>
          <a:p>
            <a:fld id="{B7160497-3E44-45B1-9F79-9AB08A864D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486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1176" cy="36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 defTabSz="966056">
              <a:defRPr sz="1300" b="0"/>
            </a:lvl1pPr>
          </a:lstStyle>
          <a:p>
            <a:endParaRPr lang="el-GR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386" y="0"/>
            <a:ext cx="4161176" cy="36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 algn="r" defTabSz="966056">
              <a:defRPr sz="1300" b="0"/>
            </a:lvl1pPr>
          </a:lstStyle>
          <a:p>
            <a:r>
              <a:rPr lang="en-US" smtClean="0"/>
              <a:t>Φθινόπωρο 2011</a:t>
            </a: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7600" cy="2744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776" y="3474509"/>
            <a:ext cx="7679648" cy="329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7331"/>
            <a:ext cx="4161176" cy="36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 defTabSz="966056">
              <a:defRPr sz="1300" b="0"/>
            </a:lvl1pPr>
          </a:lstStyle>
          <a:p>
            <a:endParaRPr lang="el-GR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386" y="6947331"/>
            <a:ext cx="4161176" cy="36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 algn="r" defTabSz="966056">
              <a:defRPr sz="1300" b="0"/>
            </a:lvl1pPr>
          </a:lstStyle>
          <a:p>
            <a:fld id="{64EB64FC-9EEC-4619-8FE6-EA871CAB77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019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B5073-0B3B-4174-B0C8-941C9CC900AA}" type="slidenum">
              <a:rPr lang="en-US"/>
              <a:pPr/>
              <a:t>0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9460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Φθινόπωρο 2011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803CC1F-5E17-4C4F-8594-782ADF636651}" type="slidenum">
              <a:rPr lang="en-US" sz="1300">
                <a:latin typeface="Calibri" charset="0"/>
              </a:rPr>
              <a:pPr eaLnBrk="1" hangingPunct="1"/>
              <a:t>14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88B0E19-2A85-044B-A197-B17DE9077E31}" type="slidenum">
              <a:rPr lang="en-US" sz="1300">
                <a:latin typeface="Calibri" charset="0"/>
              </a:rPr>
              <a:pPr eaLnBrk="1" hangingPunct="1"/>
              <a:t>5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cs typeface="MS PGothic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5C4DAA9-5117-5E41-99FC-335D3FC89176}" type="slidenum">
              <a:rPr lang="en-US" sz="1300">
                <a:latin typeface="Calibri" charset="0"/>
                <a:cs typeface="Arial" charset="0"/>
              </a:rPr>
              <a:pPr eaLnBrk="1" hangingPunct="1"/>
              <a:t>7</a:t>
            </a:fld>
            <a:endParaRPr lang="en-US" sz="13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cs typeface="MS PGothic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F29FC5C-3603-F642-B2C7-32476F38CC4E}" type="slidenum">
              <a:rPr lang="en-US" sz="1300">
                <a:latin typeface="Calibri" charset="0"/>
                <a:cs typeface="Arial" charset="0"/>
              </a:rPr>
              <a:pPr eaLnBrk="1" hangingPunct="1"/>
              <a:t>8</a:t>
            </a:fld>
            <a:endParaRPr lang="en-US" sz="13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cs typeface="MS PGothic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C7AA51E-3A9C-5E45-9D26-C8709A2CCD84}" type="slidenum">
              <a:rPr lang="en-US" sz="1300">
                <a:latin typeface="Calibri" charset="0"/>
                <a:cs typeface="Arial" charset="0"/>
              </a:rPr>
              <a:pPr eaLnBrk="1" hangingPunct="1"/>
              <a:t>9</a:t>
            </a:fld>
            <a:endParaRPr lang="en-US" sz="13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cs typeface="MS PGothic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FC81E86-B2F1-AB41-B6BE-5E354B2681A0}" type="slidenum">
              <a:rPr lang="en-US" sz="1300">
                <a:latin typeface="Calibri" charset="0"/>
                <a:cs typeface="Arial" charset="0"/>
              </a:rPr>
              <a:pPr eaLnBrk="1" hangingPunct="1"/>
              <a:t>10</a:t>
            </a:fld>
            <a:endParaRPr lang="en-US" sz="13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cs typeface="MS PGothic" charset="0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EF266B0-00F1-024F-A609-9EAF7CFDF8FB}" type="slidenum">
              <a:rPr lang="en-US" sz="1300">
                <a:latin typeface="Calibri" charset="0"/>
                <a:cs typeface="Arial" charset="0"/>
              </a:rPr>
              <a:pPr eaLnBrk="1" hangingPunct="1"/>
              <a:t>11</a:t>
            </a:fld>
            <a:endParaRPr lang="en-US" sz="13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>
              <a:latin typeface="Calibri" charset="0"/>
              <a:ea typeface="ＭＳ Ｐゴシック" charset="0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003CDC5-A4AB-2741-A3F6-71AB0A255266}" type="slidenum">
              <a:rPr lang="en-US" sz="1300">
                <a:latin typeface="Calibri" charset="0"/>
              </a:rPr>
              <a:pPr eaLnBrk="1" hangingPunct="1"/>
              <a:t>13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30B4A-C416-44D6-988B-E67A615E63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D0D25-FD00-4E87-AD4C-10F341A1E69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696200" cy="5677883"/>
          </a:xfrm>
        </p:spPr>
        <p:txBody>
          <a:bodyPr/>
          <a:lstStyle>
            <a:lvl1pPr indent="0"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696200" cy="5677883"/>
          </a:xfrm>
        </p:spPr>
        <p:txBody>
          <a:bodyPr/>
          <a:lstStyle>
            <a:lvl1pPr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38BFB-0AD6-41EA-86EF-F7BDBC2575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7D03F-5DB7-4019-9643-8808665235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7D2D4-F8D1-4C55-B987-4E1F04B8B2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AE09A-C19C-4E09-BA5C-EE10547889F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958D9-7982-42F8-A339-6BCECA987F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076D4-78D6-4AD6-A15C-C801C51F0B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5FE9C4-7293-4B05-8937-48E3028181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ΕΠΛ432: Κατανεμημένοι Αλγόριθμοι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792162"/>
          </a:xfrm>
          <a:prstGeom prst="rect">
            <a:avLst/>
          </a:prstGeom>
          <a:ln w="12700" cmpd="sng">
            <a:solidFill>
              <a:schemeClr val="tx2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14400"/>
            <a:ext cx="85344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6324600"/>
            <a:ext cx="8534400" cy="533400"/>
          </a:xfrm>
          <a:prstGeom prst="rect">
            <a:avLst/>
          </a:prstGeom>
          <a:noFill/>
          <a:ln>
            <a:solidFill>
              <a:srgbClr val="675E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924800" y="6324600"/>
            <a:ext cx="685800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40080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F463B5-D14D-43D8-8880-9C9993573C5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0" y="6400800"/>
            <a:ext cx="39624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l-GR" dirty="0" smtClean="0"/>
              <a:t>ΕΠΛ432: Κατανεμημένοι Αλγόριθμοι</a:t>
            </a:r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  <p:sldLayoutId id="2147483858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>
            <a:lumMod val="50000"/>
          </a:schemeClr>
        </a:buClr>
        <a:buFont typeface="Lucida Grande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9.xml"/><Relationship Id="rId5" Type="http://schemas.openxmlformats.org/officeDocument/2006/relationships/oleObject" Target="../embeddings/oleObject1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0.xml"/><Relationship Id="rId5" Type="http://schemas.openxmlformats.org/officeDocument/2006/relationships/oleObject" Target="../embeddings/oleObject2.bin"/><Relationship Id="rId6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1.xml"/><Relationship Id="rId5" Type="http://schemas.openxmlformats.org/officeDocument/2006/relationships/oleObject" Target="../embeddings/oleObject3.bin"/><Relationship Id="rId6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543800" cy="25939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2800" dirty="0" smtClean="0"/>
              <a:t>Διάλεξη </a:t>
            </a:r>
            <a:r>
              <a:rPr lang="en-US" sz="2800" dirty="0" smtClean="0"/>
              <a:t>1</a:t>
            </a:r>
            <a:r>
              <a:rPr lang="en-US" sz="2800" dirty="0"/>
              <a:t>5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 smtClean="0"/>
              <a:t>Ατομική ΚΚΜ Εγγραφής/Ανάγνωσης με Γρήγορες Λειτουργίες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8434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ΕΠΛ 432: </a:t>
            </a:r>
            <a:r>
              <a:rPr lang="el-GR" dirty="0" smtClean="0"/>
              <a:t>Κατανεμημένοι Αλγόριθμοι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cs typeface="MS PGothic" charset="0"/>
              </a:rPr>
              <a:t>Αλγόριθμος </a:t>
            </a:r>
            <a:r>
              <a:rPr lang="en-US" dirty="0" smtClean="0">
                <a:cs typeface="MS PGothic" charset="0"/>
              </a:rPr>
              <a:t>MWMR </a:t>
            </a:r>
            <a:r>
              <a:rPr lang="el-GR" dirty="0">
                <a:cs typeface="MS PGothic" charset="0"/>
              </a:rPr>
              <a:t>με </a:t>
            </a:r>
            <a:r>
              <a:rPr lang="el-GR" dirty="0" err="1">
                <a:cs typeface="MS PGothic" charset="0"/>
              </a:rPr>
              <a:t>Απαρτίες</a:t>
            </a:r>
            <a:endParaRPr lang="en-US" dirty="0">
              <a:latin typeface="Bookman Old Style" charset="0"/>
              <a:cs typeface="MS PGothic" charset="0"/>
            </a:endParaRPr>
          </a:p>
        </p:txBody>
      </p:sp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6A4D73C-2FED-D348-B966-67F96E8E6BBA}" type="datetime1">
              <a:rPr lang="en-US" sz="1400">
                <a:solidFill>
                  <a:schemeClr val="tx2"/>
                </a:solidFill>
                <a:latin typeface="Calibri" charset="0"/>
                <a:cs typeface="Arial" charset="0"/>
              </a:rPr>
              <a:pPr eaLnBrk="1" hangingPunct="1"/>
              <a:t>11/9/12</a:t>
            </a:fld>
            <a:endParaRPr lang="en-US" sz="1400">
              <a:solidFill>
                <a:schemeClr val="tx2"/>
              </a:solidFill>
              <a:latin typeface="Gill Sans MT" charset="0"/>
              <a:cs typeface="Arial" charset="0"/>
            </a:endParaRP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1400">
                <a:solidFill>
                  <a:schemeClr val="tx2"/>
                </a:solidFill>
                <a:latin typeface="Gill Sans MT" charset="0"/>
                <a:cs typeface="Arial" charset="0"/>
              </a:rPr>
              <a:t>Nicolas Nicolaou --  CS Colloquium @ UCY</a:t>
            </a:r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8A44DE-665E-E848-B9B1-2372F6A6F91D}" type="slidenum">
              <a:rPr lang="el-GR" sz="1400">
                <a:solidFill>
                  <a:schemeClr val="tx2"/>
                </a:solidFill>
                <a:latin typeface="Calibri" charset="0"/>
                <a:cs typeface="Arial" charset="0"/>
              </a:rPr>
              <a:pPr eaLnBrk="1" hangingPunct="1"/>
              <a:t>9</a:t>
            </a:fld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505200" y="25908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41990" name="AutoShape 4"/>
          <p:cNvSpPr>
            <a:spLocks noChangeArrowheads="1"/>
          </p:cNvSpPr>
          <p:nvPr/>
        </p:nvSpPr>
        <p:spPr bwMode="auto">
          <a:xfrm>
            <a:off x="3336925" y="2405063"/>
            <a:ext cx="1493838" cy="1574800"/>
          </a:xfrm>
          <a:prstGeom prst="roundRect">
            <a:avLst>
              <a:gd name="adj" fmla="val 68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41991" name="AutoShape 6"/>
          <p:cNvSpPr>
            <a:spLocks noChangeArrowheads="1"/>
          </p:cNvSpPr>
          <p:nvPr/>
        </p:nvSpPr>
        <p:spPr bwMode="auto">
          <a:xfrm>
            <a:off x="4251325" y="3014663"/>
            <a:ext cx="1497013" cy="1889125"/>
          </a:xfrm>
          <a:prstGeom prst="roundRect">
            <a:avLst>
              <a:gd name="adj" fmla="val 63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2714625" y="2133600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z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5764213" y="4632325"/>
            <a:ext cx="560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i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413125" y="3160713"/>
            <a:ext cx="1524000" cy="1905000"/>
          </a:xfrm>
          <a:custGeom>
            <a:avLst/>
            <a:gdLst>
              <a:gd name="connsiteX0" fmla="*/ 0 w 1811867"/>
              <a:gd name="connsiteY0" fmla="*/ 0 h 2370667"/>
              <a:gd name="connsiteX1" fmla="*/ 0 w 1811867"/>
              <a:gd name="connsiteY1" fmla="*/ 2370667 h 2370667"/>
              <a:gd name="connsiteX2" fmla="*/ 1811867 w 1811867"/>
              <a:gd name="connsiteY2" fmla="*/ 2353734 h 2370667"/>
              <a:gd name="connsiteX3" fmla="*/ 1811867 w 1811867"/>
              <a:gd name="connsiteY3" fmla="*/ 1439334 h 2370667"/>
              <a:gd name="connsiteX4" fmla="*/ 795867 w 1811867"/>
              <a:gd name="connsiteY4" fmla="*/ 1439334 h 2370667"/>
              <a:gd name="connsiteX5" fmla="*/ 795867 w 1811867"/>
              <a:gd name="connsiteY5" fmla="*/ 33867 h 2370667"/>
              <a:gd name="connsiteX6" fmla="*/ 0 w 1811867"/>
              <a:gd name="connsiteY6" fmla="*/ 0 h 237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867" h="2370667">
                <a:moveTo>
                  <a:pt x="0" y="0"/>
                </a:moveTo>
                <a:lnTo>
                  <a:pt x="0" y="2370667"/>
                </a:lnTo>
                <a:lnTo>
                  <a:pt x="1811867" y="2353734"/>
                </a:lnTo>
                <a:lnTo>
                  <a:pt x="1811867" y="1439334"/>
                </a:lnTo>
                <a:lnTo>
                  <a:pt x="795867" y="1439334"/>
                </a:lnTo>
                <a:lnTo>
                  <a:pt x="795867" y="33867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995" name="Text Box 7"/>
          <p:cNvSpPr txBox="1">
            <a:spLocks noChangeArrowheads="1"/>
          </p:cNvSpPr>
          <p:nvPr/>
        </p:nvSpPr>
        <p:spPr bwMode="auto">
          <a:xfrm>
            <a:off x="2590800" y="4632325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j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962400" y="25908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4419600" y="25908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5181600" y="37338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5181600" y="32766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4419600" y="35814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4419600" y="31242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419600" y="44196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3505200" y="41148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3505200" y="34290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5181600" y="42672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3505200" y="45720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09600" y="2514600"/>
            <a:ext cx="838200" cy="76200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cs typeface="Arial" charset="0"/>
              </a:rPr>
              <a:t>w</a:t>
            </a:r>
            <a:r>
              <a:rPr lang="en-US" baseline="-25000">
                <a:solidFill>
                  <a:schemeClr val="bg1"/>
                </a:solidFill>
                <a:cs typeface="Arial" charset="0"/>
              </a:rPr>
              <a:t>i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467600" y="3200400"/>
            <a:ext cx="838200" cy="762000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cs typeface="Arial" charset="0"/>
              </a:rPr>
              <a:t>w</a:t>
            </a:r>
            <a:r>
              <a:rPr lang="en-US" baseline="-25000">
                <a:solidFill>
                  <a:schemeClr val="bg1"/>
                </a:solidFill>
                <a:cs typeface="Arial" charset="0"/>
              </a:rPr>
              <a:t>k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42013" name="Straight Arrow Connector 28"/>
          <p:cNvCxnSpPr>
            <a:cxnSpLocks noChangeShapeType="1"/>
          </p:cNvCxnSpPr>
          <p:nvPr/>
        </p:nvCxnSpPr>
        <p:spPr bwMode="auto">
          <a:xfrm>
            <a:off x="1524000" y="2514600"/>
            <a:ext cx="1676400" cy="1588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14" name="TextBox 29"/>
          <p:cNvSpPr txBox="1">
            <a:spLocks noChangeArrowheads="1"/>
          </p:cNvSpPr>
          <p:nvPr/>
        </p:nvSpPr>
        <p:spPr bwMode="auto">
          <a:xfrm>
            <a:off x="1695450" y="2057400"/>
            <a:ext cx="9715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FF6600"/>
                </a:solidFill>
                <a:latin typeface="Gill Sans MT" charset="0"/>
                <a:cs typeface="Arial" charset="0"/>
              </a:rPr>
              <a:t>read()</a:t>
            </a:r>
          </a:p>
        </p:txBody>
      </p:sp>
      <p:cxnSp>
        <p:nvCxnSpPr>
          <p:cNvPr id="42015" name="Straight Arrow Connector 31"/>
          <p:cNvCxnSpPr>
            <a:cxnSpLocks noChangeShapeType="1"/>
          </p:cNvCxnSpPr>
          <p:nvPr/>
        </p:nvCxnSpPr>
        <p:spPr bwMode="auto">
          <a:xfrm rot="10800000">
            <a:off x="5791200" y="3276600"/>
            <a:ext cx="1600200" cy="1588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16" name="TextBox 32"/>
          <p:cNvSpPr txBox="1">
            <a:spLocks noChangeArrowheads="1"/>
          </p:cNvSpPr>
          <p:nvPr/>
        </p:nvSpPr>
        <p:spPr bwMode="auto">
          <a:xfrm>
            <a:off x="6172200" y="2819400"/>
            <a:ext cx="9715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008000"/>
                </a:solidFill>
                <a:latin typeface="Gill Sans MT" charset="0"/>
                <a:cs typeface="Arial" charset="0"/>
              </a:rPr>
              <a:t>read()</a:t>
            </a:r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10800000">
            <a:off x="5791200" y="3962400"/>
            <a:ext cx="1600200" cy="1588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867400" y="3962400"/>
            <a:ext cx="21478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008000"/>
                </a:solidFill>
                <a:latin typeface="Gill Sans MT" charset="0"/>
                <a:cs typeface="Arial" charset="0"/>
              </a:rPr>
              <a:t>write(&lt;1,w</a:t>
            </a:r>
            <a:r>
              <a:rPr lang="en-US" sz="2300" baseline="-25000">
                <a:solidFill>
                  <a:srgbClr val="008000"/>
                </a:solidFill>
                <a:latin typeface="Gill Sans MT" charset="0"/>
                <a:cs typeface="Arial" charset="0"/>
              </a:rPr>
              <a:t>k</a:t>
            </a:r>
            <a:r>
              <a:rPr lang="en-US" sz="2300">
                <a:solidFill>
                  <a:srgbClr val="008000"/>
                </a:solidFill>
                <a:latin typeface="Gill Sans MT" charset="0"/>
                <a:cs typeface="Arial" charset="0"/>
              </a:rPr>
              <a:t>&gt;,v)</a:t>
            </a:r>
          </a:p>
        </p:txBody>
      </p:sp>
      <p:cxnSp>
        <p:nvCxnSpPr>
          <p:cNvPr id="42019" name="Straight Arrow Connector 37"/>
          <p:cNvCxnSpPr>
            <a:cxnSpLocks noChangeShapeType="1"/>
          </p:cNvCxnSpPr>
          <p:nvPr/>
        </p:nvCxnSpPr>
        <p:spPr bwMode="auto">
          <a:xfrm>
            <a:off x="1524000" y="3200400"/>
            <a:ext cx="1676400" cy="1588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20" name="TextBox 38"/>
          <p:cNvSpPr txBox="1">
            <a:spLocks noChangeArrowheads="1"/>
          </p:cNvSpPr>
          <p:nvPr/>
        </p:nvSpPr>
        <p:spPr bwMode="auto">
          <a:xfrm>
            <a:off x="1066800" y="3276600"/>
            <a:ext cx="209391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FF6600"/>
                </a:solidFill>
                <a:latin typeface="Gill Sans MT" charset="0"/>
                <a:cs typeface="Arial" charset="0"/>
              </a:rPr>
              <a:t>write(&lt;1,w</a:t>
            </a:r>
            <a:r>
              <a:rPr lang="en-US" sz="2300" baseline="-25000">
                <a:solidFill>
                  <a:srgbClr val="FF6600"/>
                </a:solidFill>
                <a:latin typeface="Gill Sans MT" charset="0"/>
                <a:cs typeface="Arial" charset="0"/>
              </a:rPr>
              <a:t>i</a:t>
            </a:r>
            <a:r>
              <a:rPr lang="en-US" sz="2300">
                <a:solidFill>
                  <a:srgbClr val="FF6600"/>
                </a:solidFill>
                <a:latin typeface="Gill Sans MT" charset="0"/>
                <a:cs typeface="Arial" charset="0"/>
              </a:rPr>
              <a:t>&gt;,v)</a:t>
            </a:r>
          </a:p>
        </p:txBody>
      </p:sp>
      <p:sp>
        <p:nvSpPr>
          <p:cNvPr id="4202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pPr>
              <a:spcBef>
                <a:spcPts val="600"/>
              </a:spcBef>
              <a:buSzPct val="76000"/>
              <a:buFont typeface="Wingdings 3" charset="0"/>
              <a:buChar char=""/>
            </a:pPr>
            <a:r>
              <a:rPr lang="el-GR" dirty="0">
                <a:cs typeface="MS PGothic" charset="0"/>
              </a:rPr>
              <a:t>Υποθέτουμε ότι</a:t>
            </a:r>
            <a:r>
              <a:rPr lang="en-US" dirty="0">
                <a:cs typeface="MS PGothic" charset="0"/>
              </a:rPr>
              <a:t> </a:t>
            </a:r>
            <a:r>
              <a:rPr lang="en-US" dirty="0" err="1">
                <a:solidFill>
                  <a:srgbClr val="FF6600"/>
                </a:solidFill>
                <a:cs typeface="MS PGothic" charset="0"/>
              </a:rPr>
              <a:t>w</a:t>
            </a:r>
            <a:r>
              <a:rPr lang="en-US" baseline="-25000" dirty="0" err="1">
                <a:solidFill>
                  <a:srgbClr val="FF6600"/>
                </a:solidFill>
                <a:cs typeface="MS PGothic" charset="0"/>
              </a:rPr>
              <a:t>i</a:t>
            </a:r>
            <a:r>
              <a:rPr lang="en-US" dirty="0">
                <a:cs typeface="MS PGothic" charset="0"/>
              </a:rPr>
              <a:t>&gt;</a:t>
            </a:r>
            <a:r>
              <a:rPr lang="en-US" dirty="0" err="1">
                <a:solidFill>
                  <a:srgbClr val="26862B"/>
                </a:solidFill>
                <a:cs typeface="MS PGothic" charset="0"/>
              </a:rPr>
              <a:t>w</a:t>
            </a:r>
            <a:r>
              <a:rPr lang="en-US" baseline="-25000" dirty="0" err="1">
                <a:solidFill>
                  <a:srgbClr val="26862B"/>
                </a:solidFill>
                <a:cs typeface="MS PGothic" charset="0"/>
              </a:rPr>
              <a:t>k</a:t>
            </a:r>
            <a:endParaRPr lang="en-US" dirty="0">
              <a:solidFill>
                <a:srgbClr val="26862B"/>
              </a:solidFill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230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cs typeface="MS PGothic" charset="0"/>
              </a:rPr>
              <a:t>Αλγόριθμος </a:t>
            </a:r>
            <a:r>
              <a:rPr lang="en-US" dirty="0" smtClean="0">
                <a:cs typeface="MS PGothic" charset="0"/>
              </a:rPr>
              <a:t>MWMR </a:t>
            </a:r>
            <a:r>
              <a:rPr lang="el-GR" dirty="0">
                <a:cs typeface="MS PGothic" charset="0"/>
              </a:rPr>
              <a:t>με </a:t>
            </a:r>
            <a:r>
              <a:rPr lang="el-GR" dirty="0" err="1">
                <a:cs typeface="MS PGothic" charset="0"/>
              </a:rPr>
              <a:t>Απαρτίες</a:t>
            </a:r>
            <a:endParaRPr lang="en-US" dirty="0">
              <a:latin typeface="Bookman Old Style" charset="0"/>
              <a:cs typeface="MS PGothic" charset="0"/>
            </a:endParaRPr>
          </a:p>
        </p:txBody>
      </p:sp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CF435EE-9E53-904D-9F4F-465FDC1720BB}" type="datetime1">
              <a:rPr lang="en-US" sz="1400">
                <a:solidFill>
                  <a:schemeClr val="tx2"/>
                </a:solidFill>
                <a:latin typeface="Calibri" charset="0"/>
                <a:cs typeface="Arial" charset="0"/>
              </a:rPr>
              <a:pPr eaLnBrk="1" hangingPunct="1"/>
              <a:t>11/9/12</a:t>
            </a:fld>
            <a:endParaRPr lang="en-US" sz="1400">
              <a:solidFill>
                <a:schemeClr val="tx2"/>
              </a:solidFill>
              <a:latin typeface="Gill Sans MT" charset="0"/>
              <a:cs typeface="Arial" charset="0"/>
            </a:endParaRP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1400">
                <a:solidFill>
                  <a:schemeClr val="tx2"/>
                </a:solidFill>
                <a:latin typeface="Gill Sans MT" charset="0"/>
                <a:cs typeface="Arial" charset="0"/>
              </a:rPr>
              <a:t>Nicolas Nicolaou --  CS Colloquium @ UCY</a:t>
            </a:r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3537D0B-1D51-B24E-A801-2E3AB64B7B70}" type="slidenum">
              <a:rPr lang="el-GR" sz="1400">
                <a:solidFill>
                  <a:schemeClr val="tx2"/>
                </a:solidFill>
                <a:latin typeface="Calibri" charset="0"/>
                <a:cs typeface="Arial" charset="0"/>
              </a:rPr>
              <a:pPr eaLnBrk="1" hangingPunct="1"/>
              <a:t>10</a:t>
            </a:fld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505200" y="25908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44038" name="AutoShape 4"/>
          <p:cNvSpPr>
            <a:spLocks noChangeArrowheads="1"/>
          </p:cNvSpPr>
          <p:nvPr/>
        </p:nvSpPr>
        <p:spPr bwMode="auto">
          <a:xfrm>
            <a:off x="3336925" y="2405063"/>
            <a:ext cx="1493838" cy="1574800"/>
          </a:xfrm>
          <a:prstGeom prst="roundRect">
            <a:avLst>
              <a:gd name="adj" fmla="val 68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44039" name="AutoShape 6"/>
          <p:cNvSpPr>
            <a:spLocks noChangeArrowheads="1"/>
          </p:cNvSpPr>
          <p:nvPr/>
        </p:nvSpPr>
        <p:spPr bwMode="auto">
          <a:xfrm>
            <a:off x="4251325" y="3014663"/>
            <a:ext cx="1497013" cy="1889125"/>
          </a:xfrm>
          <a:prstGeom prst="roundRect">
            <a:avLst>
              <a:gd name="adj" fmla="val 63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44040" name="Text Box 7"/>
          <p:cNvSpPr txBox="1">
            <a:spLocks noChangeArrowheads="1"/>
          </p:cNvSpPr>
          <p:nvPr/>
        </p:nvSpPr>
        <p:spPr bwMode="auto">
          <a:xfrm>
            <a:off x="2714625" y="2133600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z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764213" y="4632325"/>
            <a:ext cx="560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i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413125" y="3160713"/>
            <a:ext cx="1524000" cy="1905000"/>
          </a:xfrm>
          <a:custGeom>
            <a:avLst/>
            <a:gdLst>
              <a:gd name="connsiteX0" fmla="*/ 0 w 1811867"/>
              <a:gd name="connsiteY0" fmla="*/ 0 h 2370667"/>
              <a:gd name="connsiteX1" fmla="*/ 0 w 1811867"/>
              <a:gd name="connsiteY1" fmla="*/ 2370667 h 2370667"/>
              <a:gd name="connsiteX2" fmla="*/ 1811867 w 1811867"/>
              <a:gd name="connsiteY2" fmla="*/ 2353734 h 2370667"/>
              <a:gd name="connsiteX3" fmla="*/ 1811867 w 1811867"/>
              <a:gd name="connsiteY3" fmla="*/ 1439334 h 2370667"/>
              <a:gd name="connsiteX4" fmla="*/ 795867 w 1811867"/>
              <a:gd name="connsiteY4" fmla="*/ 1439334 h 2370667"/>
              <a:gd name="connsiteX5" fmla="*/ 795867 w 1811867"/>
              <a:gd name="connsiteY5" fmla="*/ 33867 h 2370667"/>
              <a:gd name="connsiteX6" fmla="*/ 0 w 1811867"/>
              <a:gd name="connsiteY6" fmla="*/ 0 h 237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867" h="2370667">
                <a:moveTo>
                  <a:pt x="0" y="0"/>
                </a:moveTo>
                <a:lnTo>
                  <a:pt x="0" y="2370667"/>
                </a:lnTo>
                <a:lnTo>
                  <a:pt x="1811867" y="2353734"/>
                </a:lnTo>
                <a:lnTo>
                  <a:pt x="1811867" y="1439334"/>
                </a:lnTo>
                <a:lnTo>
                  <a:pt x="795867" y="1439334"/>
                </a:lnTo>
                <a:lnTo>
                  <a:pt x="795867" y="33867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043" name="Text Box 7"/>
          <p:cNvSpPr txBox="1">
            <a:spLocks noChangeArrowheads="1"/>
          </p:cNvSpPr>
          <p:nvPr/>
        </p:nvSpPr>
        <p:spPr bwMode="auto">
          <a:xfrm>
            <a:off x="2590800" y="4632325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j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962400" y="25908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4419600" y="25908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5181600" y="3733800"/>
            <a:ext cx="288925" cy="304800"/>
          </a:xfrm>
          <a:prstGeom prst="ellipse">
            <a:avLst/>
          </a:prstGeom>
          <a:solidFill>
            <a:srgbClr val="26862B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5181600" y="3276600"/>
            <a:ext cx="288925" cy="304800"/>
          </a:xfrm>
          <a:prstGeom prst="ellipse">
            <a:avLst/>
          </a:prstGeom>
          <a:solidFill>
            <a:srgbClr val="26862B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4419600" y="35814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4419600" y="31242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419600" y="4419600"/>
            <a:ext cx="288925" cy="304800"/>
          </a:xfrm>
          <a:prstGeom prst="ellipse">
            <a:avLst/>
          </a:prstGeom>
          <a:solidFill>
            <a:srgbClr val="26862B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3505200" y="41148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3505200" y="34290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5181600" y="4267200"/>
            <a:ext cx="288925" cy="304800"/>
          </a:xfrm>
          <a:prstGeom prst="ellipse">
            <a:avLst/>
          </a:prstGeom>
          <a:solidFill>
            <a:srgbClr val="26862B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3505200" y="45720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62000" y="4114800"/>
            <a:ext cx="838200" cy="7620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cs typeface="Arial" charset="0"/>
              </a:rPr>
              <a:t>r</a:t>
            </a:r>
            <a:r>
              <a:rPr lang="en-US" baseline="-25000">
                <a:solidFill>
                  <a:schemeClr val="bg1"/>
                </a:solidFill>
                <a:cs typeface="Arial" charset="0"/>
              </a:rPr>
              <a:t>i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>
            <a:off x="1676400" y="4114800"/>
            <a:ext cx="1676400" cy="1588"/>
          </a:xfrm>
          <a:prstGeom prst="straightConnector1">
            <a:avLst/>
          </a:prstGeom>
          <a:noFill/>
          <a:ln w="38100">
            <a:solidFill>
              <a:srgbClr val="00B0F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480" name="TextBox 29"/>
          <p:cNvSpPr txBox="1">
            <a:spLocks noChangeArrowheads="1"/>
          </p:cNvSpPr>
          <p:nvPr/>
        </p:nvSpPr>
        <p:spPr bwMode="auto">
          <a:xfrm>
            <a:off x="1847850" y="3657600"/>
            <a:ext cx="9032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00B0F0"/>
                </a:solidFill>
                <a:latin typeface="Gill Sans MT" charset="0"/>
                <a:cs typeface="Arial" charset="0"/>
              </a:rPr>
              <a:t>read()</a:t>
            </a:r>
          </a:p>
        </p:txBody>
      </p:sp>
      <p:sp>
        <p:nvSpPr>
          <p:cNvPr id="4406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pPr>
              <a:spcBef>
                <a:spcPts val="600"/>
              </a:spcBef>
              <a:buSzPct val="76000"/>
              <a:buFont typeface="Wingdings 3" charset="0"/>
              <a:buChar char=""/>
            </a:pPr>
            <a:r>
              <a:rPr lang="el-GR" dirty="0">
                <a:cs typeface="MS PGothic" charset="0"/>
              </a:rPr>
              <a:t>Υποθέτουμε ότι</a:t>
            </a:r>
            <a:r>
              <a:rPr lang="en-US" dirty="0">
                <a:cs typeface="MS PGothic" charset="0"/>
              </a:rPr>
              <a:t> </a:t>
            </a:r>
            <a:r>
              <a:rPr lang="en-US" dirty="0" err="1">
                <a:solidFill>
                  <a:srgbClr val="FF6600"/>
                </a:solidFill>
                <a:cs typeface="MS PGothic" charset="0"/>
              </a:rPr>
              <a:t>w</a:t>
            </a:r>
            <a:r>
              <a:rPr lang="en-US" baseline="-25000" dirty="0" err="1">
                <a:solidFill>
                  <a:srgbClr val="FF6600"/>
                </a:solidFill>
                <a:cs typeface="MS PGothic" charset="0"/>
              </a:rPr>
              <a:t>i</a:t>
            </a:r>
            <a:r>
              <a:rPr lang="en-US" dirty="0">
                <a:cs typeface="MS PGothic" charset="0"/>
              </a:rPr>
              <a:t>&gt;</a:t>
            </a:r>
            <a:r>
              <a:rPr lang="en-US" dirty="0" err="1">
                <a:solidFill>
                  <a:srgbClr val="26862B"/>
                </a:solidFill>
                <a:cs typeface="MS PGothic" charset="0"/>
              </a:rPr>
              <a:t>w</a:t>
            </a:r>
            <a:r>
              <a:rPr lang="en-US" baseline="-25000" dirty="0" err="1">
                <a:solidFill>
                  <a:srgbClr val="26862B"/>
                </a:solidFill>
                <a:cs typeface="MS PGothic" charset="0"/>
              </a:rPr>
              <a:t>k</a:t>
            </a:r>
            <a:endParaRPr lang="en-US" dirty="0">
              <a:solidFill>
                <a:srgbClr val="26862B"/>
              </a:solidFill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53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FF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FF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FF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CCFF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cs typeface="MS PGothic" charset="0"/>
              </a:rPr>
              <a:t>Αλγόριθμος </a:t>
            </a:r>
            <a:r>
              <a:rPr lang="en-US" dirty="0" smtClean="0">
                <a:cs typeface="MS PGothic" charset="0"/>
              </a:rPr>
              <a:t>MWMR </a:t>
            </a:r>
            <a:r>
              <a:rPr lang="el-GR" dirty="0">
                <a:cs typeface="MS PGothic" charset="0"/>
              </a:rPr>
              <a:t>με </a:t>
            </a:r>
            <a:r>
              <a:rPr lang="el-GR" dirty="0" err="1">
                <a:cs typeface="MS PGothic" charset="0"/>
              </a:rPr>
              <a:t>Απαρτίες</a:t>
            </a:r>
            <a:endParaRPr lang="en-US" dirty="0">
              <a:latin typeface="Bookman Old Style" charset="0"/>
              <a:cs typeface="MS PGothic" charset="0"/>
            </a:endParaRPr>
          </a:p>
        </p:txBody>
      </p:sp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F6E2BA0-6169-CE44-A6BA-3BFABA993620}" type="datetime1">
              <a:rPr lang="en-US" sz="1400">
                <a:solidFill>
                  <a:schemeClr val="tx2"/>
                </a:solidFill>
                <a:latin typeface="Calibri" charset="0"/>
                <a:cs typeface="Arial" charset="0"/>
              </a:rPr>
              <a:pPr eaLnBrk="1" hangingPunct="1"/>
              <a:t>11/9/12</a:t>
            </a:fld>
            <a:endParaRPr lang="en-US" sz="1400">
              <a:solidFill>
                <a:schemeClr val="tx2"/>
              </a:solidFill>
              <a:latin typeface="Gill Sans MT" charset="0"/>
              <a:cs typeface="Arial" charset="0"/>
            </a:endParaRP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1400">
                <a:solidFill>
                  <a:schemeClr val="tx2"/>
                </a:solidFill>
                <a:latin typeface="Gill Sans MT" charset="0"/>
                <a:cs typeface="Arial" charset="0"/>
              </a:rPr>
              <a:t>Nicolas Nicolaou --  CS Colloquium @ UCY</a:t>
            </a:r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25276C6-58C1-DE48-A965-74FF97131120}" type="slidenum">
              <a:rPr lang="el-GR" sz="1400">
                <a:solidFill>
                  <a:schemeClr val="tx2"/>
                </a:solidFill>
                <a:latin typeface="Calibri" charset="0"/>
                <a:cs typeface="Arial" charset="0"/>
              </a:rPr>
              <a:pPr eaLnBrk="1" hangingPunct="1"/>
              <a:t>11</a:t>
            </a:fld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505200" y="25908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46086" name="AutoShape 4"/>
          <p:cNvSpPr>
            <a:spLocks noChangeArrowheads="1"/>
          </p:cNvSpPr>
          <p:nvPr/>
        </p:nvSpPr>
        <p:spPr bwMode="auto">
          <a:xfrm>
            <a:off x="3336925" y="2405063"/>
            <a:ext cx="1493838" cy="1574800"/>
          </a:xfrm>
          <a:prstGeom prst="roundRect">
            <a:avLst>
              <a:gd name="adj" fmla="val 68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46087" name="AutoShape 6"/>
          <p:cNvSpPr>
            <a:spLocks noChangeArrowheads="1"/>
          </p:cNvSpPr>
          <p:nvPr/>
        </p:nvSpPr>
        <p:spPr bwMode="auto">
          <a:xfrm>
            <a:off x="4251325" y="3014663"/>
            <a:ext cx="1497013" cy="1889125"/>
          </a:xfrm>
          <a:prstGeom prst="roundRect">
            <a:avLst>
              <a:gd name="adj" fmla="val 63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2714625" y="2133600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z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5764213" y="4632325"/>
            <a:ext cx="560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i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413125" y="3160713"/>
            <a:ext cx="1524000" cy="1905000"/>
          </a:xfrm>
          <a:custGeom>
            <a:avLst/>
            <a:gdLst>
              <a:gd name="connsiteX0" fmla="*/ 0 w 1811867"/>
              <a:gd name="connsiteY0" fmla="*/ 0 h 2370667"/>
              <a:gd name="connsiteX1" fmla="*/ 0 w 1811867"/>
              <a:gd name="connsiteY1" fmla="*/ 2370667 h 2370667"/>
              <a:gd name="connsiteX2" fmla="*/ 1811867 w 1811867"/>
              <a:gd name="connsiteY2" fmla="*/ 2353734 h 2370667"/>
              <a:gd name="connsiteX3" fmla="*/ 1811867 w 1811867"/>
              <a:gd name="connsiteY3" fmla="*/ 1439334 h 2370667"/>
              <a:gd name="connsiteX4" fmla="*/ 795867 w 1811867"/>
              <a:gd name="connsiteY4" fmla="*/ 1439334 h 2370667"/>
              <a:gd name="connsiteX5" fmla="*/ 795867 w 1811867"/>
              <a:gd name="connsiteY5" fmla="*/ 33867 h 2370667"/>
              <a:gd name="connsiteX6" fmla="*/ 0 w 1811867"/>
              <a:gd name="connsiteY6" fmla="*/ 0 h 237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867" h="2370667">
                <a:moveTo>
                  <a:pt x="0" y="0"/>
                </a:moveTo>
                <a:lnTo>
                  <a:pt x="0" y="2370667"/>
                </a:lnTo>
                <a:lnTo>
                  <a:pt x="1811867" y="2353734"/>
                </a:lnTo>
                <a:lnTo>
                  <a:pt x="1811867" y="1439334"/>
                </a:lnTo>
                <a:lnTo>
                  <a:pt x="795867" y="1439334"/>
                </a:lnTo>
                <a:lnTo>
                  <a:pt x="795867" y="33867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091" name="Text Box 7"/>
          <p:cNvSpPr txBox="1">
            <a:spLocks noChangeArrowheads="1"/>
          </p:cNvSpPr>
          <p:nvPr/>
        </p:nvSpPr>
        <p:spPr bwMode="auto">
          <a:xfrm>
            <a:off x="2743200" y="4343400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j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962400" y="25908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4419600" y="25908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5181600" y="3733800"/>
            <a:ext cx="288925" cy="304800"/>
          </a:xfrm>
          <a:prstGeom prst="ellipse">
            <a:avLst/>
          </a:prstGeom>
          <a:solidFill>
            <a:srgbClr val="26862B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5181600" y="3276600"/>
            <a:ext cx="288925" cy="304800"/>
          </a:xfrm>
          <a:prstGeom prst="ellipse">
            <a:avLst/>
          </a:prstGeom>
          <a:solidFill>
            <a:srgbClr val="26862B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4419600" y="35814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4419600" y="31242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419600" y="4419600"/>
            <a:ext cx="288925" cy="304800"/>
          </a:xfrm>
          <a:prstGeom prst="ellipse">
            <a:avLst/>
          </a:prstGeom>
          <a:solidFill>
            <a:srgbClr val="26862B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3505200" y="41148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3505200" y="3429000"/>
            <a:ext cx="288925" cy="3048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5181600" y="4267200"/>
            <a:ext cx="288925" cy="304800"/>
          </a:xfrm>
          <a:prstGeom prst="ellipse">
            <a:avLst/>
          </a:prstGeom>
          <a:solidFill>
            <a:srgbClr val="26862B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3505200" y="45720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62000" y="4114800"/>
            <a:ext cx="838200" cy="7620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cs typeface="Arial" charset="0"/>
              </a:rPr>
              <a:t>r</a:t>
            </a:r>
            <a:r>
              <a:rPr lang="en-US" baseline="-25000">
                <a:solidFill>
                  <a:schemeClr val="bg1"/>
                </a:solidFill>
                <a:cs typeface="Arial" charset="0"/>
              </a:rPr>
              <a:t>i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46106" name="Straight Arrow Connector 28"/>
          <p:cNvCxnSpPr>
            <a:cxnSpLocks noChangeShapeType="1"/>
          </p:cNvCxnSpPr>
          <p:nvPr/>
        </p:nvCxnSpPr>
        <p:spPr bwMode="auto">
          <a:xfrm>
            <a:off x="1676400" y="4114800"/>
            <a:ext cx="1676400" cy="1588"/>
          </a:xfrm>
          <a:prstGeom prst="straightConnector1">
            <a:avLst/>
          </a:prstGeom>
          <a:noFill/>
          <a:ln w="38100">
            <a:solidFill>
              <a:srgbClr val="00B0F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107" name="TextBox 29"/>
          <p:cNvSpPr txBox="1">
            <a:spLocks noChangeArrowheads="1"/>
          </p:cNvSpPr>
          <p:nvPr/>
        </p:nvSpPr>
        <p:spPr bwMode="auto">
          <a:xfrm>
            <a:off x="1847850" y="3657600"/>
            <a:ext cx="9032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00B0F0"/>
                </a:solidFill>
                <a:latin typeface="Gill Sans MT" charset="0"/>
                <a:cs typeface="Arial" charset="0"/>
              </a:rPr>
              <a:t>read()</a:t>
            </a:r>
          </a:p>
        </p:txBody>
      </p: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1676400" y="4800600"/>
            <a:ext cx="1676400" cy="1588"/>
          </a:xfrm>
          <a:prstGeom prst="straightConnector1">
            <a:avLst/>
          </a:prstGeom>
          <a:noFill/>
          <a:ln w="38100">
            <a:solidFill>
              <a:srgbClr val="00B0F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486" name="TextBox 38"/>
          <p:cNvSpPr txBox="1">
            <a:spLocks noChangeArrowheads="1"/>
          </p:cNvSpPr>
          <p:nvPr/>
        </p:nvSpPr>
        <p:spPr bwMode="auto">
          <a:xfrm>
            <a:off x="1219200" y="4876800"/>
            <a:ext cx="20081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00B0F0"/>
                </a:solidFill>
                <a:latin typeface="Gill Sans MT" charset="0"/>
                <a:cs typeface="Arial" charset="0"/>
              </a:rPr>
              <a:t>write(</a:t>
            </a:r>
            <a:r>
              <a:rPr lang="en-US" sz="2300">
                <a:solidFill>
                  <a:srgbClr val="FF6600"/>
                </a:solidFill>
                <a:latin typeface="Gill Sans MT" charset="0"/>
                <a:cs typeface="Arial" charset="0"/>
              </a:rPr>
              <a:t>&lt;1,w</a:t>
            </a:r>
            <a:r>
              <a:rPr lang="en-US" sz="2300" baseline="-25000">
                <a:solidFill>
                  <a:srgbClr val="FF6600"/>
                </a:solidFill>
                <a:latin typeface="Gill Sans MT" charset="0"/>
                <a:cs typeface="Arial" charset="0"/>
              </a:rPr>
              <a:t>i</a:t>
            </a:r>
            <a:r>
              <a:rPr lang="en-US" sz="2300">
                <a:solidFill>
                  <a:srgbClr val="FF6600"/>
                </a:solidFill>
                <a:latin typeface="Gill Sans MT" charset="0"/>
                <a:cs typeface="Arial" charset="0"/>
              </a:rPr>
              <a:t>&gt;,v</a:t>
            </a:r>
            <a:r>
              <a:rPr lang="en-US" sz="2300">
                <a:solidFill>
                  <a:srgbClr val="00B0F0"/>
                </a:solidFill>
                <a:latin typeface="Gill Sans MT" charset="0"/>
                <a:cs typeface="Arial" charset="0"/>
              </a:rPr>
              <a:t>)</a:t>
            </a:r>
          </a:p>
        </p:txBody>
      </p:sp>
      <p:sp>
        <p:nvSpPr>
          <p:cNvPr id="461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pPr>
              <a:spcBef>
                <a:spcPts val="600"/>
              </a:spcBef>
              <a:buSzPct val="76000"/>
              <a:buFont typeface="Wingdings 3" charset="0"/>
              <a:buChar char=""/>
            </a:pPr>
            <a:r>
              <a:rPr lang="el-GR" dirty="0">
                <a:cs typeface="MS PGothic" charset="0"/>
              </a:rPr>
              <a:t>Υποθέτουμε ότι</a:t>
            </a:r>
            <a:r>
              <a:rPr lang="en-US" dirty="0">
                <a:cs typeface="MS PGothic" charset="0"/>
              </a:rPr>
              <a:t> </a:t>
            </a:r>
            <a:r>
              <a:rPr lang="en-US" dirty="0" err="1">
                <a:solidFill>
                  <a:srgbClr val="FF6600"/>
                </a:solidFill>
                <a:cs typeface="MS PGothic" charset="0"/>
              </a:rPr>
              <a:t>w</a:t>
            </a:r>
            <a:r>
              <a:rPr lang="en-US" baseline="-25000" dirty="0" err="1">
                <a:solidFill>
                  <a:srgbClr val="FF6600"/>
                </a:solidFill>
                <a:cs typeface="MS PGothic" charset="0"/>
              </a:rPr>
              <a:t>i</a:t>
            </a:r>
            <a:r>
              <a:rPr lang="en-US" dirty="0">
                <a:cs typeface="MS PGothic" charset="0"/>
              </a:rPr>
              <a:t>&gt;</a:t>
            </a:r>
            <a:r>
              <a:rPr lang="en-US" dirty="0" err="1" smtClean="0">
                <a:solidFill>
                  <a:srgbClr val="26862B"/>
                </a:solidFill>
                <a:cs typeface="MS PGothic" charset="0"/>
              </a:rPr>
              <a:t>w</a:t>
            </a:r>
            <a:r>
              <a:rPr lang="en-US" baseline="-25000" dirty="0" err="1" smtClean="0">
                <a:solidFill>
                  <a:srgbClr val="26862B"/>
                </a:solidFill>
                <a:cs typeface="MS PGothic" charset="0"/>
              </a:rPr>
              <a:t>k</a:t>
            </a:r>
            <a:endParaRPr lang="en-US" dirty="0">
              <a:solidFill>
                <a:srgbClr val="26862B"/>
              </a:solidFill>
              <a:cs typeface="MS PGothic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228600" y="4495800"/>
            <a:ext cx="533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29"/>
          <p:cNvSpPr txBox="1">
            <a:spLocks noChangeArrowheads="1"/>
          </p:cNvSpPr>
          <p:nvPr/>
        </p:nvSpPr>
        <p:spPr bwMode="auto">
          <a:xfrm>
            <a:off x="0" y="4648200"/>
            <a:ext cx="8540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00B0F0"/>
                </a:solidFill>
                <a:latin typeface="Gill Sans MT" charset="0"/>
                <a:cs typeface="Arial" charset="0"/>
              </a:rPr>
              <a:t>ret(</a:t>
            </a:r>
            <a:r>
              <a:rPr lang="en-US" sz="2300">
                <a:solidFill>
                  <a:srgbClr val="FF6600"/>
                </a:solidFill>
                <a:latin typeface="Gill Sans MT" charset="0"/>
                <a:cs typeface="Arial" charset="0"/>
              </a:rPr>
              <a:t>v</a:t>
            </a:r>
            <a:r>
              <a:rPr lang="en-US" sz="2300">
                <a:solidFill>
                  <a:srgbClr val="00B0F0"/>
                </a:solidFill>
                <a:latin typeface="Gill Sans MT" charset="0"/>
                <a:cs typeface="Arial" charset="0"/>
              </a:rPr>
              <a:t>)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884363" y="5724525"/>
            <a:ext cx="5354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cs typeface="Arial" charset="0"/>
              </a:rPr>
              <a:t>Operation Ordering: </a:t>
            </a:r>
            <a:r>
              <a:rPr lang="en-US" sz="2800">
                <a:solidFill>
                  <a:srgbClr val="26862B"/>
                </a:solidFill>
                <a:cs typeface="Arial" charset="0"/>
              </a:rPr>
              <a:t>w</a:t>
            </a:r>
            <a:r>
              <a:rPr lang="en-US" sz="2800" baseline="-25000">
                <a:solidFill>
                  <a:srgbClr val="26862B"/>
                </a:solidFill>
                <a:cs typeface="Arial" charset="0"/>
              </a:rPr>
              <a:t>k</a:t>
            </a:r>
            <a:r>
              <a:rPr lang="en-US" sz="2800">
                <a:cs typeface="Arial" charset="0"/>
              </a:rPr>
              <a:t> -&gt; </a:t>
            </a:r>
            <a:r>
              <a:rPr lang="en-US" sz="2800">
                <a:solidFill>
                  <a:srgbClr val="FF6600"/>
                </a:solidFill>
                <a:cs typeface="Arial" charset="0"/>
              </a:rPr>
              <a:t>w</a:t>
            </a:r>
            <a:r>
              <a:rPr lang="en-US" sz="2800" baseline="-25000">
                <a:solidFill>
                  <a:srgbClr val="FF6600"/>
                </a:solidFill>
                <a:cs typeface="Arial" charset="0"/>
              </a:rPr>
              <a:t>i</a:t>
            </a:r>
            <a:r>
              <a:rPr lang="en-US" sz="2800" baseline="-25000">
                <a:cs typeface="Arial" charset="0"/>
              </a:rPr>
              <a:t> </a:t>
            </a:r>
            <a:r>
              <a:rPr lang="en-US" sz="2800">
                <a:cs typeface="Arial" charset="0"/>
              </a:rPr>
              <a:t>-&gt; </a:t>
            </a:r>
            <a:r>
              <a:rPr lang="en-US" sz="2800">
                <a:solidFill>
                  <a:srgbClr val="00B0F0"/>
                </a:solidFill>
                <a:cs typeface="Arial" charset="0"/>
              </a:rPr>
              <a:t>r</a:t>
            </a:r>
            <a:r>
              <a:rPr lang="en-US" sz="2800" baseline="-25000">
                <a:solidFill>
                  <a:srgbClr val="00B0F0"/>
                </a:solidFill>
                <a:cs typeface="Arial" charset="0"/>
              </a:rPr>
              <a:t>i</a:t>
            </a:r>
            <a:endParaRPr lang="en-US" sz="2800">
              <a:solidFill>
                <a:srgbClr val="00B0F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715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86" grpId="0"/>
      <p:bldP spid="36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0"/>
              </a:rPr>
              <a:t>Quorum </a:t>
            </a:r>
            <a:r>
              <a:rPr lang="en-US" dirty="0">
                <a:ea typeface="ＭＳ Ｐゴシック" charset="0"/>
              </a:rPr>
              <a:t>Views</a:t>
            </a:r>
          </a:p>
        </p:txBody>
      </p:sp>
      <p:sp>
        <p:nvSpPr>
          <p:cNvPr id="3891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charset="0"/>
              <a:buNone/>
            </a:pPr>
            <a:r>
              <a:rPr lang="el-GR" sz="3000" dirty="0" smtClean="0">
                <a:ea typeface="ＭＳ Ｐゴシック" charset="0"/>
                <a:cs typeface="Times New Roman" charset="0"/>
              </a:rPr>
              <a:t>Ιδέα</a:t>
            </a:r>
            <a:r>
              <a:rPr lang="en-US" sz="3000" dirty="0" smtClean="0">
                <a:ea typeface="ＭＳ Ｐゴシック" charset="0"/>
                <a:cs typeface="Times New Roman" charset="0"/>
              </a:rPr>
              <a:t>:</a:t>
            </a:r>
            <a:endParaRPr lang="en-US" sz="3000" dirty="0">
              <a:ea typeface="ＭＳ Ｐゴシック" charset="0"/>
              <a:cs typeface="Times New Roman" charset="0"/>
            </a:endParaRPr>
          </a:p>
          <a:p>
            <a:pPr lvl="1" eaLnBrk="1" hangingPunct="1"/>
            <a:r>
              <a:rPr lang="el-GR" sz="2800" dirty="0" smtClean="0">
                <a:ea typeface="ＭＳ Ｐゴシック" charset="0"/>
                <a:cs typeface="Times New Roman" charset="0"/>
              </a:rPr>
              <a:t>Προσπαθούμε να προσδιορίσουμε την κατάσταση της τελευταίας λειτουργίας εγγραφής</a:t>
            </a:r>
            <a:endParaRPr lang="en-US" sz="2800" dirty="0">
              <a:ea typeface="ＭＳ Ｐゴシック" charset="0"/>
              <a:cs typeface="Times New Roman" charset="0"/>
            </a:endParaRPr>
          </a:p>
          <a:p>
            <a:pPr eaLnBrk="1" hangingPunct="1"/>
            <a:endParaRPr lang="en-US" sz="3000" dirty="0">
              <a:ea typeface="ＭＳ Ｐゴシック" charset="0"/>
              <a:cs typeface="Times New Roman" charset="0"/>
            </a:endParaRPr>
          </a:p>
          <a:p>
            <a:pPr eaLnBrk="1" hangingPunct="1"/>
            <a:r>
              <a:rPr lang="el-GR" sz="3000" dirty="0" smtClean="0">
                <a:ea typeface="ＭＳ Ｐゴシック" charset="0"/>
                <a:cs typeface="Times New Roman" charset="0"/>
              </a:rPr>
              <a:t>Αν η κατάσταση της εγγραφής κατά τον πρώτο γύρο της ανάγνωσης μπορεί να</a:t>
            </a:r>
            <a:endParaRPr lang="en-US" sz="3000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 3" charset="0"/>
              <a:buNone/>
            </a:pPr>
            <a:r>
              <a:rPr lang="en-US" sz="3000" dirty="0">
                <a:ea typeface="ＭＳ Ｐゴシック" charset="0"/>
                <a:cs typeface="Times New Roman" charset="0"/>
              </a:rPr>
              <a:t>		</a:t>
            </a:r>
            <a:r>
              <a:rPr lang="en-US" sz="3000" dirty="0">
                <a:solidFill>
                  <a:srgbClr val="3366FF"/>
                </a:solidFill>
                <a:ea typeface="ＭＳ Ｐゴシック" charset="0"/>
                <a:cs typeface="Times New Roman" charset="0"/>
              </a:rPr>
              <a:t> </a:t>
            </a:r>
            <a:r>
              <a:rPr lang="el-GR" sz="3000" dirty="0" smtClean="0">
                <a:solidFill>
                  <a:srgbClr val="3366FF"/>
                </a:solidFill>
                <a:ea typeface="ＭＳ Ｐゴシック" charset="0"/>
                <a:cs typeface="Times New Roman" charset="0"/>
              </a:rPr>
              <a:t>Προσδιορ</a:t>
            </a:r>
            <a:r>
              <a:rPr lang="el-GR" sz="3000" dirty="0">
                <a:solidFill>
                  <a:srgbClr val="3366FF"/>
                </a:solidFill>
                <a:ea typeface="ＭＳ Ｐゴシック" charset="0"/>
                <a:cs typeface="Times New Roman" charset="0"/>
              </a:rPr>
              <a:t>ι</a:t>
            </a:r>
            <a:r>
              <a:rPr lang="el-GR" sz="3000" dirty="0" smtClean="0">
                <a:solidFill>
                  <a:srgbClr val="3366FF"/>
                </a:solidFill>
                <a:ea typeface="ＭＳ Ｐゴシック" charset="0"/>
                <a:cs typeface="Times New Roman" charset="0"/>
              </a:rPr>
              <a:t>στεί</a:t>
            </a:r>
            <a:r>
              <a:rPr lang="en-US" sz="3000" dirty="0" smtClean="0">
                <a:solidFill>
                  <a:srgbClr val="3366FF"/>
                </a:solidFill>
                <a:ea typeface="ＭＳ Ｐゴシック" charset="0"/>
                <a:cs typeface="Times New Roman" charset="0"/>
              </a:rPr>
              <a:t> </a:t>
            </a:r>
            <a:r>
              <a:rPr lang="en-US" sz="3000" dirty="0">
                <a:ea typeface="ＭＳ Ｐゴシック" charset="0"/>
                <a:cs typeface="Times New Roman" charset="0"/>
              </a:rPr>
              <a:t>=&gt; </a:t>
            </a:r>
            <a:r>
              <a:rPr lang="el-GR" sz="3000" dirty="0" smtClean="0">
                <a:ea typeface="ＭＳ Ｐゴシック" charset="0"/>
                <a:cs typeface="Times New Roman" charset="0"/>
              </a:rPr>
              <a:t>Η Ανάγνωση είναι</a:t>
            </a:r>
            <a:r>
              <a:rPr lang="en-US" sz="3000" dirty="0" smtClean="0">
                <a:ea typeface="ＭＳ Ｐゴシック" charset="0"/>
                <a:cs typeface="Times New Roman" charset="0"/>
              </a:rPr>
              <a:t> </a:t>
            </a:r>
            <a:r>
              <a:rPr lang="el-GR" sz="3000" dirty="0" smtClean="0">
                <a:solidFill>
                  <a:srgbClr val="009900"/>
                </a:solidFill>
                <a:ea typeface="ＭＳ Ｐゴシック" charset="0"/>
                <a:cs typeface="Times New Roman" charset="0"/>
              </a:rPr>
              <a:t>Γρήγορη</a:t>
            </a:r>
            <a:endParaRPr lang="en-US" sz="3000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 3" charset="0"/>
              <a:buNone/>
            </a:pPr>
            <a:r>
              <a:rPr lang="en-US" sz="3000" dirty="0">
                <a:solidFill>
                  <a:srgbClr val="3366FF"/>
                </a:solidFill>
                <a:ea typeface="ＭＳ Ｐゴシック" charset="0"/>
                <a:cs typeface="Times New Roman" charset="0"/>
              </a:rPr>
              <a:t>		 </a:t>
            </a:r>
            <a:r>
              <a:rPr lang="el-GR" sz="3000" dirty="0" smtClean="0">
                <a:solidFill>
                  <a:srgbClr val="3366FF"/>
                </a:solidFill>
                <a:ea typeface="ＭＳ Ｐゴシック" charset="0"/>
                <a:cs typeface="Times New Roman" charset="0"/>
              </a:rPr>
              <a:t>Δεν προσδιορίζεται</a:t>
            </a:r>
            <a:r>
              <a:rPr lang="en-US" sz="3000" dirty="0" smtClean="0">
                <a:ea typeface="ＭＳ Ｐゴシック" charset="0"/>
                <a:cs typeface="Times New Roman" charset="0"/>
              </a:rPr>
              <a:t> </a:t>
            </a:r>
            <a:r>
              <a:rPr lang="en-US" sz="3000" dirty="0">
                <a:ea typeface="ＭＳ Ｐゴシック" charset="0"/>
                <a:cs typeface="Times New Roman" charset="0"/>
              </a:rPr>
              <a:t>=&gt; </a:t>
            </a:r>
            <a:r>
              <a:rPr lang="el-GR" sz="3000" dirty="0" smtClean="0">
                <a:ea typeface="ＭＳ Ｐゴシック" charset="0"/>
                <a:cs typeface="Times New Roman" charset="0"/>
              </a:rPr>
              <a:t>Η Ανάγνωση είναι</a:t>
            </a:r>
            <a:r>
              <a:rPr lang="en-US" sz="3000" dirty="0" smtClean="0">
                <a:ea typeface="ＭＳ Ｐゴシック" charset="0"/>
                <a:cs typeface="Times New Roman" charset="0"/>
              </a:rPr>
              <a:t> </a:t>
            </a:r>
            <a:r>
              <a:rPr lang="el-GR" sz="3000" dirty="0" smtClean="0">
                <a:solidFill>
                  <a:srgbClr val="C00000"/>
                </a:solidFill>
                <a:ea typeface="ＭＳ Ｐゴシック" charset="0"/>
                <a:cs typeface="Times New Roman" charset="0"/>
              </a:rPr>
              <a:t>Αργή</a:t>
            </a:r>
            <a:endParaRPr lang="en-US" sz="3000" dirty="0">
              <a:ea typeface="ＭＳ Ｐゴシック" charset="0"/>
              <a:cs typeface="Times New Roman" charset="0"/>
            </a:endParaRPr>
          </a:p>
        </p:txBody>
      </p:sp>
      <p:sp>
        <p:nvSpPr>
          <p:cNvPr id="53253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l-GR" sz="1400">
                <a:solidFill>
                  <a:schemeClr val="tx2"/>
                </a:solidFill>
                <a:latin typeface="Calibri" charset="0"/>
                <a:cs typeface="Arial" charset="0"/>
              </a:rPr>
              <a:t>17/3/2011</a:t>
            </a:r>
            <a:endParaRPr lang="en-US" sz="1400">
              <a:solidFill>
                <a:schemeClr val="tx2"/>
              </a:solidFill>
              <a:latin typeface="Gill Sans MT" charset="0"/>
              <a:cs typeface="Arial" charset="0"/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2"/>
                </a:solidFill>
                <a:latin typeface="Gill Sans MT" charset="0"/>
                <a:cs typeface="Arial" charset="0"/>
              </a:rPr>
              <a:t>Nicolas Nicolaou</a:t>
            </a:r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5325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3FF61F6-CDC4-074F-A5CA-653BA8B03A90}" type="slidenum">
              <a:rPr lang="el-GR" sz="1400">
                <a:solidFill>
                  <a:schemeClr val="tx2"/>
                </a:solidFill>
                <a:latin typeface="Calibri" charset="0"/>
              </a:rPr>
              <a:pPr eaLnBrk="1" hangingPunct="1"/>
              <a:t>12</a:t>
            </a:fld>
            <a:endParaRPr lang="el-GR" sz="1400">
              <a:solidFill>
                <a:schemeClr val="tx2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859892"/>
      </p:ext>
    </p:extLst>
  </p:cSld>
  <p:clrMapOvr>
    <a:masterClrMapping/>
  </p:clrMapOvr>
  <p:transition xmlns:p14="http://schemas.microsoft.com/office/powerpoint/2010/main" advTm="68531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err="1" smtClean="0">
                <a:ea typeface="ＭＳ Ｐゴシック" charset="0"/>
              </a:rPr>
              <a:t>Προσδιοριστέα</a:t>
            </a:r>
            <a:r>
              <a:rPr lang="el-GR" dirty="0" smtClean="0">
                <a:ea typeface="ＭＳ Ｐゴシック" charset="0"/>
              </a:rPr>
              <a:t> Εγγραφή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</a:rPr>
              <a:t>- </a:t>
            </a:r>
            <a:r>
              <a:rPr lang="en-US" dirty="0" err="1">
                <a:ea typeface="ＭＳ Ｐゴシック" charset="0"/>
              </a:rPr>
              <a:t>Qview</a:t>
            </a:r>
            <a:r>
              <a:rPr lang="en-US" dirty="0">
                <a:ea typeface="ＭＳ Ｐゴシック" charset="0"/>
              </a:rPr>
              <a:t>(1)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Times New Roman" charset="0"/>
              </a:rPr>
              <a:t>Όλα οι εξυπηρετητές της απαρτίας απαντούν με την ίδια </a:t>
            </a:r>
            <a:r>
              <a:rPr lang="el-GR" dirty="0" err="1" smtClean="0">
                <a:ea typeface="ＭＳ Ｐゴシック" charset="0"/>
                <a:cs typeface="Times New Roman" charset="0"/>
              </a:rPr>
              <a:t>χρονοσφραγίδα</a:t>
            </a:r>
            <a:r>
              <a:rPr lang="el-GR" dirty="0" smtClean="0">
                <a:ea typeface="ＭＳ Ｐゴシック" charset="0"/>
                <a:cs typeface="Times New Roman" charset="0"/>
              </a:rPr>
              <a:t> (ίση με την μέγιστη </a:t>
            </a:r>
            <a:r>
              <a:rPr lang="el-GR" dirty="0" err="1" smtClean="0">
                <a:ea typeface="ＭＳ Ｐゴシック" charset="0"/>
                <a:cs typeface="Times New Roman" charset="0"/>
              </a:rPr>
              <a:t>χρονοσφραγίδα</a:t>
            </a:r>
            <a:r>
              <a:rPr lang="el-GR" dirty="0" smtClean="0">
                <a:ea typeface="ＭＳ Ｐゴシック" charset="0"/>
                <a:cs typeface="Times New Roman" charset="0"/>
              </a:rPr>
              <a:t> που παρατηρεί ο Αναγνώστης)</a:t>
            </a:r>
            <a:endParaRPr lang="en-US" dirty="0">
              <a:ea typeface="ＭＳ Ｐゴシック" charset="0"/>
              <a:cs typeface="Times New Roman" charset="0"/>
            </a:endParaRPr>
          </a:p>
        </p:txBody>
      </p:sp>
      <p:sp>
        <p:nvSpPr>
          <p:cNvPr id="5530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2"/>
                </a:solidFill>
                <a:latin typeface="Gill Sans MT" charset="0"/>
                <a:cs typeface="Arial" charset="0"/>
              </a:rPr>
              <a:t>Nicolas Nicolaou</a:t>
            </a:r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0C7FBE5-B853-0342-BBF5-AAA045BE8D3F}" type="slidenum">
              <a:rPr lang="el-GR" sz="1400">
                <a:solidFill>
                  <a:schemeClr val="tx2"/>
                </a:solidFill>
                <a:latin typeface="Calibri" charset="0"/>
              </a:rPr>
              <a:pPr eaLnBrk="1" hangingPunct="1"/>
              <a:t>13</a:t>
            </a:fld>
            <a:endParaRPr lang="el-GR" sz="1400">
              <a:solidFill>
                <a:schemeClr val="tx2"/>
              </a:solidFill>
              <a:latin typeface="Calibri" charset="0"/>
            </a:endParaRPr>
          </a:p>
        </p:txBody>
      </p:sp>
      <p:grpSp>
        <p:nvGrpSpPr>
          <p:cNvPr id="55301" name="Group 29"/>
          <p:cNvGrpSpPr>
            <a:grpSpLocks/>
          </p:cNvGrpSpPr>
          <p:nvPr/>
        </p:nvGrpSpPr>
        <p:grpSpPr bwMode="auto">
          <a:xfrm>
            <a:off x="2438400" y="2438400"/>
            <a:ext cx="3733800" cy="2932113"/>
            <a:chOff x="3352800" y="1295400"/>
            <a:chExt cx="4572000" cy="4113349"/>
          </a:xfrm>
        </p:grpSpPr>
        <p:sp>
          <p:nvSpPr>
            <p:cNvPr id="8" name="Oval 7"/>
            <p:cNvSpPr/>
            <p:nvPr/>
          </p:nvSpPr>
          <p:spPr>
            <a:xfrm>
              <a:off x="5673790" y="2803109"/>
              <a:ext cx="227434" cy="227158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239459" y="2803109"/>
              <a:ext cx="231321" cy="227158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816790" y="2803109"/>
              <a:ext cx="227434" cy="227158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681565" y="3199522"/>
              <a:ext cx="229378" cy="229385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247234" y="3199522"/>
              <a:ext cx="229378" cy="229385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824565" y="3199522"/>
              <a:ext cx="229378" cy="229385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673790" y="3624887"/>
              <a:ext cx="227434" cy="229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239459" y="3624887"/>
              <a:ext cx="231321" cy="229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816790" y="3624887"/>
              <a:ext cx="227434" cy="229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681565" y="4021301"/>
              <a:ext cx="229378" cy="229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247234" y="4021301"/>
              <a:ext cx="229378" cy="229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824565" y="4021301"/>
              <a:ext cx="229378" cy="229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708780" y="4477845"/>
              <a:ext cx="227434" cy="229385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274449" y="4477845"/>
              <a:ext cx="227433" cy="229385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851780" y="4477845"/>
              <a:ext cx="227434" cy="229385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714612" y="4876485"/>
              <a:ext cx="229378" cy="229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6282224" y="4876485"/>
              <a:ext cx="227433" cy="229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857612" y="4876485"/>
              <a:ext cx="229378" cy="229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323" name="AutoShape 4"/>
            <p:cNvSpPr>
              <a:spLocks noChangeArrowheads="1"/>
            </p:cNvSpPr>
            <p:nvPr/>
          </p:nvSpPr>
          <p:spPr bwMode="auto">
            <a:xfrm>
              <a:off x="4267200" y="1676400"/>
              <a:ext cx="1828800" cy="2209800"/>
            </a:xfrm>
            <a:prstGeom prst="roundRect">
              <a:avLst>
                <a:gd name="adj" fmla="val 68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55324" name="AutoShape 6"/>
            <p:cNvSpPr>
              <a:spLocks noChangeArrowheads="1"/>
            </p:cNvSpPr>
            <p:nvPr/>
          </p:nvSpPr>
          <p:spPr bwMode="auto">
            <a:xfrm>
              <a:off x="5486400" y="2667000"/>
              <a:ext cx="1733550" cy="2514600"/>
            </a:xfrm>
            <a:prstGeom prst="roundRect">
              <a:avLst>
                <a:gd name="adj" fmla="val 63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55325" name="Text Box 7"/>
            <p:cNvSpPr txBox="1">
              <a:spLocks noChangeArrowheads="1"/>
            </p:cNvSpPr>
            <p:nvPr/>
          </p:nvSpPr>
          <p:spPr bwMode="auto">
            <a:xfrm>
              <a:off x="3504422" y="1295400"/>
              <a:ext cx="686189" cy="5567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Times New Roman" charset="0"/>
                </a:rPr>
                <a:t>Q</a:t>
              </a:r>
              <a:r>
                <a:rPr lang="en-US" sz="2000" baseline="-25000">
                  <a:latin typeface="Times New Roman" charset="0"/>
                </a:rPr>
                <a:t>z</a:t>
              </a:r>
              <a:endParaRPr lang="en-US" sz="2000">
                <a:latin typeface="Times New Roman" charset="0"/>
              </a:endParaRPr>
            </a:p>
          </p:txBody>
        </p:sp>
        <p:sp>
          <p:nvSpPr>
            <p:cNvPr id="55326" name="Text Box 9"/>
            <p:cNvSpPr txBox="1">
              <a:spLocks noChangeArrowheads="1"/>
            </p:cNvSpPr>
            <p:nvPr/>
          </p:nvSpPr>
          <p:spPr bwMode="auto">
            <a:xfrm>
              <a:off x="7238611" y="4800766"/>
              <a:ext cx="686189" cy="5567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Times New Roman" charset="0"/>
                </a:rPr>
                <a:t>Q</a:t>
              </a:r>
              <a:r>
                <a:rPr lang="en-US" sz="2000" baseline="-25000">
                  <a:latin typeface="Times New Roman" charset="0"/>
                </a:rPr>
                <a:t>i</a:t>
              </a:r>
              <a:endParaRPr lang="en-US" sz="2000">
                <a:latin typeface="Times New Roman" charset="0"/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4038989" y="2736297"/>
              <a:ext cx="2515378" cy="2672452"/>
            </a:xfrm>
            <a:custGeom>
              <a:avLst/>
              <a:gdLst>
                <a:gd name="connsiteX0" fmla="*/ 0 w 1811867"/>
                <a:gd name="connsiteY0" fmla="*/ 0 h 2370667"/>
                <a:gd name="connsiteX1" fmla="*/ 0 w 1811867"/>
                <a:gd name="connsiteY1" fmla="*/ 2370667 h 2370667"/>
                <a:gd name="connsiteX2" fmla="*/ 1811867 w 1811867"/>
                <a:gd name="connsiteY2" fmla="*/ 2353734 h 2370667"/>
                <a:gd name="connsiteX3" fmla="*/ 1811867 w 1811867"/>
                <a:gd name="connsiteY3" fmla="*/ 1439334 h 2370667"/>
                <a:gd name="connsiteX4" fmla="*/ 795867 w 1811867"/>
                <a:gd name="connsiteY4" fmla="*/ 1439334 h 2370667"/>
                <a:gd name="connsiteX5" fmla="*/ 795867 w 1811867"/>
                <a:gd name="connsiteY5" fmla="*/ 33867 h 2370667"/>
                <a:gd name="connsiteX6" fmla="*/ 0 w 1811867"/>
                <a:gd name="connsiteY6" fmla="*/ 0 h 237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11867" h="2370667">
                  <a:moveTo>
                    <a:pt x="0" y="0"/>
                  </a:moveTo>
                  <a:lnTo>
                    <a:pt x="0" y="2370667"/>
                  </a:lnTo>
                  <a:lnTo>
                    <a:pt x="1811867" y="2353734"/>
                  </a:lnTo>
                  <a:lnTo>
                    <a:pt x="1811867" y="1439334"/>
                  </a:lnTo>
                  <a:lnTo>
                    <a:pt x="795867" y="1439334"/>
                  </a:lnTo>
                  <a:lnTo>
                    <a:pt x="795867" y="3386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328" name="Text Box 7"/>
            <p:cNvSpPr txBox="1">
              <a:spLocks noChangeArrowheads="1"/>
            </p:cNvSpPr>
            <p:nvPr/>
          </p:nvSpPr>
          <p:spPr bwMode="auto">
            <a:xfrm>
              <a:off x="3352800" y="4800766"/>
              <a:ext cx="686189" cy="5567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Times New Roman" charset="0"/>
                </a:rPr>
                <a:t>Q</a:t>
              </a:r>
              <a:r>
                <a:rPr lang="en-US" sz="2000" baseline="-25000">
                  <a:latin typeface="Times New Roman" charset="0"/>
                </a:rPr>
                <a:t>j</a:t>
              </a:r>
              <a:endParaRPr lang="en-US" sz="2000">
                <a:latin typeface="Times New Roman" charset="0"/>
              </a:endParaRPr>
            </a:p>
          </p:txBody>
        </p:sp>
      </p:grpSp>
      <p:sp>
        <p:nvSpPr>
          <p:cNvPr id="33" name="TextBox 57"/>
          <p:cNvSpPr txBox="1">
            <a:spLocks noChangeArrowheads="1"/>
          </p:cNvSpPr>
          <p:nvPr/>
        </p:nvSpPr>
        <p:spPr bwMode="auto">
          <a:xfrm>
            <a:off x="2133600" y="57150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l-GR" sz="1800" dirty="0" smtClean="0">
                <a:solidFill>
                  <a:srgbClr val="C00000"/>
                </a:solidFill>
                <a:latin typeface="+mn-lt"/>
              </a:rPr>
              <a:t>Πιθανότατα</a:t>
            </a:r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) </a:t>
            </a:r>
            <a:r>
              <a:rPr lang="el-GR" sz="1800" dirty="0" smtClean="0">
                <a:solidFill>
                  <a:srgbClr val="C00000"/>
                </a:solidFill>
                <a:latin typeface="+mn-lt"/>
              </a:rPr>
              <a:t>Η Εγγραφή έχει</a:t>
            </a:r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l-GR" sz="1800" dirty="0" smtClean="0">
                <a:solidFill>
                  <a:srgbClr val="C00000"/>
                </a:solidFill>
                <a:latin typeface="+mn-lt"/>
              </a:rPr>
              <a:t>Τερματιστεί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530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990744"/>
              </p:ext>
            </p:extLst>
          </p:nvPr>
        </p:nvGraphicFramePr>
        <p:xfrm>
          <a:off x="2057400" y="2057400"/>
          <a:ext cx="4495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5" imgW="2095500" imgH="228600" progId="Equation.3">
                  <p:embed/>
                </p:oleObj>
              </mc:Choice>
              <mc:Fallback>
                <p:oleObj name="Equation" r:id="rId5" imgW="2095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057400"/>
                        <a:ext cx="4495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023616200"/>
      </p:ext>
    </p:extLst>
  </p:cSld>
  <p:clrMapOvr>
    <a:masterClrMapping/>
  </p:clrMapOvr>
  <p:transition xmlns:p14="http://schemas.microsoft.com/office/powerpoint/2010/main" advTm="58578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ea typeface="ＭＳ Ｐゴシック" charset="0"/>
              </a:rPr>
              <a:t>Προσδιοριστέα</a:t>
            </a:r>
            <a:r>
              <a:rPr lang="el-GR" dirty="0">
                <a:ea typeface="ＭＳ Ｐゴシック" charset="0"/>
              </a:rPr>
              <a:t> Εγγραφή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- </a:t>
            </a:r>
            <a:r>
              <a:rPr lang="en-US" dirty="0" err="1">
                <a:ea typeface="ＭＳ Ｐゴシック" charset="0"/>
              </a:rPr>
              <a:t>Qview</a:t>
            </a:r>
            <a:r>
              <a:rPr lang="en-US" dirty="0">
                <a:ea typeface="ＭＳ Ｐゴシック" charset="0"/>
              </a:rPr>
              <a:t>(2)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Times New Roman" charset="0"/>
              </a:rPr>
              <a:t>Κάθε τομή περιέχει ένα μέλος με </a:t>
            </a:r>
            <a:r>
              <a:rPr lang="el-GR" dirty="0" err="1" smtClean="0">
                <a:ea typeface="ＭＳ Ｐゴシック" charset="0"/>
                <a:cs typeface="Times New Roman" charset="0"/>
              </a:rPr>
              <a:t>χρονοσφραγίδα</a:t>
            </a:r>
            <a:r>
              <a:rPr lang="el-GR" dirty="0" smtClean="0">
                <a:ea typeface="ＭＳ Ｐゴシック" charset="0"/>
                <a:cs typeface="Times New Roman" charset="0"/>
              </a:rPr>
              <a:t> μικρότερη από τη μέγιστη</a:t>
            </a:r>
            <a:endParaRPr lang="en-US" dirty="0">
              <a:ea typeface="ＭＳ Ｐゴシック" charset="0"/>
              <a:cs typeface="Times New Roman" charset="0"/>
            </a:endParaRPr>
          </a:p>
        </p:txBody>
      </p:sp>
      <p:sp>
        <p:nvSpPr>
          <p:cNvPr id="5735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2"/>
                </a:solidFill>
                <a:latin typeface="Gill Sans MT" charset="0"/>
                <a:cs typeface="Arial" charset="0"/>
              </a:rPr>
              <a:t>Nicolas Nicolaou</a:t>
            </a:r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FF2924-ADA9-F347-B431-82A2348DCC82}" type="slidenum">
              <a:rPr lang="el-GR" sz="1400">
                <a:solidFill>
                  <a:schemeClr val="tx2"/>
                </a:solidFill>
                <a:latin typeface="Calibri" charset="0"/>
              </a:rPr>
              <a:pPr eaLnBrk="1" hangingPunct="1"/>
              <a:t>14</a:t>
            </a:fld>
            <a:endParaRPr lang="el-GR" sz="1400">
              <a:solidFill>
                <a:schemeClr val="tx2"/>
              </a:solidFill>
              <a:latin typeface="Calibri" charset="0"/>
            </a:endParaRPr>
          </a:p>
        </p:txBody>
      </p:sp>
      <p:grpSp>
        <p:nvGrpSpPr>
          <p:cNvPr id="57349" name="Group 56"/>
          <p:cNvGrpSpPr>
            <a:grpSpLocks/>
          </p:cNvGrpSpPr>
          <p:nvPr/>
        </p:nvGrpSpPr>
        <p:grpSpPr bwMode="auto">
          <a:xfrm>
            <a:off x="2438400" y="2438400"/>
            <a:ext cx="3733800" cy="2971800"/>
            <a:chOff x="1295400" y="457200"/>
            <a:chExt cx="4572000" cy="4114097"/>
          </a:xfrm>
        </p:grpSpPr>
        <p:sp>
          <p:nvSpPr>
            <p:cNvPr id="9" name="Oval 8"/>
            <p:cNvSpPr/>
            <p:nvPr/>
          </p:nvSpPr>
          <p:spPr>
            <a:xfrm>
              <a:off x="3616390" y="1964823"/>
              <a:ext cx="227434" cy="22856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182059" y="1964823"/>
              <a:ext cx="231321" cy="22856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759390" y="1964823"/>
              <a:ext cx="227434" cy="22856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624165" y="2364805"/>
              <a:ext cx="229378" cy="2263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189834" y="2364805"/>
              <a:ext cx="229378" cy="226364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767165" y="2364805"/>
              <a:ext cx="229378" cy="226364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16390" y="2786763"/>
              <a:ext cx="227434" cy="22856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182059" y="2786763"/>
              <a:ext cx="231321" cy="22856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759390" y="2786763"/>
              <a:ext cx="227434" cy="22856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624165" y="3182350"/>
              <a:ext cx="229378" cy="22856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189834" y="3182350"/>
              <a:ext cx="229378" cy="22856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767165" y="3182350"/>
              <a:ext cx="229378" cy="22856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651380" y="3641670"/>
              <a:ext cx="227434" cy="22636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217049" y="3641670"/>
              <a:ext cx="227433" cy="226363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794380" y="3641670"/>
              <a:ext cx="227434" cy="226363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657212" y="4039453"/>
              <a:ext cx="229378" cy="2285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224824" y="4039453"/>
              <a:ext cx="227433" cy="22856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800212" y="4039453"/>
              <a:ext cx="229378" cy="22856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371" name="AutoShape 4"/>
            <p:cNvSpPr>
              <a:spLocks noChangeArrowheads="1"/>
            </p:cNvSpPr>
            <p:nvPr/>
          </p:nvSpPr>
          <p:spPr bwMode="auto">
            <a:xfrm>
              <a:off x="2209800" y="838200"/>
              <a:ext cx="1828800" cy="2209800"/>
            </a:xfrm>
            <a:prstGeom prst="roundRect">
              <a:avLst>
                <a:gd name="adj" fmla="val 68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57372" name="AutoShape 6"/>
            <p:cNvSpPr>
              <a:spLocks noChangeArrowheads="1"/>
            </p:cNvSpPr>
            <p:nvPr/>
          </p:nvSpPr>
          <p:spPr bwMode="auto">
            <a:xfrm>
              <a:off x="3429000" y="1828800"/>
              <a:ext cx="1733550" cy="2514600"/>
            </a:xfrm>
            <a:prstGeom prst="roundRect">
              <a:avLst>
                <a:gd name="adj" fmla="val 63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57373" name="Text Box 7"/>
            <p:cNvSpPr txBox="1">
              <a:spLocks noChangeArrowheads="1"/>
            </p:cNvSpPr>
            <p:nvPr/>
          </p:nvSpPr>
          <p:spPr bwMode="auto">
            <a:xfrm>
              <a:off x="1447022" y="457200"/>
              <a:ext cx="686189" cy="549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Times New Roman" charset="0"/>
                </a:rPr>
                <a:t>Q</a:t>
              </a:r>
              <a:r>
                <a:rPr lang="en-US" sz="2000" baseline="-25000">
                  <a:latin typeface="Times New Roman" charset="0"/>
                </a:rPr>
                <a:t>z</a:t>
              </a:r>
              <a:endParaRPr lang="en-US" sz="2000">
                <a:latin typeface="Times New Roman" charset="0"/>
              </a:endParaRPr>
            </a:p>
          </p:txBody>
        </p:sp>
        <p:sp>
          <p:nvSpPr>
            <p:cNvPr id="57374" name="Text Box 9"/>
            <p:cNvSpPr txBox="1">
              <a:spLocks noChangeArrowheads="1"/>
            </p:cNvSpPr>
            <p:nvPr/>
          </p:nvSpPr>
          <p:spPr bwMode="auto">
            <a:xfrm>
              <a:off x="5181211" y="3962534"/>
              <a:ext cx="686189" cy="549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Times New Roman" charset="0"/>
                </a:rPr>
                <a:t>Q</a:t>
              </a:r>
              <a:r>
                <a:rPr lang="en-US" sz="2000" baseline="-25000">
                  <a:latin typeface="Times New Roman" charset="0"/>
                </a:rPr>
                <a:t>i</a:t>
              </a:r>
              <a:endParaRPr lang="en-US" sz="2000">
                <a:latin typeface="Times New Roman" charset="0"/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1981589" y="1898892"/>
              <a:ext cx="2515378" cy="2672405"/>
            </a:xfrm>
            <a:custGeom>
              <a:avLst/>
              <a:gdLst>
                <a:gd name="connsiteX0" fmla="*/ 0 w 1811867"/>
                <a:gd name="connsiteY0" fmla="*/ 0 h 2370667"/>
                <a:gd name="connsiteX1" fmla="*/ 0 w 1811867"/>
                <a:gd name="connsiteY1" fmla="*/ 2370667 h 2370667"/>
                <a:gd name="connsiteX2" fmla="*/ 1811867 w 1811867"/>
                <a:gd name="connsiteY2" fmla="*/ 2353734 h 2370667"/>
                <a:gd name="connsiteX3" fmla="*/ 1811867 w 1811867"/>
                <a:gd name="connsiteY3" fmla="*/ 1439334 h 2370667"/>
                <a:gd name="connsiteX4" fmla="*/ 795867 w 1811867"/>
                <a:gd name="connsiteY4" fmla="*/ 1439334 h 2370667"/>
                <a:gd name="connsiteX5" fmla="*/ 795867 w 1811867"/>
                <a:gd name="connsiteY5" fmla="*/ 33867 h 2370667"/>
                <a:gd name="connsiteX6" fmla="*/ 0 w 1811867"/>
                <a:gd name="connsiteY6" fmla="*/ 0 h 237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11867" h="2370667">
                  <a:moveTo>
                    <a:pt x="0" y="0"/>
                  </a:moveTo>
                  <a:lnTo>
                    <a:pt x="0" y="2370667"/>
                  </a:lnTo>
                  <a:lnTo>
                    <a:pt x="1811867" y="2353734"/>
                  </a:lnTo>
                  <a:lnTo>
                    <a:pt x="1811867" y="1439334"/>
                  </a:lnTo>
                  <a:lnTo>
                    <a:pt x="795867" y="1439334"/>
                  </a:lnTo>
                  <a:lnTo>
                    <a:pt x="795867" y="3386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376" name="Text Box 7"/>
            <p:cNvSpPr txBox="1">
              <a:spLocks noChangeArrowheads="1"/>
            </p:cNvSpPr>
            <p:nvPr/>
          </p:nvSpPr>
          <p:spPr bwMode="auto">
            <a:xfrm>
              <a:off x="1295400" y="3962534"/>
              <a:ext cx="686189" cy="549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Times New Roman" charset="0"/>
                </a:rPr>
                <a:t>Q</a:t>
              </a:r>
              <a:r>
                <a:rPr lang="en-US" sz="2000" baseline="-25000">
                  <a:latin typeface="Times New Roman" charset="0"/>
                </a:rPr>
                <a:t>j</a:t>
              </a:r>
              <a:endParaRPr lang="en-US" sz="2000">
                <a:latin typeface="Times New Roman" charset="0"/>
              </a:endParaRPr>
            </a:p>
          </p:txBody>
        </p:sp>
      </p:grpSp>
      <p:sp>
        <p:nvSpPr>
          <p:cNvPr id="33" name="TextBox 58"/>
          <p:cNvSpPr txBox="1">
            <a:spLocks noChangeArrowheads="1"/>
          </p:cNvSpPr>
          <p:nvPr/>
        </p:nvSpPr>
        <p:spPr bwMode="auto">
          <a:xfrm>
            <a:off x="1828800" y="5649913"/>
            <a:ext cx="5410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l-GR" sz="1800" dirty="0" smtClean="0">
                <a:solidFill>
                  <a:srgbClr val="C00000"/>
                </a:solidFill>
                <a:latin typeface="+mn-lt"/>
              </a:rPr>
              <a:t>Σίγουρα</a:t>
            </a:r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) </a:t>
            </a:r>
            <a:r>
              <a:rPr lang="el-GR" sz="1800" dirty="0" smtClean="0">
                <a:solidFill>
                  <a:srgbClr val="C00000"/>
                </a:solidFill>
                <a:latin typeface="+mn-lt"/>
              </a:rPr>
              <a:t>Η Εγγραφή</a:t>
            </a:r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&lt;</a:t>
            </a:r>
            <a:r>
              <a:rPr lang="en-US" sz="1800" dirty="0" err="1">
                <a:solidFill>
                  <a:srgbClr val="C00000"/>
                </a:solidFill>
                <a:latin typeface="+mn-lt"/>
              </a:rPr>
              <a:t>maxTag,v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&gt; </a:t>
            </a:r>
            <a:r>
              <a:rPr lang="el-GR" sz="1800" dirty="0" smtClean="0">
                <a:solidFill>
                  <a:srgbClr val="C00000"/>
                </a:solidFill>
                <a:latin typeface="+mn-lt"/>
              </a:rPr>
              <a:t>ΔΕΝ τερματίστηκε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735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455775"/>
              </p:ext>
            </p:extLst>
          </p:nvPr>
        </p:nvGraphicFramePr>
        <p:xfrm>
          <a:off x="457200" y="1828800"/>
          <a:ext cx="792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5" imgW="4152900" imgH="241300" progId="Equation.3">
                  <p:embed/>
                </p:oleObj>
              </mc:Choice>
              <mc:Fallback>
                <p:oleObj name="Equation" r:id="rId5" imgW="4152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28800"/>
                        <a:ext cx="7924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3564720"/>
      </p:ext>
    </p:extLst>
  </p:cSld>
  <p:clrMapOvr>
    <a:masterClrMapping/>
  </p:clrMapOvr>
  <p:transition xmlns:p14="http://schemas.microsoft.com/office/powerpoint/2010/main" advTm="68469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0"/>
              </a:rPr>
              <a:t>Απροσδιόριστη </a:t>
            </a:r>
            <a:r>
              <a:rPr lang="el-GR" dirty="0">
                <a:ea typeface="ＭＳ Ｐゴシック" charset="0"/>
              </a:rPr>
              <a:t>Εγγραφή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- </a:t>
            </a:r>
            <a:r>
              <a:rPr lang="en-US" dirty="0" err="1">
                <a:ea typeface="ＭＳ Ｐゴシック" charset="0"/>
              </a:rPr>
              <a:t>Qview</a:t>
            </a:r>
            <a:r>
              <a:rPr lang="en-US" dirty="0">
                <a:ea typeface="ＭＳ Ｐゴシック" charset="0"/>
              </a:rPr>
              <a:t>(3)</a:t>
            </a:r>
          </a:p>
        </p:txBody>
      </p:sp>
      <p:sp>
        <p:nvSpPr>
          <p:cNvPr id="5939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  <a:cs typeface="Times New Roman" charset="0"/>
              </a:rPr>
              <a:t>Όλα τα μέλη της τομής της απαρτίας που μας απάντησε και κάποιας άλλης απαρτίας στο σύστημα περιέχουν τη μέγιστη </a:t>
            </a:r>
            <a:r>
              <a:rPr lang="el-GR" dirty="0" err="1" smtClean="0">
                <a:ea typeface="ＭＳ Ｐゴシック" charset="0"/>
                <a:cs typeface="Times New Roman" charset="0"/>
              </a:rPr>
              <a:t>χρονοσφραγίδα</a:t>
            </a:r>
            <a:r>
              <a:rPr lang="el-GR" dirty="0" smtClean="0">
                <a:ea typeface="ＭＳ Ｐゴシック" charset="0"/>
                <a:cs typeface="Times New Roman" charset="0"/>
              </a:rPr>
              <a:t>.</a:t>
            </a:r>
            <a:endParaRPr lang="en-US" dirty="0">
              <a:ea typeface="ＭＳ Ｐゴシック" charset="0"/>
              <a:cs typeface="Times New Roman" charset="0"/>
            </a:endParaRPr>
          </a:p>
        </p:txBody>
      </p:sp>
      <p:sp>
        <p:nvSpPr>
          <p:cNvPr id="594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2"/>
                </a:solidFill>
                <a:latin typeface="Gill Sans MT" charset="0"/>
                <a:cs typeface="Arial" charset="0"/>
              </a:rPr>
              <a:t>Nicolas Nicolaou</a:t>
            </a:r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5939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9ADEEAB-6F81-7E48-95B2-C59EB178E02A}" type="slidenum">
              <a:rPr lang="el-GR" sz="1400">
                <a:solidFill>
                  <a:schemeClr val="tx2"/>
                </a:solidFill>
                <a:latin typeface="Calibri" charset="0"/>
              </a:rPr>
              <a:pPr eaLnBrk="1" hangingPunct="1"/>
              <a:t>15</a:t>
            </a:fld>
            <a:endParaRPr lang="el-GR" sz="1400">
              <a:solidFill>
                <a:schemeClr val="tx2"/>
              </a:solidFill>
              <a:latin typeface="Calibri" charset="0"/>
            </a:endParaRPr>
          </a:p>
        </p:txBody>
      </p:sp>
      <p:grpSp>
        <p:nvGrpSpPr>
          <p:cNvPr id="59396" name="Group 37"/>
          <p:cNvGrpSpPr>
            <a:grpSpLocks/>
          </p:cNvGrpSpPr>
          <p:nvPr/>
        </p:nvGrpSpPr>
        <p:grpSpPr bwMode="auto">
          <a:xfrm>
            <a:off x="1219200" y="2438400"/>
            <a:ext cx="2819400" cy="2438400"/>
            <a:chOff x="1295400" y="457200"/>
            <a:chExt cx="4572000" cy="4114800"/>
          </a:xfrm>
        </p:grpSpPr>
        <p:sp>
          <p:nvSpPr>
            <p:cNvPr id="6" name="Oval 5"/>
            <p:cNvSpPr/>
            <p:nvPr/>
          </p:nvSpPr>
          <p:spPr>
            <a:xfrm>
              <a:off x="3614867" y="1962745"/>
              <a:ext cx="229114" cy="230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181218" y="1962745"/>
              <a:ext cx="231689" cy="230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757867" y="1962745"/>
              <a:ext cx="229114" cy="230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625164" y="2361903"/>
              <a:ext cx="226541" cy="22770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191516" y="2361903"/>
              <a:ext cx="226541" cy="22770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768164" y="2361903"/>
              <a:ext cx="226541" cy="22770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614867" y="2785170"/>
              <a:ext cx="229114" cy="230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181218" y="2785170"/>
              <a:ext cx="231689" cy="23038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757867" y="2785170"/>
              <a:ext cx="229114" cy="23038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25164" y="3184327"/>
              <a:ext cx="226541" cy="2250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191516" y="3184327"/>
              <a:ext cx="226541" cy="2250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768164" y="3184327"/>
              <a:ext cx="226541" cy="2250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650908" y="3639741"/>
              <a:ext cx="226541" cy="23038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217259" y="3639741"/>
              <a:ext cx="226541" cy="230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793908" y="3639741"/>
              <a:ext cx="226541" cy="230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656056" y="4038899"/>
              <a:ext cx="231689" cy="22770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224981" y="4038899"/>
              <a:ext cx="229116" cy="22770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799056" y="4038899"/>
              <a:ext cx="231689" cy="22770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454" name="AutoShape 4"/>
            <p:cNvSpPr>
              <a:spLocks noChangeArrowheads="1"/>
            </p:cNvSpPr>
            <p:nvPr/>
          </p:nvSpPr>
          <p:spPr bwMode="auto">
            <a:xfrm>
              <a:off x="2209800" y="838200"/>
              <a:ext cx="1828800" cy="2209800"/>
            </a:xfrm>
            <a:prstGeom prst="roundRect">
              <a:avLst>
                <a:gd name="adj" fmla="val 68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59455" name="AutoShape 6"/>
            <p:cNvSpPr>
              <a:spLocks noChangeArrowheads="1"/>
            </p:cNvSpPr>
            <p:nvPr/>
          </p:nvSpPr>
          <p:spPr bwMode="auto">
            <a:xfrm>
              <a:off x="3429000" y="1828800"/>
              <a:ext cx="1733550" cy="2514600"/>
            </a:xfrm>
            <a:prstGeom prst="roundRect">
              <a:avLst>
                <a:gd name="adj" fmla="val 63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59456" name="Text Box 7"/>
            <p:cNvSpPr txBox="1">
              <a:spLocks noChangeArrowheads="1"/>
            </p:cNvSpPr>
            <p:nvPr/>
          </p:nvSpPr>
          <p:spPr bwMode="auto">
            <a:xfrm>
              <a:off x="1447285" y="457200"/>
              <a:ext cx="687345" cy="514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latin typeface="Times New Roman" charset="0"/>
                </a:rPr>
                <a:t>Q</a:t>
              </a:r>
              <a:r>
                <a:rPr lang="en-US" sz="1400" baseline="-25000">
                  <a:latin typeface="Times New Roman" charset="0"/>
                </a:rPr>
                <a:t>z</a:t>
              </a:r>
              <a:endParaRPr lang="en-US" sz="1400">
                <a:latin typeface="Times New Roman" charset="0"/>
              </a:endParaRPr>
            </a:p>
          </p:txBody>
        </p:sp>
        <p:sp>
          <p:nvSpPr>
            <p:cNvPr id="59457" name="Text Box 9"/>
            <p:cNvSpPr txBox="1">
              <a:spLocks noChangeArrowheads="1"/>
            </p:cNvSpPr>
            <p:nvPr/>
          </p:nvSpPr>
          <p:spPr bwMode="auto">
            <a:xfrm>
              <a:off x="5182630" y="3961209"/>
              <a:ext cx="684770" cy="514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latin typeface="Times New Roman" charset="0"/>
                </a:rPr>
                <a:t>Q</a:t>
              </a:r>
              <a:r>
                <a:rPr lang="en-US" sz="1400" baseline="-25000">
                  <a:latin typeface="Times New Roman" charset="0"/>
                </a:rPr>
                <a:t>i</a:t>
              </a:r>
              <a:endParaRPr lang="en-US" sz="1400">
                <a:latin typeface="Times New Roman" charset="0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1982745" y="1898452"/>
              <a:ext cx="2512541" cy="2673548"/>
            </a:xfrm>
            <a:custGeom>
              <a:avLst/>
              <a:gdLst>
                <a:gd name="connsiteX0" fmla="*/ 0 w 1811867"/>
                <a:gd name="connsiteY0" fmla="*/ 0 h 2370667"/>
                <a:gd name="connsiteX1" fmla="*/ 0 w 1811867"/>
                <a:gd name="connsiteY1" fmla="*/ 2370667 h 2370667"/>
                <a:gd name="connsiteX2" fmla="*/ 1811867 w 1811867"/>
                <a:gd name="connsiteY2" fmla="*/ 2353734 h 2370667"/>
                <a:gd name="connsiteX3" fmla="*/ 1811867 w 1811867"/>
                <a:gd name="connsiteY3" fmla="*/ 1439334 h 2370667"/>
                <a:gd name="connsiteX4" fmla="*/ 795867 w 1811867"/>
                <a:gd name="connsiteY4" fmla="*/ 1439334 h 2370667"/>
                <a:gd name="connsiteX5" fmla="*/ 795867 w 1811867"/>
                <a:gd name="connsiteY5" fmla="*/ 33867 h 2370667"/>
                <a:gd name="connsiteX6" fmla="*/ 0 w 1811867"/>
                <a:gd name="connsiteY6" fmla="*/ 0 h 237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11867" h="2370667">
                  <a:moveTo>
                    <a:pt x="0" y="0"/>
                  </a:moveTo>
                  <a:lnTo>
                    <a:pt x="0" y="2370667"/>
                  </a:lnTo>
                  <a:lnTo>
                    <a:pt x="1811867" y="2353734"/>
                  </a:lnTo>
                  <a:lnTo>
                    <a:pt x="1811867" y="1439334"/>
                  </a:lnTo>
                  <a:lnTo>
                    <a:pt x="795867" y="1439334"/>
                  </a:lnTo>
                  <a:lnTo>
                    <a:pt x="795867" y="3386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459" name="Text Box 7"/>
            <p:cNvSpPr txBox="1">
              <a:spLocks noChangeArrowheads="1"/>
            </p:cNvSpPr>
            <p:nvPr/>
          </p:nvSpPr>
          <p:spPr bwMode="auto">
            <a:xfrm>
              <a:off x="1295400" y="3961209"/>
              <a:ext cx="684770" cy="514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latin typeface="Times New Roman" charset="0"/>
                </a:rPr>
                <a:t>Q</a:t>
              </a:r>
              <a:r>
                <a:rPr lang="en-US" sz="1400" baseline="-25000">
                  <a:latin typeface="Times New Roman" charset="0"/>
                </a:rPr>
                <a:t>j</a:t>
              </a:r>
              <a:endParaRPr lang="en-US" sz="1400">
                <a:latin typeface="Times New Roman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2590286" y="1084064"/>
              <a:ext cx="229114" cy="230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166935" y="1084064"/>
              <a:ext cx="229114" cy="230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2600583" y="1483222"/>
              <a:ext cx="226541" cy="225028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3174657" y="1483222"/>
              <a:ext cx="226541" cy="2250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2590286" y="2056508"/>
              <a:ext cx="229114" cy="23038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656056" y="1065313"/>
              <a:ext cx="231689" cy="23038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2600583" y="2589609"/>
              <a:ext cx="226541" cy="23038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666354" y="1467149"/>
              <a:ext cx="226541" cy="2250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9397" name="Group 70"/>
          <p:cNvGrpSpPr>
            <a:grpSpLocks/>
          </p:cNvGrpSpPr>
          <p:nvPr/>
        </p:nvGrpSpPr>
        <p:grpSpPr bwMode="auto">
          <a:xfrm>
            <a:off x="5029200" y="2438400"/>
            <a:ext cx="2971800" cy="2362200"/>
            <a:chOff x="1295400" y="457200"/>
            <a:chExt cx="4572000" cy="4114800"/>
          </a:xfrm>
        </p:grpSpPr>
        <p:sp>
          <p:nvSpPr>
            <p:cNvPr id="39" name="Oval 38"/>
            <p:cNvSpPr/>
            <p:nvPr/>
          </p:nvSpPr>
          <p:spPr>
            <a:xfrm>
              <a:off x="3615592" y="1964302"/>
              <a:ext cx="229577" cy="22952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4182208" y="1964302"/>
              <a:ext cx="229577" cy="22952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4758592" y="1964302"/>
              <a:ext cx="229577" cy="22952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625362" y="2359742"/>
              <a:ext cx="227135" cy="232287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4189535" y="2359742"/>
              <a:ext cx="229577" cy="232287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4768362" y="2359742"/>
              <a:ext cx="227135" cy="23228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3615592" y="2785602"/>
              <a:ext cx="229577" cy="229523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4182208" y="2785602"/>
              <a:ext cx="229577" cy="22952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758592" y="2785602"/>
              <a:ext cx="229577" cy="22952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3625362" y="3183808"/>
              <a:ext cx="227135" cy="2267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189535" y="3183808"/>
              <a:ext cx="229577" cy="2267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4768362" y="3183808"/>
              <a:ext cx="227135" cy="2267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649785" y="3640087"/>
              <a:ext cx="229577" cy="22952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4216400" y="3640087"/>
              <a:ext cx="227135" cy="22952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4792785" y="3640087"/>
              <a:ext cx="229577" cy="22952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3657112" y="4038294"/>
              <a:ext cx="229577" cy="22952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226169" y="4038294"/>
              <a:ext cx="227135" cy="22952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800112" y="4038294"/>
              <a:ext cx="229577" cy="22952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422" name="AutoShape 4"/>
            <p:cNvSpPr>
              <a:spLocks noChangeArrowheads="1"/>
            </p:cNvSpPr>
            <p:nvPr/>
          </p:nvSpPr>
          <p:spPr bwMode="auto">
            <a:xfrm>
              <a:off x="2209800" y="838200"/>
              <a:ext cx="1828800" cy="2209800"/>
            </a:xfrm>
            <a:prstGeom prst="roundRect">
              <a:avLst>
                <a:gd name="adj" fmla="val 68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59423" name="AutoShape 6"/>
            <p:cNvSpPr>
              <a:spLocks noChangeArrowheads="1"/>
            </p:cNvSpPr>
            <p:nvPr/>
          </p:nvSpPr>
          <p:spPr bwMode="auto">
            <a:xfrm>
              <a:off x="3429000" y="1828800"/>
              <a:ext cx="1733550" cy="2514600"/>
            </a:xfrm>
            <a:prstGeom prst="roundRect">
              <a:avLst>
                <a:gd name="adj" fmla="val 63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59424" name="Text Box 7"/>
            <p:cNvSpPr txBox="1">
              <a:spLocks noChangeArrowheads="1"/>
            </p:cNvSpPr>
            <p:nvPr/>
          </p:nvSpPr>
          <p:spPr bwMode="auto">
            <a:xfrm>
              <a:off x="1448729" y="457200"/>
              <a:ext cx="683012" cy="530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latin typeface="Times New Roman" charset="0"/>
                </a:rPr>
                <a:t>Q</a:t>
              </a:r>
              <a:r>
                <a:rPr lang="en-US" sz="1400" baseline="-25000">
                  <a:latin typeface="Times New Roman" charset="0"/>
                </a:rPr>
                <a:t>z</a:t>
              </a:r>
              <a:endParaRPr lang="en-US" sz="1400">
                <a:latin typeface="Times New Roman" charset="0"/>
              </a:endParaRPr>
            </a:p>
          </p:txBody>
        </p:sp>
        <p:sp>
          <p:nvSpPr>
            <p:cNvPr id="59425" name="Text Box 9"/>
            <p:cNvSpPr txBox="1">
              <a:spLocks noChangeArrowheads="1"/>
            </p:cNvSpPr>
            <p:nvPr/>
          </p:nvSpPr>
          <p:spPr bwMode="auto">
            <a:xfrm>
              <a:off x="5179741" y="3963629"/>
              <a:ext cx="687659" cy="530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latin typeface="Times New Roman" charset="0"/>
                </a:rPr>
                <a:t>Q</a:t>
              </a:r>
              <a:r>
                <a:rPr lang="en-US" sz="1400" baseline="-25000">
                  <a:latin typeface="Times New Roman" charset="0"/>
                </a:rPr>
                <a:t>i</a:t>
              </a:r>
              <a:endParaRPr lang="en-US" sz="1400">
                <a:latin typeface="Times New Roman" charset="0"/>
              </a:endParaRPr>
            </a:p>
          </p:txBody>
        </p:sp>
        <p:sp>
          <p:nvSpPr>
            <p:cNvPr id="61" name="Freeform 60"/>
            <p:cNvSpPr/>
            <p:nvPr/>
          </p:nvSpPr>
          <p:spPr>
            <a:xfrm>
              <a:off x="1981689" y="1897934"/>
              <a:ext cx="2515577" cy="2674066"/>
            </a:xfrm>
            <a:custGeom>
              <a:avLst/>
              <a:gdLst>
                <a:gd name="connsiteX0" fmla="*/ 0 w 1811867"/>
                <a:gd name="connsiteY0" fmla="*/ 0 h 2370667"/>
                <a:gd name="connsiteX1" fmla="*/ 0 w 1811867"/>
                <a:gd name="connsiteY1" fmla="*/ 2370667 h 2370667"/>
                <a:gd name="connsiteX2" fmla="*/ 1811867 w 1811867"/>
                <a:gd name="connsiteY2" fmla="*/ 2353734 h 2370667"/>
                <a:gd name="connsiteX3" fmla="*/ 1811867 w 1811867"/>
                <a:gd name="connsiteY3" fmla="*/ 1439334 h 2370667"/>
                <a:gd name="connsiteX4" fmla="*/ 795867 w 1811867"/>
                <a:gd name="connsiteY4" fmla="*/ 1439334 h 2370667"/>
                <a:gd name="connsiteX5" fmla="*/ 795867 w 1811867"/>
                <a:gd name="connsiteY5" fmla="*/ 33867 h 2370667"/>
                <a:gd name="connsiteX6" fmla="*/ 0 w 1811867"/>
                <a:gd name="connsiteY6" fmla="*/ 0 h 237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11867" h="2370667">
                  <a:moveTo>
                    <a:pt x="0" y="0"/>
                  </a:moveTo>
                  <a:lnTo>
                    <a:pt x="0" y="2370667"/>
                  </a:lnTo>
                  <a:lnTo>
                    <a:pt x="1811867" y="2353734"/>
                  </a:lnTo>
                  <a:lnTo>
                    <a:pt x="1811867" y="1439334"/>
                  </a:lnTo>
                  <a:lnTo>
                    <a:pt x="795867" y="1439334"/>
                  </a:lnTo>
                  <a:lnTo>
                    <a:pt x="795867" y="3386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427" name="Text Box 7"/>
            <p:cNvSpPr txBox="1">
              <a:spLocks noChangeArrowheads="1"/>
            </p:cNvSpPr>
            <p:nvPr/>
          </p:nvSpPr>
          <p:spPr bwMode="auto">
            <a:xfrm>
              <a:off x="1295400" y="3963629"/>
              <a:ext cx="687659" cy="530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latin typeface="Times New Roman" charset="0"/>
                </a:rPr>
                <a:t>Q</a:t>
              </a:r>
              <a:r>
                <a:rPr lang="en-US" sz="1400" baseline="-25000">
                  <a:latin typeface="Times New Roman" charset="0"/>
                </a:rPr>
                <a:t>j</a:t>
              </a:r>
              <a:endParaRPr lang="en-US" sz="1400">
                <a:latin typeface="Times New Roman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2592266" y="1084929"/>
              <a:ext cx="227134" cy="22952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166208" y="1084929"/>
              <a:ext cx="229577" cy="229521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2599592" y="1483136"/>
              <a:ext cx="229577" cy="22675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173535" y="1483136"/>
              <a:ext cx="229577" cy="22675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2592266" y="2055556"/>
              <a:ext cx="227134" cy="229523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657112" y="1065571"/>
              <a:ext cx="229577" cy="229523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599592" y="2592029"/>
              <a:ext cx="229577" cy="229523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664438" y="1466544"/>
              <a:ext cx="229577" cy="226756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057" name="TextBox 57"/>
          <p:cNvSpPr txBox="1">
            <a:spLocks noChangeArrowheads="1"/>
          </p:cNvSpPr>
          <p:nvPr/>
        </p:nvSpPr>
        <p:spPr bwMode="auto">
          <a:xfrm>
            <a:off x="1981200" y="5729288"/>
            <a:ext cx="571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l-GR" sz="1800" dirty="0" smtClean="0">
                <a:solidFill>
                  <a:srgbClr val="C00000"/>
                </a:solidFill>
                <a:latin typeface="+mn-lt"/>
              </a:rPr>
              <a:t>Απροσδιόριστη</a:t>
            </a:r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=&gt; </a:t>
            </a:r>
            <a:r>
              <a:rPr lang="el-GR" sz="1800" dirty="0" smtClean="0">
                <a:solidFill>
                  <a:srgbClr val="C00000"/>
                </a:solidFill>
                <a:latin typeface="+mn-lt"/>
              </a:rPr>
              <a:t>Δύο Φάσεις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9399" name="TextBox 57"/>
          <p:cNvSpPr txBox="1">
            <a:spLocks noChangeArrowheads="1"/>
          </p:cNvSpPr>
          <p:nvPr/>
        </p:nvSpPr>
        <p:spPr bwMode="auto">
          <a:xfrm>
            <a:off x="1259558" y="4967288"/>
            <a:ext cx="28640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 err="1">
                <a:solidFill>
                  <a:srgbClr val="00B050"/>
                </a:solidFill>
                <a:latin typeface="+mn-lt"/>
              </a:rPr>
              <a:t>qV</a:t>
            </a:r>
            <a:r>
              <a:rPr lang="en-US" sz="1800" dirty="0">
                <a:solidFill>
                  <a:srgbClr val="00B050"/>
                </a:solidFill>
                <a:latin typeface="+mn-lt"/>
              </a:rPr>
              <a:t>(3) </a:t>
            </a:r>
            <a:r>
              <a:rPr lang="el-GR" sz="1800" dirty="0" smtClean="0">
                <a:solidFill>
                  <a:srgbClr val="00B050"/>
                </a:solidFill>
                <a:latin typeface="+mn-lt"/>
              </a:rPr>
              <a:t>και Μη Τερματισμένη </a:t>
            </a:r>
          </a:p>
          <a:p>
            <a:pPr algn="ctr" eaLnBrk="1" hangingPunct="1"/>
            <a:r>
              <a:rPr lang="el-GR" sz="1800" dirty="0" smtClean="0">
                <a:solidFill>
                  <a:srgbClr val="00B050"/>
                </a:solidFill>
                <a:latin typeface="+mn-lt"/>
              </a:rPr>
              <a:t>Εγγραφή </a:t>
            </a:r>
            <a:endParaRPr lang="en-US" sz="18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9400" name="TextBox 57"/>
          <p:cNvSpPr txBox="1">
            <a:spLocks noChangeArrowheads="1"/>
          </p:cNvSpPr>
          <p:nvPr/>
        </p:nvSpPr>
        <p:spPr bwMode="auto">
          <a:xfrm>
            <a:off x="5029200" y="4956175"/>
            <a:ext cx="3387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err="1">
                <a:solidFill>
                  <a:srgbClr val="00B050"/>
                </a:solidFill>
                <a:latin typeface="+mn-lt"/>
              </a:rPr>
              <a:t>qV</a:t>
            </a:r>
            <a:r>
              <a:rPr lang="en-US" sz="1800" dirty="0">
                <a:solidFill>
                  <a:srgbClr val="00B050"/>
                </a:solidFill>
                <a:latin typeface="+mn-lt"/>
              </a:rPr>
              <a:t>(3) </a:t>
            </a:r>
            <a:r>
              <a:rPr lang="el-GR" sz="1800" dirty="0" smtClean="0">
                <a:solidFill>
                  <a:srgbClr val="00B050"/>
                </a:solidFill>
                <a:latin typeface="+mn-lt"/>
              </a:rPr>
              <a:t>και </a:t>
            </a:r>
            <a:r>
              <a:rPr lang="el-GR" sz="1800" dirty="0">
                <a:solidFill>
                  <a:srgbClr val="00B050"/>
                </a:solidFill>
                <a:latin typeface="+mn-lt"/>
              </a:rPr>
              <a:t>Τ</a:t>
            </a:r>
            <a:r>
              <a:rPr lang="el-GR" sz="1800" dirty="0" smtClean="0">
                <a:solidFill>
                  <a:srgbClr val="00B050"/>
                </a:solidFill>
                <a:latin typeface="+mn-lt"/>
              </a:rPr>
              <a:t>ερματισμένη Εγγραφή</a:t>
            </a:r>
            <a:endParaRPr lang="en-US" sz="1800" dirty="0">
              <a:solidFill>
                <a:srgbClr val="00B050"/>
              </a:solidFill>
              <a:latin typeface="+mn-lt"/>
            </a:endParaRPr>
          </a:p>
        </p:txBody>
      </p:sp>
      <p:graphicFrame>
        <p:nvGraphicFramePr>
          <p:cNvPr id="594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844827"/>
              </p:ext>
            </p:extLst>
          </p:nvPr>
        </p:nvGraphicFramePr>
        <p:xfrm>
          <a:off x="685800" y="2057400"/>
          <a:ext cx="7848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1" name="Equation" r:id="rId5" imgW="4724400" imgH="241300" progId="Equation.3">
                  <p:embed/>
                </p:oleObj>
              </mc:Choice>
              <mc:Fallback>
                <p:oleObj name="Equation" r:id="rId5" imgW="4724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57400"/>
                        <a:ext cx="7848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772908495"/>
      </p:ext>
    </p:extLst>
  </p:cSld>
  <p:clrMapOvr>
    <a:masterClrMapping/>
  </p:clrMapOvr>
  <p:transition xmlns:p14="http://schemas.microsoft.com/office/powerpoint/2010/main" advTm="54007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0"/>
              </a:rPr>
              <a:t>Αλγόριθμος </a:t>
            </a:r>
            <a:r>
              <a:rPr lang="en-US" dirty="0" smtClean="0">
                <a:ea typeface="ＭＳ Ｐゴシック" charset="0"/>
              </a:rPr>
              <a:t>SLIQ</a:t>
            </a:r>
            <a:endParaRPr lang="el-GR" dirty="0">
              <a:ea typeface="ＭＳ Ｐゴシック" charset="0"/>
            </a:endParaRPr>
          </a:p>
        </p:txBody>
      </p:sp>
      <p:sp>
        <p:nvSpPr>
          <p:cNvPr id="61443" name="Date Placeholder 4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l-GR" sz="1400">
                <a:solidFill>
                  <a:schemeClr val="tx2"/>
                </a:solidFill>
                <a:latin typeface="Calibri" charset="0"/>
                <a:cs typeface="Arial" charset="0"/>
              </a:rPr>
              <a:t>17/3/2011</a:t>
            </a:r>
            <a:endParaRPr lang="en-US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61445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2"/>
                </a:solidFill>
                <a:latin typeface="Gill Sans MT" charset="0"/>
                <a:cs typeface="Arial" charset="0"/>
              </a:rPr>
              <a:t>Nicolas Nicolaou</a:t>
            </a: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BC9229F-820B-1A46-8E37-1C8CDA6F18C2}" type="slidenum">
              <a:rPr lang="en-US" sz="1400">
                <a:solidFill>
                  <a:schemeClr val="tx2"/>
                </a:solidFill>
                <a:latin typeface="Gill Sans MT" charset="0"/>
              </a:rPr>
              <a:pPr eaLnBrk="1" hangingPunct="1"/>
              <a:t>16</a:t>
            </a:fld>
            <a:endParaRPr lang="en-US" sz="1400">
              <a:solidFill>
                <a:schemeClr val="tx2"/>
              </a:solidFill>
              <a:latin typeface="Gill Sans MT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26246932"/>
              </p:ext>
            </p:extLst>
          </p:nvPr>
        </p:nvGraphicFramePr>
        <p:xfrm>
          <a:off x="457200" y="9144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9322086"/>
      </p:ext>
    </p:extLst>
  </p:cSld>
  <p:clrMapOvr>
    <a:masterClrMapping/>
  </p:clrMapOvr>
  <p:transition xmlns:p14="http://schemas.microsoft.com/office/powerpoint/2010/main" advTm="3084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Ορθότητα Αλγορίθμου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00FF"/>
                </a:solidFill>
              </a:rPr>
              <a:t>Ζωτικότητα: </a:t>
            </a:r>
            <a:r>
              <a:rPr lang="el-GR" dirty="0" smtClean="0"/>
              <a:t>Σύμφωνα με το μοντέλο σφαλμάτων πάντα υπάρχει μια απαρτία να απαντήσει σε κάθε λειτουργία</a:t>
            </a:r>
          </a:p>
          <a:p>
            <a:endParaRPr lang="el-GR" dirty="0"/>
          </a:p>
          <a:p>
            <a:r>
              <a:rPr lang="el-GR" b="1" dirty="0" smtClean="0">
                <a:solidFill>
                  <a:srgbClr val="0000FF"/>
                </a:solidFill>
              </a:rPr>
              <a:t>Ατομικότητα</a:t>
            </a:r>
            <a:r>
              <a:rPr lang="el-GR" dirty="0" smtClean="0"/>
              <a:t>: Πρέπει να δείξουμε ότι</a:t>
            </a:r>
          </a:p>
          <a:p>
            <a:pPr lvl="1"/>
            <a:r>
              <a:rPr lang="el-GR" dirty="0" smtClean="0"/>
              <a:t>Κάθε Ανάγνωση επιστρέφει τουλάχιστον την τιμή που γράφτηκε από την τελευταία Εγγραφή (Νόμιμη Ακολουθία Λειτουργιών)</a:t>
            </a:r>
          </a:p>
          <a:p>
            <a:pPr lvl="1"/>
            <a:r>
              <a:rPr lang="el-GR" dirty="0" smtClean="0"/>
              <a:t>Αν μία Ανάγνωση ρ1 προηγείται μιας ανάγνωσης ρ2, τότε η ρ2 επιστρέφει την ίδια ή νεότερη τιμή από αυτή που επιστρέφει η ρ1.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93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Μονοτονικότητα</a:t>
            </a:r>
            <a:r>
              <a:rPr lang="el-GR" dirty="0" smtClean="0"/>
              <a:t> </a:t>
            </a:r>
            <a:r>
              <a:rPr lang="el-GR" dirty="0" err="1" smtClean="0"/>
              <a:t>Χρονοσφραγίδας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Λήμμα 1</a:t>
            </a:r>
            <a:r>
              <a:rPr lang="el-GR" dirty="0" smtClean="0"/>
              <a:t>: Αν κάποιος εξυπηρετητής λάβει μήνυμα με &lt;</a:t>
            </a:r>
            <a:r>
              <a:rPr lang="en-US" dirty="0" err="1" smtClean="0"/>
              <a:t>ts,v</a:t>
            </a:r>
            <a:r>
              <a:rPr lang="en-US" dirty="0" smtClean="0"/>
              <a:t>&gt; </a:t>
            </a:r>
            <a:r>
              <a:rPr lang="el-GR" dirty="0" smtClean="0"/>
              <a:t>τότε κάθε μεταγενέστερη </a:t>
            </a:r>
            <a:r>
              <a:rPr lang="el-GR" dirty="0" err="1" smtClean="0"/>
              <a:t>απάνησή</a:t>
            </a:r>
            <a:r>
              <a:rPr lang="el-GR" dirty="0" smtClean="0"/>
              <a:t> του περιλαμβάνει ζεύγος &lt;</a:t>
            </a:r>
            <a:r>
              <a:rPr lang="en-US" dirty="0" err="1" smtClean="0"/>
              <a:t>ts</a:t>
            </a:r>
            <a:r>
              <a:rPr lang="en-US" dirty="0" smtClean="0"/>
              <a:t>’, v’&gt; </a:t>
            </a:r>
            <a:r>
              <a:rPr lang="el-GR" dirty="0" err="1" smtClean="0"/>
              <a:t>τ.ω</a:t>
            </a:r>
            <a:r>
              <a:rPr lang="el-GR" dirty="0" smtClean="0"/>
              <a:t>. </a:t>
            </a:r>
            <a:r>
              <a:rPr lang="en-US" dirty="0" err="1"/>
              <a:t>t</a:t>
            </a:r>
            <a:r>
              <a:rPr lang="en-US" dirty="0" err="1" smtClean="0"/>
              <a:t>s’</a:t>
            </a:r>
            <a:r>
              <a:rPr lang="en-US" dirty="0" smtClean="0"/>
              <a:t> ≥ </a:t>
            </a:r>
            <a:r>
              <a:rPr lang="en-US" dirty="0" err="1" smtClean="0"/>
              <a:t>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l-GR" dirty="0" smtClean="0"/>
              <a:t>Απόδειξη:</a:t>
            </a:r>
          </a:p>
          <a:p>
            <a:pPr lvl="1"/>
            <a:r>
              <a:rPr lang="el-GR" dirty="0" smtClean="0"/>
              <a:t>Κάθε φορά που ένας εξυπηρετητής παραλάβει μήνυμα </a:t>
            </a:r>
            <a:r>
              <a:rPr lang="en-US" dirty="0" smtClean="0"/>
              <a:t>read(&lt;</a:t>
            </a:r>
            <a:r>
              <a:rPr lang="en-US" dirty="0" err="1" smtClean="0"/>
              <a:t>ts,v</a:t>
            </a:r>
            <a:r>
              <a:rPr lang="en-US" dirty="0" smtClean="0"/>
              <a:t>&gt;) </a:t>
            </a:r>
            <a:r>
              <a:rPr lang="el-GR" dirty="0" smtClean="0"/>
              <a:t>και </a:t>
            </a:r>
            <a:r>
              <a:rPr lang="en-US" dirty="0" smtClean="0"/>
              <a:t>write(&lt;</a:t>
            </a:r>
            <a:r>
              <a:rPr lang="en-US" dirty="0" err="1" smtClean="0"/>
              <a:t>ts,v</a:t>
            </a:r>
            <a:r>
              <a:rPr lang="en-US" dirty="0" smtClean="0"/>
              <a:t>&gt;) </a:t>
            </a:r>
            <a:r>
              <a:rPr lang="el-GR" dirty="0" smtClean="0"/>
              <a:t>κάνει τον εξής έλεγχο</a:t>
            </a:r>
          </a:p>
          <a:p>
            <a:pPr lvl="2"/>
            <a:r>
              <a:rPr lang="el-GR" dirty="0" smtClean="0"/>
              <a:t>Αν </a:t>
            </a:r>
            <a:r>
              <a:rPr lang="en-US" dirty="0" err="1" smtClean="0"/>
              <a:t>local.ts</a:t>
            </a:r>
            <a:r>
              <a:rPr lang="en-US" dirty="0" smtClean="0"/>
              <a:t>&lt;</a:t>
            </a:r>
            <a:r>
              <a:rPr lang="en-US" dirty="0" err="1" smtClean="0"/>
              <a:t>msg.ts</a:t>
            </a:r>
            <a:r>
              <a:rPr lang="en-US" dirty="0" smtClean="0"/>
              <a:t> </a:t>
            </a:r>
            <a:r>
              <a:rPr lang="el-GR" dirty="0" smtClean="0"/>
              <a:t>τότε </a:t>
            </a:r>
            <a:r>
              <a:rPr lang="en-US" dirty="0" err="1" smtClean="0"/>
              <a:t>local.ts</a:t>
            </a:r>
            <a:r>
              <a:rPr lang="en-US" dirty="0" smtClean="0"/>
              <a:t>=</a:t>
            </a:r>
            <a:r>
              <a:rPr lang="en-US" dirty="0" err="1" smtClean="0"/>
              <a:t>msg.ts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err="1" smtClean="0"/>
              <a:t>local.v</a:t>
            </a:r>
            <a:r>
              <a:rPr lang="en-US" dirty="0" smtClean="0"/>
              <a:t> = </a:t>
            </a:r>
            <a:r>
              <a:rPr lang="en-US" dirty="0" err="1" smtClean="0"/>
              <a:t>msg.v</a:t>
            </a:r>
            <a:endParaRPr lang="en-US" dirty="0" smtClean="0"/>
          </a:p>
          <a:p>
            <a:pPr lvl="2"/>
            <a:r>
              <a:rPr lang="el-GR" dirty="0" smtClean="0"/>
              <a:t>Αλλιώς δεν κάνει τίποτα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r>
              <a:rPr lang="el-GR" dirty="0" err="1" smtClean="0"/>
              <a:t>Αρα</a:t>
            </a:r>
            <a:r>
              <a:rPr lang="el-GR" dirty="0" smtClean="0"/>
              <a:t> μετά την παραλαβή μηνύματος </a:t>
            </a:r>
            <a:r>
              <a:rPr lang="en-US" dirty="0" err="1" smtClean="0"/>
              <a:t>local.ts</a:t>
            </a:r>
            <a:r>
              <a:rPr lang="en-US" dirty="0" smtClean="0"/>
              <a:t> </a:t>
            </a:r>
            <a:r>
              <a:rPr lang="en-US" dirty="0"/>
              <a:t>≥ </a:t>
            </a:r>
            <a:r>
              <a:rPr lang="en-US" dirty="0" err="1" smtClean="0"/>
              <a:t>msg.ts</a:t>
            </a:r>
            <a:endParaRPr lang="el-GR" dirty="0" smtClean="0"/>
          </a:p>
          <a:p>
            <a:pPr lvl="2"/>
            <a:endParaRPr lang="el-GR" dirty="0"/>
          </a:p>
          <a:p>
            <a:pPr lvl="1"/>
            <a:r>
              <a:rPr lang="el-GR" dirty="0" smtClean="0"/>
              <a:t>Επομένως σε κάθε </a:t>
            </a:r>
            <a:r>
              <a:rPr lang="en-US" dirty="0" smtClean="0"/>
              <a:t>reply(&lt;</a:t>
            </a:r>
            <a:r>
              <a:rPr lang="en-US" dirty="0" err="1" smtClean="0"/>
              <a:t>ts</a:t>
            </a:r>
            <a:r>
              <a:rPr lang="el-GR" dirty="0" smtClean="0"/>
              <a:t>’</a:t>
            </a:r>
            <a:r>
              <a:rPr lang="en-US" dirty="0" smtClean="0"/>
              <a:t>, v</a:t>
            </a:r>
            <a:r>
              <a:rPr lang="el-GR" dirty="0" smtClean="0"/>
              <a:t>’</a:t>
            </a:r>
            <a:r>
              <a:rPr lang="en-US" dirty="0" smtClean="0"/>
              <a:t>&gt;) </a:t>
            </a:r>
            <a:r>
              <a:rPr lang="el-GR" dirty="0" smtClean="0"/>
              <a:t>που έπεται οποιασδήποτε από τις πιο πάνω παραλαβές ισχύει ότι </a:t>
            </a:r>
            <a:r>
              <a:rPr lang="en-US" dirty="0" err="1" smtClean="0"/>
              <a:t>ts’</a:t>
            </a:r>
            <a:r>
              <a:rPr lang="en-US" dirty="0" smtClean="0"/>
              <a:t>=</a:t>
            </a:r>
            <a:r>
              <a:rPr lang="en-US" dirty="0" err="1" smtClean="0"/>
              <a:t>local.ts</a:t>
            </a:r>
            <a:r>
              <a:rPr lang="en-US" dirty="0" smtClean="0"/>
              <a:t> </a:t>
            </a:r>
            <a:r>
              <a:rPr lang="en-US" dirty="0"/>
              <a:t>≥ </a:t>
            </a:r>
            <a:r>
              <a:rPr lang="en-US" dirty="0" err="1" smtClean="0"/>
              <a:t>msg.ts</a:t>
            </a:r>
            <a:r>
              <a:rPr lang="en-US" dirty="0" smtClean="0"/>
              <a:t> =</a:t>
            </a:r>
            <a:r>
              <a:rPr lang="en-US" dirty="0" err="1" smtClean="0"/>
              <a:t>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05800" y="5943600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25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θα δούμε σήμερα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Γρήγορες Λειτουργίες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Συστήματα Απαρτίας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Αλγόριθμος </a:t>
            </a:r>
            <a:r>
              <a:rPr lang="en-US" dirty="0" smtClean="0"/>
              <a:t>SLIQ – </a:t>
            </a:r>
            <a:r>
              <a:rPr lang="el-GR" dirty="0" smtClean="0"/>
              <a:t>Χρήση </a:t>
            </a:r>
            <a:r>
              <a:rPr lang="en-US" dirty="0" smtClean="0"/>
              <a:t>Quorum Views</a:t>
            </a:r>
            <a:endParaRPr lang="el-GR" dirty="0"/>
          </a:p>
          <a:p>
            <a:endParaRPr lang="en-US" dirty="0"/>
          </a:p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ΕΠΛ432: Κατανεμημένοι Αλγόριθμοι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28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Ορθότητα Αλγορίθμου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Λήμμα </a:t>
            </a:r>
            <a:r>
              <a:rPr lang="en-US" b="1" dirty="0" smtClean="0"/>
              <a:t>2</a:t>
            </a:r>
            <a:r>
              <a:rPr lang="el-GR" dirty="0" smtClean="0"/>
              <a:t>: Αν μια </a:t>
            </a:r>
            <a:r>
              <a:rPr lang="el-GR" dirty="0"/>
              <a:t>Ανάγνωση </a:t>
            </a:r>
            <a:r>
              <a:rPr lang="el-GR" dirty="0" smtClean="0"/>
              <a:t>ρ1 έπεται μιας Εγγραφής τότε επιστρέφει τουλάχιστον την τιμή που γράφτηκε </a:t>
            </a:r>
          </a:p>
          <a:p>
            <a:endParaRPr lang="el-GR" dirty="0"/>
          </a:p>
          <a:p>
            <a:r>
              <a:rPr lang="el-GR" dirty="0" smtClean="0"/>
              <a:t>Απόδειξη</a:t>
            </a:r>
            <a:r>
              <a:rPr lang="el-GR" dirty="0" smtClean="0"/>
              <a:t>:</a:t>
            </a:r>
            <a:endParaRPr lang="el-GR" dirty="0" smtClean="0"/>
          </a:p>
          <a:p>
            <a:pPr lvl="1"/>
            <a:r>
              <a:rPr lang="el-GR" dirty="0" smtClean="0"/>
              <a:t>Κάθε εγγραφή επικοινωνεί με μια απαρτία πριν ολοκληρωθεί</a:t>
            </a:r>
          </a:p>
          <a:p>
            <a:pPr lvl="1"/>
            <a:endParaRPr lang="el-GR" dirty="0"/>
          </a:p>
          <a:p>
            <a:pPr lvl="1"/>
            <a:r>
              <a:rPr lang="el-GR" dirty="0" smtClean="0"/>
              <a:t>Έστω </a:t>
            </a:r>
            <a:r>
              <a:rPr lang="en-US" dirty="0" smtClean="0"/>
              <a:t>w </a:t>
            </a:r>
            <a:r>
              <a:rPr lang="el-GR" dirty="0" smtClean="0"/>
              <a:t>μια εγγραφή που έλαβε μηνύματα από την απαρτία </a:t>
            </a:r>
            <a:r>
              <a:rPr lang="en-US" dirty="0" smtClean="0"/>
              <a:t>Q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l-GR" dirty="0" smtClean="0"/>
              <a:t>και έγραψε την τιμή &lt;</a:t>
            </a:r>
            <a:r>
              <a:rPr lang="en-US" dirty="0" err="1" smtClean="0"/>
              <a:t>ts</a:t>
            </a:r>
            <a:r>
              <a:rPr lang="en-US" dirty="0" smtClean="0"/>
              <a:t>, v&gt;</a:t>
            </a:r>
          </a:p>
          <a:p>
            <a:pPr lvl="1"/>
            <a:endParaRPr lang="en-US" dirty="0"/>
          </a:p>
          <a:p>
            <a:pPr lvl="1"/>
            <a:r>
              <a:rPr lang="el-GR" dirty="0" smtClean="0"/>
              <a:t>Έστω </a:t>
            </a:r>
            <a:r>
              <a:rPr lang="el-GR" dirty="0" err="1" smtClean="0"/>
              <a:t>ρ</a:t>
            </a:r>
            <a:r>
              <a:rPr lang="el-GR" dirty="0" smtClean="0"/>
              <a:t> είναι μια ανάγνωση που έπεται της πιο πάνω εγγραφής και λαμβάνει απαντήσεις από την απαρτία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r>
              <a:rPr lang="el-GR" dirty="0" smtClean="0"/>
              <a:t>Έχουμε δύο περιπτώσεις</a:t>
            </a:r>
            <a:r>
              <a:rPr lang="en-US" dirty="0" smtClean="0"/>
              <a:t>: </a:t>
            </a:r>
            <a:r>
              <a:rPr lang="el-GR" dirty="0"/>
              <a:t>1</a:t>
            </a:r>
            <a:r>
              <a:rPr lang="el-GR" dirty="0" smtClean="0"/>
              <a:t>) </a:t>
            </a:r>
            <a:r>
              <a:rPr lang="en-US" dirty="0"/>
              <a:t>Q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l-GR" dirty="0" smtClean="0"/>
              <a:t>=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r>
              <a:rPr lang="en-US" dirty="0" smtClean="0"/>
              <a:t> , </a:t>
            </a:r>
            <a:r>
              <a:rPr lang="el-GR" dirty="0" smtClean="0"/>
              <a:t>και 2) </a:t>
            </a:r>
            <a:r>
              <a:rPr lang="en-US" dirty="0"/>
              <a:t>Q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smtClean="0"/>
              <a:t>≠</a:t>
            </a:r>
            <a:r>
              <a:rPr lang="el-GR" dirty="0" smtClean="0"/>
              <a:t> </a:t>
            </a:r>
            <a:r>
              <a:rPr lang="en-US" dirty="0" err="1"/>
              <a:t>Q</a:t>
            </a:r>
            <a:r>
              <a:rPr lang="en-US" baseline="-25000" dirty="0" err="1"/>
              <a:t>j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71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Λήμμα 2: </a:t>
            </a:r>
            <a:r>
              <a:rPr lang="el-GR" dirty="0"/>
              <a:t>Περίπτωση </a:t>
            </a:r>
            <a:r>
              <a:rPr lang="el-GR" dirty="0" smtClean="0"/>
              <a:t>1 (</a:t>
            </a:r>
            <a:r>
              <a:rPr lang="en-US" dirty="0"/>
              <a:t>Q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l-GR" dirty="0"/>
              <a:t>=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Όλοι οι εξυπηρετητές στο </a:t>
            </a:r>
            <a:r>
              <a:rPr lang="en-US" dirty="0" smtClean="0"/>
              <a:t>Q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l-GR" dirty="0" smtClean="0"/>
              <a:t>έλαβαν μήνυμα </a:t>
            </a:r>
            <a:r>
              <a:rPr lang="en-US" dirty="0" smtClean="0"/>
              <a:t>write(&lt;</a:t>
            </a:r>
            <a:r>
              <a:rPr lang="en-US" dirty="0" err="1" smtClean="0"/>
              <a:t>ts</a:t>
            </a:r>
            <a:r>
              <a:rPr lang="en-US" dirty="0" smtClean="0"/>
              <a:t>, v&gt;) </a:t>
            </a:r>
            <a:r>
              <a:rPr lang="el-GR" dirty="0" smtClean="0"/>
              <a:t>από τον </a:t>
            </a:r>
            <a:r>
              <a:rPr lang="en-US" dirty="0" smtClean="0"/>
              <a:t>w </a:t>
            </a:r>
            <a:r>
              <a:rPr lang="el-GR" dirty="0" smtClean="0"/>
              <a:t>πριν απαντήσουν στην ανάγνωση </a:t>
            </a:r>
            <a:r>
              <a:rPr lang="el-GR" dirty="0" err="1" smtClean="0"/>
              <a:t>ρ</a:t>
            </a:r>
            <a:endParaRPr lang="el-GR" dirty="0" smtClean="0"/>
          </a:p>
          <a:p>
            <a:pPr lvl="1"/>
            <a:endParaRPr lang="el-GR" dirty="0"/>
          </a:p>
          <a:p>
            <a:r>
              <a:rPr lang="el-GR" dirty="0" smtClean="0"/>
              <a:t>Από το Λήμμα 1 θα στείλουν </a:t>
            </a:r>
            <a:r>
              <a:rPr lang="en-US" dirty="0" smtClean="0"/>
              <a:t>reply(&lt;</a:t>
            </a:r>
            <a:r>
              <a:rPr lang="en-US" dirty="0" err="1" smtClean="0"/>
              <a:t>ts</a:t>
            </a:r>
            <a:r>
              <a:rPr lang="en-US" dirty="0" smtClean="0"/>
              <a:t>’, v’) </a:t>
            </a:r>
            <a:r>
              <a:rPr lang="el-GR" dirty="0" smtClean="0"/>
              <a:t>στον </a:t>
            </a:r>
            <a:r>
              <a:rPr lang="el-GR" dirty="0" err="1" smtClean="0"/>
              <a:t>ρ</a:t>
            </a:r>
            <a:r>
              <a:rPr lang="el-GR" dirty="0" smtClean="0"/>
              <a:t> </a:t>
            </a:r>
            <a:r>
              <a:rPr lang="el-GR" dirty="0" err="1" smtClean="0"/>
              <a:t>τ.ω</a:t>
            </a:r>
            <a:r>
              <a:rPr lang="el-GR" dirty="0" smtClean="0"/>
              <a:t>. </a:t>
            </a:r>
            <a:r>
              <a:rPr lang="en-US" dirty="0" err="1" smtClean="0"/>
              <a:t>ts’</a:t>
            </a:r>
            <a:r>
              <a:rPr lang="en-US" dirty="0" smtClean="0"/>
              <a:t> ≥ </a:t>
            </a:r>
            <a:r>
              <a:rPr lang="en-US" dirty="0" err="1" smtClean="0"/>
              <a:t>ts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l-GR" dirty="0" smtClean="0"/>
              <a:t>Αν </a:t>
            </a:r>
            <a:r>
              <a:rPr lang="en-US" dirty="0" err="1" smtClean="0"/>
              <a:t>ts’</a:t>
            </a:r>
            <a:r>
              <a:rPr lang="en-US" dirty="0" smtClean="0"/>
              <a:t> = </a:t>
            </a:r>
            <a:r>
              <a:rPr lang="en-US" dirty="0" err="1" smtClean="0"/>
              <a:t>ts</a:t>
            </a:r>
            <a:r>
              <a:rPr lang="el-GR" dirty="0" smtClean="0"/>
              <a:t> και </a:t>
            </a:r>
            <a:r>
              <a:rPr lang="en-US" dirty="0" err="1" smtClean="0"/>
              <a:t>maxTS</a:t>
            </a:r>
            <a:r>
              <a:rPr lang="en-US" dirty="0" smtClean="0"/>
              <a:t> = </a:t>
            </a:r>
            <a:r>
              <a:rPr lang="en-US" dirty="0" err="1" smtClean="0"/>
              <a:t>ts</a:t>
            </a:r>
            <a:r>
              <a:rPr lang="en-US" dirty="0" smtClean="0"/>
              <a:t> </a:t>
            </a:r>
            <a:r>
              <a:rPr lang="el-GR" dirty="0" smtClean="0"/>
              <a:t>τότε ο </a:t>
            </a:r>
            <a:r>
              <a:rPr lang="el-GR" dirty="0" err="1" smtClean="0"/>
              <a:t>ρ</a:t>
            </a:r>
            <a:r>
              <a:rPr lang="el-GR" dirty="0" smtClean="0"/>
              <a:t> θα παρατηρήσει</a:t>
            </a:r>
            <a:r>
              <a:rPr lang="en-US" dirty="0" smtClean="0"/>
              <a:t> </a:t>
            </a:r>
            <a:r>
              <a:rPr lang="en-US" dirty="0" err="1" smtClean="0"/>
              <a:t>qView</a:t>
            </a:r>
            <a:r>
              <a:rPr lang="en-US" dirty="0" smtClean="0"/>
              <a:t>(1) </a:t>
            </a:r>
            <a:r>
              <a:rPr lang="el-GR" dirty="0" smtClean="0"/>
              <a:t>και θα επιστρέψει ν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Όλοι απαντούν με την ίδια </a:t>
            </a:r>
            <a:r>
              <a:rPr lang="el-GR" dirty="0" err="1" smtClean="0"/>
              <a:t>χρονοσφραγίδα</a:t>
            </a:r>
            <a:r>
              <a:rPr lang="el-GR" dirty="0" smtClean="0"/>
              <a:t> </a:t>
            </a:r>
            <a:r>
              <a:rPr lang="en-US" dirty="0" err="1" smtClean="0"/>
              <a:t>ts</a:t>
            </a:r>
            <a:endParaRPr lang="el-GR" dirty="0" smtClean="0"/>
          </a:p>
          <a:p>
            <a:pPr lvl="1"/>
            <a:endParaRPr lang="el-GR" dirty="0"/>
          </a:p>
          <a:p>
            <a:r>
              <a:rPr lang="el-GR" dirty="0"/>
              <a:t>Αν </a:t>
            </a:r>
            <a:r>
              <a:rPr lang="en-US" dirty="0" err="1"/>
              <a:t>ts’</a:t>
            </a:r>
            <a:r>
              <a:rPr lang="en-US" dirty="0"/>
              <a:t> &gt; </a:t>
            </a:r>
            <a:r>
              <a:rPr lang="en-US" dirty="0" err="1"/>
              <a:t>ts</a:t>
            </a:r>
            <a:r>
              <a:rPr lang="en-US" dirty="0"/>
              <a:t> </a:t>
            </a:r>
            <a:r>
              <a:rPr lang="el-GR" dirty="0"/>
              <a:t>τότε </a:t>
            </a:r>
            <a:r>
              <a:rPr lang="en-US" dirty="0" err="1"/>
              <a:t>maxTS</a:t>
            </a:r>
            <a:r>
              <a:rPr lang="el-GR" dirty="0"/>
              <a:t> = </a:t>
            </a:r>
            <a:r>
              <a:rPr lang="en-US" dirty="0" err="1"/>
              <a:t>ts’</a:t>
            </a:r>
            <a:r>
              <a:rPr lang="en-US" dirty="0"/>
              <a:t> </a:t>
            </a:r>
            <a:r>
              <a:rPr lang="el-GR" dirty="0"/>
              <a:t>και ο </a:t>
            </a:r>
            <a:r>
              <a:rPr lang="el-GR" dirty="0" err="1"/>
              <a:t>ρ</a:t>
            </a:r>
            <a:r>
              <a:rPr lang="el-GR" dirty="0"/>
              <a:t> θα επιστρέψει τουλάχιστον</a:t>
            </a:r>
            <a:r>
              <a:rPr lang="en-US" dirty="0"/>
              <a:t> </a:t>
            </a:r>
            <a:r>
              <a:rPr lang="el-GR" dirty="0"/>
              <a:t>την τιμή που αντιστοιχεί στην </a:t>
            </a:r>
            <a:r>
              <a:rPr lang="el-GR" dirty="0" err="1"/>
              <a:t>χρονοσφραγίδα</a:t>
            </a:r>
            <a:r>
              <a:rPr lang="el-GR" dirty="0"/>
              <a:t> </a:t>
            </a:r>
            <a:r>
              <a:rPr lang="en-US" dirty="0"/>
              <a:t>maxTS-1 ≥ </a:t>
            </a:r>
            <a:r>
              <a:rPr lang="en-US" dirty="0" err="1"/>
              <a:t>ts</a:t>
            </a:r>
            <a:endParaRPr lang="el-GR" dirty="0"/>
          </a:p>
          <a:p>
            <a:pPr lvl="1"/>
            <a:r>
              <a:rPr lang="el-GR" dirty="0" err="1"/>
              <a:t>Αρα</a:t>
            </a:r>
            <a:r>
              <a:rPr lang="el-GR" dirty="0"/>
              <a:t> νεότερη ή ίση με ν</a:t>
            </a:r>
            <a:endParaRPr lang="en-US" dirty="0"/>
          </a:p>
          <a:p>
            <a:pPr lvl="1"/>
            <a:endParaRPr lang="el-GR" dirty="0" smtClean="0"/>
          </a:p>
          <a:p>
            <a:pPr lvl="2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296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Λήμμα 2: Περίπτωση 2 (</a:t>
            </a:r>
            <a:r>
              <a:rPr lang="en-US" dirty="0"/>
              <a:t>Q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 smtClean="0"/>
              <a:t>≠</a:t>
            </a:r>
            <a:r>
              <a:rPr lang="el-GR" dirty="0" smtClean="0"/>
              <a:t>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Όλοι οι εξυπηρετητές </a:t>
            </a:r>
            <a:r>
              <a:rPr lang="el-GR" dirty="0" smtClean="0"/>
              <a:t>στο</a:t>
            </a:r>
            <a:r>
              <a:rPr lang="en-US" dirty="0" smtClean="0"/>
              <a:t>                 </a:t>
            </a:r>
            <a:r>
              <a:rPr lang="el-GR" dirty="0" smtClean="0"/>
              <a:t>έλαβαν </a:t>
            </a:r>
            <a:r>
              <a:rPr lang="el-GR" dirty="0"/>
              <a:t>μήνυμα </a:t>
            </a:r>
            <a:r>
              <a:rPr lang="en-US" dirty="0"/>
              <a:t>write(&lt;</a:t>
            </a:r>
            <a:r>
              <a:rPr lang="en-US" dirty="0" err="1"/>
              <a:t>ts</a:t>
            </a:r>
            <a:r>
              <a:rPr lang="en-US" dirty="0"/>
              <a:t>, v&gt;) </a:t>
            </a:r>
            <a:r>
              <a:rPr lang="el-GR" dirty="0"/>
              <a:t>από τον </a:t>
            </a:r>
            <a:r>
              <a:rPr lang="en-US" dirty="0"/>
              <a:t>w </a:t>
            </a:r>
            <a:r>
              <a:rPr lang="el-GR" dirty="0"/>
              <a:t>πριν απαντήσουν στην ανάγνωση </a:t>
            </a:r>
            <a:r>
              <a:rPr lang="el-GR" dirty="0" err="1"/>
              <a:t>ρ</a:t>
            </a:r>
            <a:endParaRPr lang="el-GR" dirty="0"/>
          </a:p>
          <a:p>
            <a:pPr lvl="1"/>
            <a:endParaRPr lang="el-GR" dirty="0"/>
          </a:p>
          <a:p>
            <a:r>
              <a:rPr lang="el-GR" dirty="0"/>
              <a:t>Από το Λήμμα 1 θα στείλουν </a:t>
            </a:r>
            <a:r>
              <a:rPr lang="en-US" dirty="0"/>
              <a:t>reply(&lt;</a:t>
            </a:r>
            <a:r>
              <a:rPr lang="en-US" dirty="0" err="1"/>
              <a:t>ts</a:t>
            </a:r>
            <a:r>
              <a:rPr lang="en-US" dirty="0"/>
              <a:t>’, v’) </a:t>
            </a:r>
            <a:r>
              <a:rPr lang="el-GR" dirty="0"/>
              <a:t>στον </a:t>
            </a:r>
            <a:r>
              <a:rPr lang="el-GR" dirty="0" err="1"/>
              <a:t>ρ</a:t>
            </a:r>
            <a:r>
              <a:rPr lang="el-GR" dirty="0"/>
              <a:t> </a:t>
            </a:r>
            <a:r>
              <a:rPr lang="el-GR" dirty="0" err="1"/>
              <a:t>τ.ω</a:t>
            </a:r>
            <a:r>
              <a:rPr lang="el-GR" dirty="0"/>
              <a:t>. </a:t>
            </a:r>
            <a:r>
              <a:rPr lang="en-US" dirty="0" err="1"/>
              <a:t>ts’</a:t>
            </a:r>
            <a:r>
              <a:rPr lang="en-US" dirty="0"/>
              <a:t> ≥ </a:t>
            </a:r>
            <a:r>
              <a:rPr lang="en-US" dirty="0" err="1"/>
              <a:t>ts</a:t>
            </a:r>
            <a:endParaRPr lang="en-US" dirty="0"/>
          </a:p>
          <a:p>
            <a:pPr marL="411480" lvl="1" indent="0">
              <a:buNone/>
            </a:pPr>
            <a:endParaRPr lang="en-US" dirty="0"/>
          </a:p>
          <a:p>
            <a:r>
              <a:rPr lang="el-GR" dirty="0"/>
              <a:t>Αν </a:t>
            </a:r>
            <a:r>
              <a:rPr lang="en-US" dirty="0" err="1"/>
              <a:t>ts’</a:t>
            </a:r>
            <a:r>
              <a:rPr lang="en-US" dirty="0"/>
              <a:t> = </a:t>
            </a:r>
            <a:r>
              <a:rPr lang="en-US" dirty="0" err="1"/>
              <a:t>ts</a:t>
            </a:r>
            <a:r>
              <a:rPr lang="el-GR" dirty="0"/>
              <a:t> </a:t>
            </a:r>
            <a:r>
              <a:rPr lang="el-GR" dirty="0" smtClean="0"/>
              <a:t>και </a:t>
            </a:r>
            <a:r>
              <a:rPr lang="en-US" dirty="0" err="1"/>
              <a:t>maxTS</a:t>
            </a:r>
            <a:r>
              <a:rPr lang="en-US" dirty="0"/>
              <a:t> = </a:t>
            </a:r>
            <a:r>
              <a:rPr lang="en-US" dirty="0" err="1"/>
              <a:t>ts</a:t>
            </a:r>
            <a:r>
              <a:rPr lang="en-US" dirty="0"/>
              <a:t> </a:t>
            </a:r>
            <a:r>
              <a:rPr lang="el-GR" dirty="0" smtClean="0"/>
              <a:t>τότε </a:t>
            </a:r>
            <a:r>
              <a:rPr lang="el-GR" dirty="0"/>
              <a:t>ο </a:t>
            </a:r>
            <a:r>
              <a:rPr lang="el-GR" dirty="0" err="1"/>
              <a:t>ρ</a:t>
            </a:r>
            <a:r>
              <a:rPr lang="el-GR" dirty="0"/>
              <a:t> θα παρατηρήσει</a:t>
            </a:r>
            <a:r>
              <a:rPr lang="en-US" dirty="0"/>
              <a:t> </a:t>
            </a:r>
            <a:r>
              <a:rPr lang="en-US" dirty="0" err="1"/>
              <a:t>qView</a:t>
            </a:r>
            <a:r>
              <a:rPr lang="en-US" dirty="0" smtClean="0"/>
              <a:t>(</a:t>
            </a:r>
            <a:r>
              <a:rPr lang="el-GR" dirty="0" smtClean="0"/>
              <a:t>3</a:t>
            </a:r>
            <a:r>
              <a:rPr lang="en-US" dirty="0" smtClean="0"/>
              <a:t>) </a:t>
            </a:r>
            <a:r>
              <a:rPr lang="el-GR" dirty="0"/>
              <a:t>και θα επιστρέψει ν</a:t>
            </a:r>
            <a:r>
              <a:rPr lang="en-US" dirty="0"/>
              <a:t> </a:t>
            </a:r>
            <a:r>
              <a:rPr lang="el-GR" dirty="0" smtClean="0"/>
              <a:t>αφού πρώτα εκτελέσει 2</a:t>
            </a:r>
            <a:r>
              <a:rPr lang="el-GR" baseline="30000" dirty="0" smtClean="0"/>
              <a:t>η</a:t>
            </a:r>
            <a:r>
              <a:rPr lang="el-GR" dirty="0" smtClean="0"/>
              <a:t> φάση</a:t>
            </a:r>
            <a:endParaRPr lang="el-GR" dirty="0"/>
          </a:p>
          <a:p>
            <a:pPr lvl="1"/>
            <a:r>
              <a:rPr lang="el-GR" dirty="0"/>
              <a:t>Όλοι </a:t>
            </a:r>
            <a:r>
              <a:rPr lang="el-GR" dirty="0" smtClean="0"/>
              <a:t>σε μια τομή απαντούν </a:t>
            </a:r>
            <a:r>
              <a:rPr lang="el-GR" dirty="0"/>
              <a:t>με την ίδια </a:t>
            </a:r>
            <a:r>
              <a:rPr lang="el-GR" dirty="0" err="1"/>
              <a:t>χρονοσφραγίδα</a:t>
            </a:r>
            <a:r>
              <a:rPr lang="el-GR" dirty="0"/>
              <a:t> </a:t>
            </a:r>
            <a:r>
              <a:rPr lang="en-US" dirty="0" err="1"/>
              <a:t>ts</a:t>
            </a:r>
            <a:endParaRPr lang="el-GR" dirty="0"/>
          </a:p>
          <a:p>
            <a:pPr lvl="2"/>
            <a:endParaRPr lang="el-GR" dirty="0"/>
          </a:p>
          <a:p>
            <a:r>
              <a:rPr lang="el-GR" dirty="0"/>
              <a:t>Αν </a:t>
            </a:r>
            <a:r>
              <a:rPr lang="en-US" dirty="0" err="1"/>
              <a:t>ts’</a:t>
            </a:r>
            <a:r>
              <a:rPr lang="en-US" dirty="0"/>
              <a:t> &gt; </a:t>
            </a:r>
            <a:r>
              <a:rPr lang="en-US" dirty="0" err="1"/>
              <a:t>ts</a:t>
            </a:r>
            <a:r>
              <a:rPr lang="en-US" dirty="0"/>
              <a:t> </a:t>
            </a:r>
            <a:r>
              <a:rPr lang="el-GR" dirty="0"/>
              <a:t>τότε </a:t>
            </a:r>
            <a:r>
              <a:rPr lang="en-US" dirty="0" err="1"/>
              <a:t>maxTS</a:t>
            </a:r>
            <a:r>
              <a:rPr lang="el-GR" dirty="0"/>
              <a:t> = </a:t>
            </a:r>
            <a:r>
              <a:rPr lang="en-US" dirty="0" err="1"/>
              <a:t>ts’</a:t>
            </a:r>
            <a:r>
              <a:rPr lang="en-US" dirty="0"/>
              <a:t> </a:t>
            </a:r>
            <a:r>
              <a:rPr lang="el-GR" dirty="0"/>
              <a:t>και ο </a:t>
            </a:r>
            <a:r>
              <a:rPr lang="el-GR" dirty="0" err="1"/>
              <a:t>ρ</a:t>
            </a:r>
            <a:r>
              <a:rPr lang="el-GR" dirty="0"/>
              <a:t> θα επιστρέψει τουλάχιστον</a:t>
            </a:r>
            <a:r>
              <a:rPr lang="en-US" dirty="0"/>
              <a:t> </a:t>
            </a:r>
            <a:r>
              <a:rPr lang="el-GR" dirty="0"/>
              <a:t>την τιμή που αντιστοιχεί στην </a:t>
            </a:r>
            <a:r>
              <a:rPr lang="el-GR" dirty="0" err="1"/>
              <a:t>χρονοσφραγίδα</a:t>
            </a:r>
            <a:r>
              <a:rPr lang="el-GR" dirty="0"/>
              <a:t> </a:t>
            </a:r>
            <a:r>
              <a:rPr lang="en-US" dirty="0"/>
              <a:t>maxTS-1 ≥ </a:t>
            </a:r>
            <a:r>
              <a:rPr lang="en-US" dirty="0" err="1"/>
              <a:t>ts</a:t>
            </a:r>
            <a:endParaRPr lang="el-GR" dirty="0"/>
          </a:p>
          <a:p>
            <a:pPr lvl="1"/>
            <a:r>
              <a:rPr lang="el-GR" dirty="0" err="1"/>
              <a:t>Αρα</a:t>
            </a:r>
            <a:r>
              <a:rPr lang="el-GR" dirty="0"/>
              <a:t> νεότερη ή ίση με ν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900" y="990600"/>
            <a:ext cx="1003300" cy="3175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305800" y="5943600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1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Σχηματικ</a:t>
            </a:r>
            <a:r>
              <a:rPr lang="el-GR" dirty="0" smtClean="0"/>
              <a:t>ά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flipH="1" flipV="1">
            <a:off x="1485900" y="1752600"/>
            <a:ext cx="38100" cy="45720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5" name="Group 54"/>
          <p:cNvGrpSpPr/>
          <p:nvPr/>
        </p:nvGrpSpPr>
        <p:grpSpPr>
          <a:xfrm>
            <a:off x="304800" y="1828800"/>
            <a:ext cx="3532188" cy="3216275"/>
            <a:chOff x="304800" y="1828800"/>
            <a:chExt cx="3532188" cy="3216275"/>
          </a:xfrm>
        </p:grpSpPr>
        <p:sp>
          <p:nvSpPr>
            <p:cNvPr id="6" name="Oval 5"/>
            <p:cNvSpPr/>
            <p:nvPr/>
          </p:nvSpPr>
          <p:spPr bwMode="auto">
            <a:xfrm>
              <a:off x="1158875" y="24018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990600" y="2216150"/>
              <a:ext cx="1493838" cy="1574800"/>
            </a:xfrm>
            <a:prstGeom prst="roundRect">
              <a:avLst>
                <a:gd name="adj" fmla="val 68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1905000" y="2825750"/>
              <a:ext cx="1497013" cy="1889125"/>
            </a:xfrm>
            <a:prstGeom prst="roundRect">
              <a:avLst>
                <a:gd name="adj" fmla="val 63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276600" y="4648200"/>
              <a:ext cx="5603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Times New Roman" charset="0"/>
                  <a:cs typeface="Arial" charset="0"/>
                </a:rPr>
                <a:t>Q</a:t>
              </a:r>
              <a:r>
                <a:rPr lang="en-US" sz="2000" baseline="-25000">
                  <a:latin typeface="Times New Roman" charset="0"/>
                  <a:cs typeface="Arial" charset="0"/>
                </a:rPr>
                <a:t>z</a:t>
              </a:r>
              <a:endParaRPr lang="en-US" sz="2000">
                <a:latin typeface="Times New Roman" charset="0"/>
                <a:cs typeface="Arial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04800" y="1828800"/>
              <a:ext cx="56038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latin typeface="Times New Roman" charset="0"/>
                  <a:cs typeface="Arial" charset="0"/>
                </a:rPr>
                <a:t>Q</a:t>
              </a:r>
              <a:r>
                <a:rPr lang="en-US" sz="2000" baseline="-25000" dirty="0">
                  <a:latin typeface="Times New Roman" charset="0"/>
                  <a:cs typeface="Arial" charset="0"/>
                </a:rPr>
                <a:t>i</a:t>
              </a:r>
              <a:endParaRPr lang="en-US" sz="2000" dirty="0">
                <a:latin typeface="Times New Roman" charset="0"/>
                <a:cs typeface="Arial" charset="0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1066800" y="2971800"/>
              <a:ext cx="1524000" cy="1905000"/>
            </a:xfrm>
            <a:custGeom>
              <a:avLst/>
              <a:gdLst>
                <a:gd name="connsiteX0" fmla="*/ 0 w 1811867"/>
                <a:gd name="connsiteY0" fmla="*/ 0 h 2370667"/>
                <a:gd name="connsiteX1" fmla="*/ 0 w 1811867"/>
                <a:gd name="connsiteY1" fmla="*/ 2370667 h 2370667"/>
                <a:gd name="connsiteX2" fmla="*/ 1811867 w 1811867"/>
                <a:gd name="connsiteY2" fmla="*/ 2353734 h 2370667"/>
                <a:gd name="connsiteX3" fmla="*/ 1811867 w 1811867"/>
                <a:gd name="connsiteY3" fmla="*/ 1439334 h 2370667"/>
                <a:gd name="connsiteX4" fmla="*/ 795867 w 1811867"/>
                <a:gd name="connsiteY4" fmla="*/ 1439334 h 2370667"/>
                <a:gd name="connsiteX5" fmla="*/ 795867 w 1811867"/>
                <a:gd name="connsiteY5" fmla="*/ 33867 h 2370667"/>
                <a:gd name="connsiteX6" fmla="*/ 0 w 1811867"/>
                <a:gd name="connsiteY6" fmla="*/ 0 h 237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11867" h="2370667">
                  <a:moveTo>
                    <a:pt x="0" y="0"/>
                  </a:moveTo>
                  <a:lnTo>
                    <a:pt x="0" y="2370667"/>
                  </a:lnTo>
                  <a:lnTo>
                    <a:pt x="1811867" y="2353734"/>
                  </a:lnTo>
                  <a:lnTo>
                    <a:pt x="1811867" y="1439334"/>
                  </a:lnTo>
                  <a:lnTo>
                    <a:pt x="795867" y="1439334"/>
                  </a:lnTo>
                  <a:lnTo>
                    <a:pt x="795867" y="3386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81000" y="4632325"/>
              <a:ext cx="5603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 err="1">
                  <a:latin typeface="Times New Roman" charset="0"/>
                  <a:cs typeface="Arial" charset="0"/>
                </a:rPr>
                <a:t>Q</a:t>
              </a:r>
              <a:r>
                <a:rPr lang="en-US" sz="2000" baseline="-25000" dirty="0" err="1">
                  <a:latin typeface="Times New Roman" charset="0"/>
                  <a:cs typeface="Arial" charset="0"/>
                </a:rPr>
                <a:t>j</a:t>
              </a:r>
              <a:endParaRPr lang="en-US" sz="2000" dirty="0">
                <a:latin typeface="Times New Roman" charset="0"/>
                <a:cs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1616075" y="24018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2073275" y="24018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835275" y="3544887"/>
              <a:ext cx="288925" cy="304800"/>
            </a:xfrm>
            <a:prstGeom prst="ellipse">
              <a:avLst/>
            </a:prstGeom>
            <a:solidFill>
              <a:srgbClr val="A9A57C"/>
            </a:solidFill>
            <a:ln w="38100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  <a:endParaRPr lang="en-US" sz="1600" dirty="0"/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2835275" y="3087687"/>
              <a:ext cx="288925" cy="304800"/>
            </a:xfrm>
            <a:prstGeom prst="ellipse">
              <a:avLst/>
            </a:prstGeom>
            <a:solidFill>
              <a:srgbClr val="A9A57C"/>
            </a:solidFill>
            <a:ln w="38100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  <a:endParaRPr lang="en-US" sz="1600" dirty="0"/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2073275" y="33924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073275" y="29352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2073275" y="4230687"/>
              <a:ext cx="288925" cy="3048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  <a:endParaRPr lang="en-US" sz="1600" dirty="0"/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1158875" y="3925887"/>
              <a:ext cx="288925" cy="304800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1158875" y="32400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2835275" y="4078287"/>
              <a:ext cx="288925" cy="304800"/>
            </a:xfrm>
            <a:prstGeom prst="ellipse">
              <a:avLst/>
            </a:prstGeom>
            <a:solidFill>
              <a:srgbClr val="A9A57C"/>
            </a:solidFill>
            <a:ln w="38100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  <a:endParaRPr lang="en-US" sz="1600" dirty="0"/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1158875" y="4383087"/>
              <a:ext cx="288925" cy="304800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</a:p>
          </p:txBody>
        </p:sp>
        <p:cxnSp>
          <p:nvCxnSpPr>
            <p:cNvPr id="30" name="Straight Arrow Connector 29"/>
            <p:cNvCxnSpPr>
              <a:cxnSpLocks noChangeShapeType="1"/>
            </p:cNvCxnSpPr>
            <p:nvPr/>
          </p:nvCxnSpPr>
          <p:spPr bwMode="auto">
            <a:xfrm>
              <a:off x="2514600" y="2514600"/>
              <a:ext cx="762000" cy="0"/>
            </a:xfrm>
            <a:prstGeom prst="straightConnector1">
              <a:avLst/>
            </a:prstGeom>
            <a:noFill/>
            <a:ln w="38100">
              <a:solidFill>
                <a:srgbClr val="3399FF"/>
              </a:solidFill>
              <a:round/>
              <a:headEnd type="arrow" w="med" len="med"/>
              <a:tailEnd type="arrow" w="med" len="med"/>
            </a:ln>
            <a:effectLst>
              <a:outerShdw dist="25400" dir="5400000" rotWithShape="0">
                <a:srgbClr val="808080">
                  <a:alpha val="39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Straight Connector 33"/>
          <p:cNvCxnSpPr>
            <a:stCxn id="2" idx="2"/>
          </p:cNvCxnSpPr>
          <p:nvPr/>
        </p:nvCxnSpPr>
        <p:spPr>
          <a:xfrm>
            <a:off x="4572000" y="868362"/>
            <a:ext cx="0" cy="5380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5029200" y="1828800"/>
            <a:ext cx="3532188" cy="3216275"/>
            <a:chOff x="304800" y="1828800"/>
            <a:chExt cx="3532188" cy="3216275"/>
          </a:xfrm>
        </p:grpSpPr>
        <p:sp>
          <p:nvSpPr>
            <p:cNvPr id="57" name="Oval 56"/>
            <p:cNvSpPr/>
            <p:nvPr/>
          </p:nvSpPr>
          <p:spPr bwMode="auto">
            <a:xfrm>
              <a:off x="1158875" y="24018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58" name="AutoShape 4"/>
            <p:cNvSpPr>
              <a:spLocks noChangeArrowheads="1"/>
            </p:cNvSpPr>
            <p:nvPr/>
          </p:nvSpPr>
          <p:spPr bwMode="auto">
            <a:xfrm>
              <a:off x="990600" y="2216150"/>
              <a:ext cx="1493838" cy="1574800"/>
            </a:xfrm>
            <a:prstGeom prst="roundRect">
              <a:avLst>
                <a:gd name="adj" fmla="val 68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59" name="AutoShape 6"/>
            <p:cNvSpPr>
              <a:spLocks noChangeArrowheads="1"/>
            </p:cNvSpPr>
            <p:nvPr/>
          </p:nvSpPr>
          <p:spPr bwMode="auto">
            <a:xfrm>
              <a:off x="1905000" y="2825750"/>
              <a:ext cx="1497013" cy="1889125"/>
            </a:xfrm>
            <a:prstGeom prst="roundRect">
              <a:avLst>
                <a:gd name="adj" fmla="val 63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>
                <a:latin typeface="Calibri" charset="0"/>
              </a:endParaRPr>
            </a:p>
          </p:txBody>
        </p:sp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3276600" y="4648200"/>
              <a:ext cx="5603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Times New Roman" charset="0"/>
                  <a:cs typeface="Arial" charset="0"/>
                </a:rPr>
                <a:t>Q</a:t>
              </a:r>
              <a:r>
                <a:rPr lang="en-US" sz="2000" baseline="-25000">
                  <a:latin typeface="Times New Roman" charset="0"/>
                  <a:cs typeface="Arial" charset="0"/>
                </a:rPr>
                <a:t>z</a:t>
              </a:r>
              <a:endParaRPr lang="en-US" sz="2000">
                <a:latin typeface="Times New Roman" charset="0"/>
                <a:cs typeface="Arial" charset="0"/>
              </a:endParaRPr>
            </a:p>
          </p:txBody>
        </p:sp>
        <p:sp>
          <p:nvSpPr>
            <p:cNvPr id="61" name="Text Box 9"/>
            <p:cNvSpPr txBox="1">
              <a:spLocks noChangeArrowheads="1"/>
            </p:cNvSpPr>
            <p:nvPr/>
          </p:nvSpPr>
          <p:spPr bwMode="auto">
            <a:xfrm>
              <a:off x="304800" y="1828800"/>
              <a:ext cx="56038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latin typeface="Times New Roman" charset="0"/>
                  <a:cs typeface="Arial" charset="0"/>
                </a:rPr>
                <a:t>Q</a:t>
              </a:r>
              <a:r>
                <a:rPr lang="en-US" sz="2000" baseline="-25000">
                  <a:latin typeface="Times New Roman" charset="0"/>
                  <a:cs typeface="Arial" charset="0"/>
                </a:rPr>
                <a:t>i</a:t>
              </a:r>
              <a:endParaRPr lang="en-US" sz="2000">
                <a:latin typeface="Times New Roman" charset="0"/>
                <a:cs typeface="Arial" charset="0"/>
              </a:endParaRPr>
            </a:p>
          </p:txBody>
        </p:sp>
        <p:sp>
          <p:nvSpPr>
            <p:cNvPr id="62" name="Freeform 61"/>
            <p:cNvSpPr/>
            <p:nvPr/>
          </p:nvSpPr>
          <p:spPr bwMode="auto">
            <a:xfrm>
              <a:off x="1066800" y="2971800"/>
              <a:ext cx="1524000" cy="1905000"/>
            </a:xfrm>
            <a:custGeom>
              <a:avLst/>
              <a:gdLst>
                <a:gd name="connsiteX0" fmla="*/ 0 w 1811867"/>
                <a:gd name="connsiteY0" fmla="*/ 0 h 2370667"/>
                <a:gd name="connsiteX1" fmla="*/ 0 w 1811867"/>
                <a:gd name="connsiteY1" fmla="*/ 2370667 h 2370667"/>
                <a:gd name="connsiteX2" fmla="*/ 1811867 w 1811867"/>
                <a:gd name="connsiteY2" fmla="*/ 2353734 h 2370667"/>
                <a:gd name="connsiteX3" fmla="*/ 1811867 w 1811867"/>
                <a:gd name="connsiteY3" fmla="*/ 1439334 h 2370667"/>
                <a:gd name="connsiteX4" fmla="*/ 795867 w 1811867"/>
                <a:gd name="connsiteY4" fmla="*/ 1439334 h 2370667"/>
                <a:gd name="connsiteX5" fmla="*/ 795867 w 1811867"/>
                <a:gd name="connsiteY5" fmla="*/ 33867 h 2370667"/>
                <a:gd name="connsiteX6" fmla="*/ 0 w 1811867"/>
                <a:gd name="connsiteY6" fmla="*/ 0 h 237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11867" h="2370667">
                  <a:moveTo>
                    <a:pt x="0" y="0"/>
                  </a:moveTo>
                  <a:lnTo>
                    <a:pt x="0" y="2370667"/>
                  </a:lnTo>
                  <a:lnTo>
                    <a:pt x="1811867" y="2353734"/>
                  </a:lnTo>
                  <a:lnTo>
                    <a:pt x="1811867" y="1439334"/>
                  </a:lnTo>
                  <a:lnTo>
                    <a:pt x="795867" y="1439334"/>
                  </a:lnTo>
                  <a:lnTo>
                    <a:pt x="795867" y="3386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3" name="Text Box 7"/>
            <p:cNvSpPr txBox="1">
              <a:spLocks noChangeArrowheads="1"/>
            </p:cNvSpPr>
            <p:nvPr/>
          </p:nvSpPr>
          <p:spPr bwMode="auto">
            <a:xfrm>
              <a:off x="381000" y="4632325"/>
              <a:ext cx="5603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dirty="0" err="1">
                  <a:latin typeface="Times New Roman" charset="0"/>
                  <a:cs typeface="Arial" charset="0"/>
                </a:rPr>
                <a:t>Q</a:t>
              </a:r>
              <a:r>
                <a:rPr lang="en-US" sz="2000" baseline="-25000" dirty="0" err="1">
                  <a:latin typeface="Times New Roman" charset="0"/>
                  <a:cs typeface="Arial" charset="0"/>
                </a:rPr>
                <a:t>j</a:t>
              </a:r>
              <a:endParaRPr lang="en-US" sz="2000" dirty="0">
                <a:latin typeface="Times New Roman" charset="0"/>
                <a:cs typeface="Arial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1616075" y="24018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073275" y="24018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2835275" y="3544887"/>
              <a:ext cx="288925" cy="304800"/>
            </a:xfrm>
            <a:prstGeom prst="ellipse">
              <a:avLst/>
            </a:prstGeom>
            <a:solidFill>
              <a:srgbClr val="A9A57C"/>
            </a:solidFill>
            <a:ln w="38100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  <a:endParaRPr lang="en-US" sz="1600" dirty="0"/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2835275" y="3087687"/>
              <a:ext cx="288925" cy="304800"/>
            </a:xfrm>
            <a:prstGeom prst="ellipse">
              <a:avLst/>
            </a:prstGeom>
            <a:solidFill>
              <a:srgbClr val="A9A57C"/>
            </a:solidFill>
            <a:ln w="38100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  <a:endParaRPr lang="en-US" sz="1600" dirty="0"/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073275" y="33924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2073275" y="29352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2073275" y="4230687"/>
              <a:ext cx="288925" cy="304800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  <a:endParaRPr lang="en-US" sz="1600" dirty="0"/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1158875" y="3925887"/>
              <a:ext cx="288925" cy="304800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1158875" y="3240087"/>
              <a:ext cx="288925" cy="3048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1</a:t>
              </a: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2835275" y="4078287"/>
              <a:ext cx="288925" cy="304800"/>
            </a:xfrm>
            <a:prstGeom prst="ellipse">
              <a:avLst/>
            </a:prstGeom>
            <a:solidFill>
              <a:srgbClr val="A9A57C"/>
            </a:solidFill>
            <a:ln w="38100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  <a:endParaRPr lang="en-US" sz="1600" dirty="0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1158875" y="4383087"/>
              <a:ext cx="288925" cy="304800"/>
            </a:xfrm>
            <a:prstGeom prst="ellipse">
              <a:avLst/>
            </a:prstGeom>
            <a:solidFill>
              <a:schemeClr val="tx2">
                <a:lumMod val="65000"/>
                <a:lumOff val="3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/>
                <a:t>0</a:t>
              </a:r>
            </a:p>
          </p:txBody>
        </p:sp>
        <p:cxnSp>
          <p:nvCxnSpPr>
            <p:cNvPr id="75" name="Straight Arrow Connector 74"/>
            <p:cNvCxnSpPr>
              <a:cxnSpLocks noChangeShapeType="1"/>
            </p:cNvCxnSpPr>
            <p:nvPr/>
          </p:nvCxnSpPr>
          <p:spPr bwMode="auto">
            <a:xfrm>
              <a:off x="533400" y="4114800"/>
              <a:ext cx="571500" cy="0"/>
            </a:xfrm>
            <a:prstGeom prst="straightConnector1">
              <a:avLst/>
            </a:prstGeom>
            <a:noFill/>
            <a:ln w="38100">
              <a:solidFill>
                <a:srgbClr val="3399FF"/>
              </a:solidFill>
              <a:round/>
              <a:headEnd type="arrow" w="med" len="med"/>
              <a:tailEnd type="arrow" w="med" len="med"/>
            </a:ln>
            <a:effectLst>
              <a:outerShdw dist="25400" dir="5400000" rotWithShape="0">
                <a:srgbClr val="808080">
                  <a:alpha val="39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457200" y="5334000"/>
            <a:ext cx="38100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Q</a:t>
            </a:r>
            <a:r>
              <a:rPr lang="en-US" sz="2000" baseline="-25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i </a:t>
            </a: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=</a:t>
            </a:r>
            <a:r>
              <a:rPr lang="en-US" sz="2000" baseline="-25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Q</a:t>
            </a:r>
            <a:r>
              <a:rPr lang="en-US" sz="2000" baseline="-25000" dirty="0" err="1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j</a:t>
            </a:r>
            <a:r>
              <a:rPr lang="en-US" sz="2000" baseline="-25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=&gt; </a:t>
            </a:r>
            <a:r>
              <a:rPr lang="en-US" sz="2000" dirty="0" err="1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qView</a:t>
            </a: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(1)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Returns </a:t>
            </a:r>
            <a:r>
              <a:rPr lang="en-US" sz="2000" dirty="0" err="1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maxTS</a:t>
            </a: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=1 in </a:t>
            </a:r>
            <a:r>
              <a:rPr lang="en-US" sz="2000" dirty="0" smtClean="0">
                <a:solidFill>
                  <a:srgbClr val="339933"/>
                </a:solidFill>
                <a:latin typeface="Times New Roman" charset="0"/>
                <a:cs typeface="Arial" charset="0"/>
              </a:rPr>
              <a:t>one round</a:t>
            </a:r>
            <a:endParaRPr lang="en-US" sz="2000" dirty="0">
              <a:solidFill>
                <a:srgbClr val="339933"/>
              </a:solidFill>
              <a:latin typeface="Times New Roman" charset="0"/>
              <a:cs typeface="Arial" charset="0"/>
            </a:endParaRP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5029200" y="5334000"/>
            <a:ext cx="38100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Q</a:t>
            </a:r>
            <a:r>
              <a:rPr lang="en-US" sz="2000" baseline="-25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i </a:t>
            </a: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≠</a:t>
            </a:r>
            <a:r>
              <a:rPr lang="en-US" sz="2000" baseline="-25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Q</a:t>
            </a:r>
            <a:r>
              <a:rPr lang="en-US" sz="2000" baseline="-25000" dirty="0" err="1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j</a:t>
            </a:r>
            <a:r>
              <a:rPr lang="en-US" sz="2000" baseline="-25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=&gt; </a:t>
            </a:r>
            <a:r>
              <a:rPr lang="en-US" sz="2000" dirty="0" err="1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qView</a:t>
            </a: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(3)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Returns </a:t>
            </a:r>
            <a:r>
              <a:rPr lang="en-US" sz="2000" dirty="0" err="1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maxTS</a:t>
            </a:r>
            <a:r>
              <a:rPr lang="en-US" sz="2000" dirty="0" smtClean="0">
                <a:solidFill>
                  <a:srgbClr val="0000FF"/>
                </a:solidFill>
                <a:latin typeface="Times New Roman" charset="0"/>
                <a:cs typeface="Arial" charset="0"/>
              </a:rPr>
              <a:t>=1 in </a:t>
            </a:r>
            <a:r>
              <a:rPr lang="en-US" sz="2000" dirty="0" smtClean="0">
                <a:solidFill>
                  <a:srgbClr val="FF0000"/>
                </a:solidFill>
                <a:latin typeface="Times New Roman" charset="0"/>
                <a:cs typeface="Arial" charset="0"/>
              </a:rPr>
              <a:t>two rounds</a:t>
            </a:r>
            <a:endParaRPr lang="en-US" sz="2000" dirty="0">
              <a:solidFill>
                <a:srgbClr val="FF0000"/>
              </a:solidFill>
              <a:latin typeface="Times New Roman" charset="0"/>
              <a:cs typeface="Arial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4648200" y="3810000"/>
            <a:ext cx="609600" cy="6096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cs typeface="Arial" charset="0"/>
              </a:rPr>
              <a:t>r</a:t>
            </a:r>
            <a:r>
              <a:rPr lang="en-US" baseline="-25000">
                <a:solidFill>
                  <a:schemeClr val="bg1"/>
                </a:solidFill>
                <a:cs typeface="Arial" charset="0"/>
              </a:rPr>
              <a:t>i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82" name="Straight Arrow Connector 81"/>
          <p:cNvCxnSpPr>
            <a:cxnSpLocks noChangeShapeType="1"/>
            <a:endCxn id="83" idx="2"/>
          </p:cNvCxnSpPr>
          <p:nvPr/>
        </p:nvCxnSpPr>
        <p:spPr bwMode="auto">
          <a:xfrm flipV="1">
            <a:off x="6553200" y="1828800"/>
            <a:ext cx="0" cy="45720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" name="Rounded Rectangle 82"/>
          <p:cNvSpPr/>
          <p:nvPr/>
        </p:nvSpPr>
        <p:spPr>
          <a:xfrm>
            <a:off x="6248400" y="1219200"/>
            <a:ext cx="609600" cy="60960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cs typeface="Arial" charset="0"/>
              </a:rPr>
              <a:t>w</a:t>
            </a:r>
            <a:endParaRPr lang="en-US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1219200" y="1143000"/>
            <a:ext cx="609600" cy="60960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cs typeface="Arial" charset="0"/>
              </a:rPr>
              <a:t>w</a:t>
            </a:r>
            <a:endParaRPr lang="en-US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3276600" y="1981200"/>
            <a:ext cx="609600" cy="6096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cs typeface="Arial" charset="0"/>
              </a:rPr>
              <a:t>r</a:t>
            </a:r>
            <a:r>
              <a:rPr lang="en-US" baseline="-25000">
                <a:solidFill>
                  <a:schemeClr val="bg1"/>
                </a:solidFill>
                <a:cs typeface="Arial" charset="0"/>
              </a:rPr>
              <a:t>i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086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Ορθότητα Αλγορίθμου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Λήμμα 3</a:t>
            </a:r>
            <a:r>
              <a:rPr lang="el-GR" dirty="0" smtClean="0"/>
              <a:t>: </a:t>
            </a:r>
            <a:r>
              <a:rPr lang="el-GR" dirty="0"/>
              <a:t>Αν μία Ανάγνωση ρ1 προηγείται μιας ανάγνωσης ρ2, τότε η ρ2 επιστρέφει την ίδια ή νεότερη τιμή από αυτή που επιστρέφει η </a:t>
            </a:r>
            <a:r>
              <a:rPr lang="el-GR" dirty="0" smtClean="0"/>
              <a:t>ρ1</a:t>
            </a:r>
          </a:p>
          <a:p>
            <a:endParaRPr lang="el-GR" dirty="0"/>
          </a:p>
          <a:p>
            <a:r>
              <a:rPr lang="el-GR" dirty="0" smtClean="0"/>
              <a:t>Απόδειξη: Έστω ότι</a:t>
            </a:r>
            <a:endParaRPr lang="en-US" dirty="0" smtClean="0"/>
          </a:p>
          <a:p>
            <a:pPr lvl="1"/>
            <a:r>
              <a:rPr lang="el-GR" dirty="0" smtClean="0"/>
              <a:t>ρ1 διάβασε από </a:t>
            </a:r>
            <a:r>
              <a:rPr lang="en-US" dirty="0" smtClean="0"/>
              <a:t>Q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l-GR" dirty="0" smtClean="0"/>
              <a:t>και επέστρεψε &lt;</a:t>
            </a:r>
            <a:r>
              <a:rPr lang="en-US" dirty="0" err="1" smtClean="0"/>
              <a:t>ts</a:t>
            </a:r>
            <a:r>
              <a:rPr lang="en-US" dirty="0" smtClean="0"/>
              <a:t>, v&gt; </a:t>
            </a:r>
            <a:r>
              <a:rPr lang="el-GR" dirty="0" smtClean="0"/>
              <a:t>και </a:t>
            </a:r>
          </a:p>
          <a:p>
            <a:pPr lvl="1"/>
            <a:r>
              <a:rPr lang="el-GR" dirty="0"/>
              <a:t>ρ</a:t>
            </a:r>
            <a:r>
              <a:rPr lang="el-GR" dirty="0" smtClean="0"/>
              <a:t>2 διάβασε </a:t>
            </a:r>
            <a:r>
              <a:rPr lang="el-GR" dirty="0"/>
              <a:t>από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r>
              <a:rPr lang="en-US" dirty="0" smtClean="0"/>
              <a:t> </a:t>
            </a:r>
            <a:r>
              <a:rPr lang="el-GR" dirty="0"/>
              <a:t>και επέστρεψε &lt;</a:t>
            </a:r>
            <a:r>
              <a:rPr lang="en-US" dirty="0" err="1" smtClean="0"/>
              <a:t>ts</a:t>
            </a:r>
            <a:r>
              <a:rPr lang="el-GR" dirty="0" smtClean="0"/>
              <a:t>’</a:t>
            </a:r>
            <a:r>
              <a:rPr lang="en-US" dirty="0" smtClean="0"/>
              <a:t>, v</a:t>
            </a:r>
            <a:r>
              <a:rPr lang="el-GR" dirty="0" smtClean="0"/>
              <a:t>’</a:t>
            </a:r>
            <a:r>
              <a:rPr lang="en-US" dirty="0" smtClean="0"/>
              <a:t>&gt;</a:t>
            </a:r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Και οι δύο αναγνώσεις προέρχονται από τον ίδιο αναγνώστη </a:t>
            </a:r>
          </a:p>
          <a:p>
            <a:pPr lvl="2"/>
            <a:r>
              <a:rPr lang="el-GR" dirty="0" smtClean="0"/>
              <a:t>Τότε </a:t>
            </a:r>
            <a:r>
              <a:rPr lang="en-US" dirty="0" err="1" smtClean="0"/>
              <a:t>ts’</a:t>
            </a:r>
            <a:r>
              <a:rPr lang="en-US" dirty="0" smtClean="0"/>
              <a:t> ≥ </a:t>
            </a:r>
            <a:r>
              <a:rPr lang="en-US" dirty="0" err="1" smtClean="0"/>
              <a:t>ts</a:t>
            </a:r>
            <a:r>
              <a:rPr lang="en-US" dirty="0" smtClean="0"/>
              <a:t>. (</a:t>
            </a:r>
            <a:r>
              <a:rPr lang="el-GR" dirty="0" smtClean="0"/>
              <a:t>Γιατί;)</a:t>
            </a:r>
          </a:p>
          <a:p>
            <a:pPr lvl="2"/>
            <a:endParaRPr lang="el-GR" dirty="0"/>
          </a:p>
          <a:p>
            <a:pPr lvl="1"/>
            <a:r>
              <a:rPr lang="el-GR" dirty="0" smtClean="0"/>
              <a:t>Αν οι δύο αναγνώσεις προέρχονται από 2 διαφορετικούς αναγνώστες πρέπει να μελετήσουμε τις περιπτώσεις όπου: </a:t>
            </a:r>
            <a:r>
              <a:rPr lang="el-GR" dirty="0"/>
              <a:t>1) </a:t>
            </a:r>
            <a:r>
              <a:rPr lang="el-GR" dirty="0" smtClean="0"/>
              <a:t>ρ1 αργή</a:t>
            </a:r>
            <a:r>
              <a:rPr lang="en-US" dirty="0" smtClean="0"/>
              <a:t> </a:t>
            </a:r>
            <a:r>
              <a:rPr lang="en-US" dirty="0"/>
              <a:t>, </a:t>
            </a:r>
            <a:r>
              <a:rPr lang="el-GR" dirty="0"/>
              <a:t>και 2) </a:t>
            </a:r>
            <a:r>
              <a:rPr lang="el-GR" dirty="0" smtClean="0"/>
              <a:t>ρ1 γρήγορη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36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Λήμμα 3</a:t>
            </a:r>
            <a:r>
              <a:rPr lang="el-GR" dirty="0" smtClean="0"/>
              <a:t>: </a:t>
            </a:r>
            <a:r>
              <a:rPr lang="el-GR" dirty="0"/>
              <a:t>Περίπτωση 1 </a:t>
            </a:r>
            <a:r>
              <a:rPr lang="el-GR" dirty="0" smtClean="0"/>
              <a:t>(ρ1 αργή)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Αν ρ1 είναι αργή σημαίνει ότι πριν ολοκληρωθεί στέλνει </a:t>
            </a:r>
            <a:r>
              <a:rPr lang="en-US" dirty="0" smtClean="0"/>
              <a:t>read(</a:t>
            </a:r>
            <a:r>
              <a:rPr lang="el-GR" dirty="0" smtClean="0"/>
              <a:t>&lt;</a:t>
            </a:r>
            <a:r>
              <a:rPr lang="en-US" dirty="0" err="1" smtClean="0"/>
              <a:t>ts,v</a:t>
            </a:r>
            <a:r>
              <a:rPr lang="en-US" dirty="0" smtClean="0"/>
              <a:t>&gt;) </a:t>
            </a:r>
            <a:r>
              <a:rPr lang="el-GR" dirty="0" smtClean="0"/>
              <a:t>στα μέλη μιας απαρτίας (έστω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z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l-GR" dirty="0"/>
              <a:t>Από το Λήμμα 1 </a:t>
            </a:r>
            <a:r>
              <a:rPr lang="el-GR" dirty="0" smtClean="0"/>
              <a:t>όλοι οι εξυπηρετητές στη </a:t>
            </a:r>
            <a:r>
              <a:rPr lang="en-US" dirty="0" smtClean="0"/>
              <a:t>                 </a:t>
            </a:r>
            <a:r>
              <a:rPr lang="el-GR" dirty="0" smtClean="0"/>
              <a:t>θα </a:t>
            </a:r>
            <a:r>
              <a:rPr lang="el-GR" dirty="0"/>
              <a:t>στείλουν </a:t>
            </a:r>
            <a:r>
              <a:rPr lang="en-US" dirty="0"/>
              <a:t>reply(&lt;</a:t>
            </a:r>
            <a:r>
              <a:rPr lang="en-US" dirty="0" err="1"/>
              <a:t>ts</a:t>
            </a:r>
            <a:r>
              <a:rPr lang="en-US" dirty="0"/>
              <a:t>’, v’) </a:t>
            </a:r>
            <a:r>
              <a:rPr lang="el-GR" dirty="0"/>
              <a:t>στον </a:t>
            </a:r>
            <a:r>
              <a:rPr lang="el-GR" dirty="0" err="1"/>
              <a:t>ρ</a:t>
            </a:r>
            <a:r>
              <a:rPr lang="el-GR" dirty="0"/>
              <a:t> </a:t>
            </a:r>
            <a:r>
              <a:rPr lang="el-GR" dirty="0" err="1"/>
              <a:t>τ.ω</a:t>
            </a:r>
            <a:r>
              <a:rPr lang="el-GR" dirty="0"/>
              <a:t>. </a:t>
            </a:r>
            <a:r>
              <a:rPr lang="en-US" dirty="0" err="1"/>
              <a:t>ts’</a:t>
            </a:r>
            <a:r>
              <a:rPr lang="en-US" dirty="0"/>
              <a:t> ≥ </a:t>
            </a:r>
            <a:r>
              <a:rPr lang="en-US" dirty="0" err="1"/>
              <a:t>ts</a:t>
            </a:r>
            <a:endParaRPr lang="en-US" dirty="0"/>
          </a:p>
          <a:p>
            <a:endParaRPr lang="el-GR" dirty="0"/>
          </a:p>
          <a:p>
            <a:r>
              <a:rPr lang="el-GR" dirty="0" smtClean="0"/>
              <a:t>‘</a:t>
            </a:r>
            <a:r>
              <a:rPr lang="el-GR" dirty="0" err="1" smtClean="0"/>
              <a:t>Αρα</a:t>
            </a:r>
            <a:r>
              <a:rPr lang="el-GR" dirty="0" smtClean="0"/>
              <a:t> ο ρ2 θα παρατηρήσει </a:t>
            </a:r>
            <a:r>
              <a:rPr lang="en-US" dirty="0" err="1" smtClean="0"/>
              <a:t>maxTS</a:t>
            </a:r>
            <a:r>
              <a:rPr lang="en-US" dirty="0" smtClean="0"/>
              <a:t> </a:t>
            </a:r>
            <a:r>
              <a:rPr lang="en-US" dirty="0"/>
              <a:t>≥ </a:t>
            </a:r>
            <a:r>
              <a:rPr lang="en-US" dirty="0" err="1" smtClean="0"/>
              <a:t>ts’</a:t>
            </a:r>
            <a:r>
              <a:rPr lang="en-US" dirty="0" smtClean="0"/>
              <a:t> </a:t>
            </a:r>
            <a:r>
              <a:rPr lang="el-GR" dirty="0" smtClean="0"/>
              <a:t>με το τέλος του πρώτου γύρου</a:t>
            </a:r>
          </a:p>
          <a:p>
            <a:endParaRPr lang="el-GR" dirty="0"/>
          </a:p>
          <a:p>
            <a:r>
              <a:rPr lang="el-GR" dirty="0" smtClean="0"/>
              <a:t>Αν </a:t>
            </a:r>
            <a:r>
              <a:rPr lang="en-US" dirty="0" err="1" smtClean="0"/>
              <a:t>maxTS</a:t>
            </a:r>
            <a:r>
              <a:rPr lang="en-US" dirty="0" smtClean="0"/>
              <a:t>&gt;</a:t>
            </a:r>
            <a:r>
              <a:rPr lang="en-US" dirty="0" err="1" smtClean="0"/>
              <a:t>ts</a:t>
            </a:r>
            <a:r>
              <a:rPr lang="en-US" dirty="0" smtClean="0"/>
              <a:t> </a:t>
            </a:r>
            <a:r>
              <a:rPr lang="el-GR" dirty="0" smtClean="0"/>
              <a:t>τότε στην χειρότερη περίπτωση ο ρ2 θα επιστρέψει την τιμή που αντιστοιχεί στο </a:t>
            </a:r>
            <a:r>
              <a:rPr lang="en-US" dirty="0" smtClean="0"/>
              <a:t>maxTS-1 </a:t>
            </a:r>
            <a:r>
              <a:rPr lang="en-US" dirty="0"/>
              <a:t>≥ </a:t>
            </a:r>
            <a:r>
              <a:rPr lang="en-US" dirty="0" err="1" smtClean="0"/>
              <a:t>ts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Αν </a:t>
            </a:r>
            <a:r>
              <a:rPr lang="en-US" dirty="0" err="1" smtClean="0"/>
              <a:t>maxTS</a:t>
            </a:r>
            <a:r>
              <a:rPr lang="en-US" dirty="0" smtClean="0"/>
              <a:t>=</a:t>
            </a:r>
            <a:r>
              <a:rPr lang="en-US" dirty="0" err="1" smtClean="0"/>
              <a:t>ts</a:t>
            </a:r>
            <a:r>
              <a:rPr lang="en-US" dirty="0" smtClean="0"/>
              <a:t> </a:t>
            </a:r>
            <a:r>
              <a:rPr lang="el-GR" dirty="0" smtClean="0"/>
              <a:t>τότε ο ρ2 </a:t>
            </a:r>
            <a:r>
              <a:rPr lang="el-GR" dirty="0"/>
              <a:t>θα επιστρέψει </a:t>
            </a:r>
            <a:r>
              <a:rPr lang="en-US" dirty="0"/>
              <a:t>&lt;</a:t>
            </a:r>
            <a:r>
              <a:rPr lang="en-US" dirty="0" err="1"/>
              <a:t>maxTS</a:t>
            </a:r>
            <a:r>
              <a:rPr lang="en-US" dirty="0"/>
              <a:t>, v&gt;=&lt;</a:t>
            </a:r>
            <a:r>
              <a:rPr lang="en-US" dirty="0" err="1"/>
              <a:t>ts,v</a:t>
            </a:r>
            <a:r>
              <a:rPr lang="en-US" dirty="0" smtClean="0"/>
              <a:t>&gt; </a:t>
            </a:r>
            <a:r>
              <a:rPr lang="el-GR" dirty="0" smtClean="0"/>
              <a:t>αφού θα παρατηρήσει</a:t>
            </a:r>
            <a:r>
              <a:rPr lang="en-US" dirty="0" smtClean="0"/>
              <a:t> </a:t>
            </a:r>
            <a:r>
              <a:rPr lang="el-GR" dirty="0" smtClean="0"/>
              <a:t>είτε</a:t>
            </a:r>
          </a:p>
          <a:p>
            <a:pPr lvl="1"/>
            <a:r>
              <a:rPr lang="en-US" dirty="0" err="1" smtClean="0"/>
              <a:t>qView</a:t>
            </a:r>
            <a:r>
              <a:rPr lang="en-US" dirty="0" smtClean="0"/>
              <a:t>(1) if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r>
              <a:rPr lang="en-US" dirty="0" smtClean="0"/>
              <a:t> =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z</a:t>
            </a:r>
            <a:r>
              <a:rPr lang="en-US" dirty="0" smtClean="0"/>
              <a:t> </a:t>
            </a:r>
            <a:r>
              <a:rPr lang="el-GR" dirty="0" smtClean="0"/>
              <a:t>, ή</a:t>
            </a:r>
          </a:p>
          <a:p>
            <a:pPr lvl="1"/>
            <a:r>
              <a:rPr lang="en-US" dirty="0" err="1"/>
              <a:t>qView</a:t>
            </a:r>
            <a:r>
              <a:rPr lang="en-US" dirty="0" smtClean="0"/>
              <a:t>(</a:t>
            </a:r>
            <a:r>
              <a:rPr lang="el-GR" dirty="0" smtClean="0"/>
              <a:t>3</a:t>
            </a:r>
            <a:r>
              <a:rPr lang="en-US" dirty="0" smtClean="0"/>
              <a:t>) if </a:t>
            </a:r>
            <a:r>
              <a:rPr lang="en-US" dirty="0" err="1"/>
              <a:t>Q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  <a:r>
              <a:rPr lang="en-US" dirty="0" smtClean="0"/>
              <a:t>≠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z</a:t>
            </a:r>
            <a:r>
              <a:rPr lang="el-GR" baseline="-25000" dirty="0" smtClean="0"/>
              <a:t> </a:t>
            </a:r>
            <a:r>
              <a:rPr lang="el-GR" dirty="0" smtClean="0"/>
              <a:t>αφού όλοι οι εξυπηρετητές στο 	          στέλνουν </a:t>
            </a:r>
            <a:r>
              <a:rPr lang="en-US" dirty="0" smtClean="0"/>
              <a:t>reply(&lt;</a:t>
            </a:r>
            <a:r>
              <a:rPr lang="en-US" dirty="0" err="1" smtClean="0"/>
              <a:t>ts,v</a:t>
            </a:r>
            <a:r>
              <a:rPr lang="en-US" dirty="0" smtClean="0"/>
              <a:t>&gt;)</a:t>
            </a:r>
            <a:endParaRPr lang="el-GR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905000"/>
            <a:ext cx="1054100" cy="317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5334000"/>
            <a:ext cx="1054100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843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Λήμμα 3: Περίπτωση </a:t>
            </a:r>
            <a:r>
              <a:rPr lang="el-GR" dirty="0" smtClean="0"/>
              <a:t>2 </a:t>
            </a:r>
            <a:r>
              <a:rPr lang="el-GR" dirty="0"/>
              <a:t>(ρ1 </a:t>
            </a:r>
            <a:r>
              <a:rPr lang="el-GR" dirty="0" smtClean="0"/>
              <a:t>γρήγορη)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Αν ρ1 είναι </a:t>
            </a:r>
            <a:r>
              <a:rPr lang="el-GR" dirty="0" smtClean="0"/>
              <a:t>γρήγορη </a:t>
            </a:r>
            <a:r>
              <a:rPr lang="el-GR" dirty="0"/>
              <a:t>σημαίνει </a:t>
            </a:r>
            <a:r>
              <a:rPr lang="el-GR" dirty="0" smtClean="0"/>
              <a:t>στον πρώτο της γύρο </a:t>
            </a:r>
            <a:r>
              <a:rPr lang="el-GR" dirty="0" err="1" smtClean="0"/>
              <a:t>προσεξε</a:t>
            </a:r>
            <a:endParaRPr lang="el-GR" dirty="0" smtClean="0"/>
          </a:p>
          <a:p>
            <a:pPr lvl="1"/>
            <a:r>
              <a:rPr lang="el-GR" dirty="0" smtClean="0"/>
              <a:t>2.1) </a:t>
            </a:r>
            <a:r>
              <a:rPr lang="en-US" dirty="0" err="1" smtClean="0"/>
              <a:t>qView</a:t>
            </a:r>
            <a:r>
              <a:rPr lang="en-US" dirty="0" smtClean="0"/>
              <a:t>(1) </a:t>
            </a:r>
            <a:r>
              <a:rPr lang="el-GR" dirty="0" smtClean="0"/>
              <a:t>και επέστρεψε </a:t>
            </a:r>
            <a:r>
              <a:rPr lang="en-US" dirty="0" err="1" smtClean="0"/>
              <a:t>maxTS</a:t>
            </a:r>
            <a:r>
              <a:rPr lang="en-US" dirty="0" smtClean="0"/>
              <a:t>=</a:t>
            </a:r>
            <a:r>
              <a:rPr lang="en-US" dirty="0" err="1" smtClean="0"/>
              <a:t>ts</a:t>
            </a:r>
            <a:endParaRPr lang="el-GR" dirty="0" smtClean="0"/>
          </a:p>
          <a:p>
            <a:pPr lvl="1"/>
            <a:r>
              <a:rPr lang="el-GR" dirty="0" smtClean="0"/>
              <a:t>2.2) </a:t>
            </a:r>
            <a:r>
              <a:rPr lang="en-US" dirty="0" err="1" smtClean="0"/>
              <a:t>qView</a:t>
            </a:r>
            <a:r>
              <a:rPr lang="en-US" dirty="0" smtClean="0"/>
              <a:t>(</a:t>
            </a:r>
            <a:r>
              <a:rPr lang="el-GR" dirty="0" smtClean="0"/>
              <a:t>2</a:t>
            </a:r>
            <a:r>
              <a:rPr lang="en-US" dirty="0" smtClean="0"/>
              <a:t>) </a:t>
            </a:r>
            <a:r>
              <a:rPr lang="el-GR" dirty="0"/>
              <a:t>και επέστρεψε </a:t>
            </a:r>
            <a:r>
              <a:rPr lang="en-US" dirty="0" err="1" smtClean="0"/>
              <a:t>maxTS</a:t>
            </a:r>
            <a:r>
              <a:rPr lang="el-GR" dirty="0" smtClean="0"/>
              <a:t>-1</a:t>
            </a:r>
            <a:r>
              <a:rPr lang="en-US" dirty="0" smtClean="0"/>
              <a:t>=</a:t>
            </a:r>
            <a:r>
              <a:rPr lang="en-US" dirty="0" err="1" smtClean="0"/>
              <a:t>ts</a:t>
            </a:r>
            <a:endParaRPr lang="en-US" dirty="0"/>
          </a:p>
          <a:p>
            <a:endParaRPr lang="el-GR" dirty="0" smtClean="0"/>
          </a:p>
          <a:p>
            <a:r>
              <a:rPr lang="el-GR" dirty="0" smtClean="0"/>
              <a:t>Περίπτωση 2.1</a:t>
            </a:r>
          </a:p>
          <a:p>
            <a:pPr lvl="1"/>
            <a:r>
              <a:rPr lang="el-GR" dirty="0" smtClean="0"/>
              <a:t>Παρατήρησε </a:t>
            </a:r>
            <a:r>
              <a:rPr lang="en-US" dirty="0" err="1" smtClean="0"/>
              <a:t>qView</a:t>
            </a:r>
            <a:r>
              <a:rPr lang="en-US" dirty="0" smtClean="0"/>
              <a:t>(1) </a:t>
            </a:r>
            <a:r>
              <a:rPr lang="el-GR" dirty="0" smtClean="0"/>
              <a:t>=&gt; όλα τα μέλη του </a:t>
            </a:r>
            <a:r>
              <a:rPr lang="en-US" dirty="0" smtClean="0"/>
              <a:t>Q</a:t>
            </a:r>
            <a:r>
              <a:rPr lang="en-US" baseline="-25000" dirty="0" smtClean="0"/>
              <a:t>i </a:t>
            </a:r>
            <a:r>
              <a:rPr lang="el-GR" dirty="0" smtClean="0"/>
              <a:t>απάντησαν με &lt;</a:t>
            </a:r>
            <a:r>
              <a:rPr lang="en-US" dirty="0" err="1" smtClean="0"/>
              <a:t>ts,v</a:t>
            </a:r>
            <a:r>
              <a:rPr lang="en-US" dirty="0" smtClean="0"/>
              <a:t>&gt;</a:t>
            </a:r>
          </a:p>
          <a:p>
            <a:pPr lvl="1"/>
            <a:endParaRPr lang="en-US" dirty="0"/>
          </a:p>
          <a:p>
            <a:pPr lvl="1"/>
            <a:r>
              <a:rPr lang="el-GR" dirty="0" smtClean="0"/>
              <a:t>Επομένως από το Λήμμα 1 όλα τα μέλη της </a:t>
            </a:r>
            <a:r>
              <a:rPr lang="en-US" dirty="0" smtClean="0"/>
              <a:t>                 </a:t>
            </a:r>
            <a:r>
              <a:rPr lang="el-GR" dirty="0"/>
              <a:t>θα στείλουν </a:t>
            </a:r>
            <a:r>
              <a:rPr lang="en-US" dirty="0"/>
              <a:t>reply(&lt;</a:t>
            </a:r>
            <a:r>
              <a:rPr lang="en-US" dirty="0" err="1"/>
              <a:t>ts</a:t>
            </a:r>
            <a:r>
              <a:rPr lang="en-US" dirty="0"/>
              <a:t>’, v’) </a:t>
            </a:r>
            <a:r>
              <a:rPr lang="el-GR" dirty="0"/>
              <a:t>στον </a:t>
            </a:r>
            <a:r>
              <a:rPr lang="el-GR" dirty="0" err="1"/>
              <a:t>ρ</a:t>
            </a:r>
            <a:r>
              <a:rPr lang="el-GR" dirty="0"/>
              <a:t> </a:t>
            </a:r>
            <a:r>
              <a:rPr lang="el-GR" dirty="0" err="1"/>
              <a:t>τ.ω</a:t>
            </a:r>
            <a:r>
              <a:rPr lang="el-GR" dirty="0"/>
              <a:t>. </a:t>
            </a:r>
            <a:r>
              <a:rPr lang="en-US" dirty="0" err="1"/>
              <a:t>ts’</a:t>
            </a:r>
            <a:r>
              <a:rPr lang="en-US" dirty="0"/>
              <a:t> ≥ </a:t>
            </a:r>
            <a:r>
              <a:rPr lang="en-US" dirty="0" err="1" smtClean="0"/>
              <a:t>ts</a:t>
            </a:r>
            <a:endParaRPr lang="el-GR" dirty="0" smtClean="0"/>
          </a:p>
          <a:p>
            <a:pPr lvl="1"/>
            <a:endParaRPr lang="el-GR" dirty="0"/>
          </a:p>
          <a:p>
            <a:pPr lvl="1"/>
            <a:r>
              <a:rPr lang="el-GR" dirty="0"/>
              <a:t>‘</a:t>
            </a:r>
            <a:r>
              <a:rPr lang="el-GR" dirty="0" err="1"/>
              <a:t>Αρα</a:t>
            </a:r>
            <a:r>
              <a:rPr lang="el-GR" dirty="0"/>
              <a:t> ο ρ2 θα παρατηρήσει </a:t>
            </a:r>
            <a:r>
              <a:rPr lang="en-US" dirty="0" err="1"/>
              <a:t>maxTS</a:t>
            </a:r>
            <a:r>
              <a:rPr lang="en-US" dirty="0"/>
              <a:t> ≥ </a:t>
            </a:r>
            <a:r>
              <a:rPr lang="en-US" dirty="0" err="1"/>
              <a:t>ts’</a:t>
            </a:r>
            <a:r>
              <a:rPr lang="en-US" dirty="0"/>
              <a:t> </a:t>
            </a:r>
            <a:r>
              <a:rPr lang="el-GR" dirty="0"/>
              <a:t>με το τέλος του πρώτου </a:t>
            </a:r>
            <a:r>
              <a:rPr lang="el-GR" dirty="0" smtClean="0"/>
              <a:t>γύρου</a:t>
            </a:r>
          </a:p>
          <a:p>
            <a:pPr lvl="1"/>
            <a:endParaRPr lang="el-GR" dirty="0"/>
          </a:p>
          <a:p>
            <a:pPr lvl="1"/>
            <a:r>
              <a:rPr lang="el-GR" dirty="0" smtClean="0"/>
              <a:t>Με την ίδια λογική όπως και στην περίπτωση 1 μπορούμε να δείξουμε ότι ο ρ2 επιστρέφει </a:t>
            </a:r>
            <a:r>
              <a:rPr lang="en-US" dirty="0" smtClean="0"/>
              <a:t>&lt;</a:t>
            </a:r>
            <a:r>
              <a:rPr lang="en-US" dirty="0" err="1" smtClean="0"/>
              <a:t>ts</a:t>
            </a:r>
            <a:r>
              <a:rPr lang="en-US" dirty="0" smtClean="0"/>
              <a:t>’,v’&gt; </a:t>
            </a:r>
            <a:r>
              <a:rPr lang="en-US" dirty="0" err="1" smtClean="0"/>
              <a:t>s.t.</a:t>
            </a:r>
            <a:r>
              <a:rPr lang="en-US" dirty="0" smtClean="0"/>
              <a:t> </a:t>
            </a:r>
            <a:r>
              <a:rPr lang="en-US" dirty="0" err="1" smtClean="0"/>
              <a:t>ts’</a:t>
            </a:r>
            <a:r>
              <a:rPr lang="en-US" dirty="0" smtClean="0"/>
              <a:t> </a:t>
            </a:r>
            <a:r>
              <a:rPr lang="en-US" dirty="0"/>
              <a:t>≥ </a:t>
            </a:r>
            <a:r>
              <a:rPr lang="en-US" dirty="0" err="1"/>
              <a:t>ts</a:t>
            </a:r>
            <a:endParaRPr lang="el-GR" dirty="0"/>
          </a:p>
          <a:p>
            <a:pPr lvl="1"/>
            <a:endParaRPr lang="el-GR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3657600"/>
            <a:ext cx="762000" cy="24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187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Λήμμα 3: Περίπτωση </a:t>
            </a:r>
            <a:r>
              <a:rPr lang="el-GR" dirty="0" smtClean="0"/>
              <a:t>2 </a:t>
            </a:r>
            <a:r>
              <a:rPr lang="el-GR" dirty="0"/>
              <a:t>(ρ1 </a:t>
            </a:r>
            <a:r>
              <a:rPr lang="el-GR" dirty="0" smtClean="0"/>
              <a:t>γρήγορη)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Περίπτωση 2.2</a:t>
            </a:r>
            <a:endParaRPr lang="el-GR" dirty="0" smtClean="0"/>
          </a:p>
          <a:p>
            <a:pPr lvl="1"/>
            <a:r>
              <a:rPr lang="el-GR" dirty="0" smtClean="0"/>
              <a:t>Παρατήρησε </a:t>
            </a:r>
            <a:r>
              <a:rPr lang="en-US" dirty="0" err="1" smtClean="0"/>
              <a:t>qView</a:t>
            </a:r>
            <a:r>
              <a:rPr lang="en-US" dirty="0" smtClean="0"/>
              <a:t>(</a:t>
            </a:r>
            <a:r>
              <a:rPr lang="el-GR" dirty="0" smtClean="0"/>
              <a:t>3</a:t>
            </a:r>
            <a:r>
              <a:rPr lang="en-US" dirty="0" smtClean="0"/>
              <a:t>) </a:t>
            </a:r>
            <a:r>
              <a:rPr lang="el-GR" dirty="0" smtClean="0"/>
              <a:t>=&gt; </a:t>
            </a:r>
            <a:r>
              <a:rPr lang="el-GR" dirty="0" smtClean="0"/>
              <a:t>ο ρ1 επ</a:t>
            </a:r>
            <a:r>
              <a:rPr lang="el-GR" dirty="0" smtClean="0"/>
              <a:t>έστρεψε </a:t>
            </a:r>
            <a:r>
              <a:rPr lang="en-US" dirty="0" smtClean="0"/>
              <a:t>maxTS-1=</a:t>
            </a:r>
            <a:r>
              <a:rPr lang="en-US" dirty="0" err="1" smtClean="0"/>
              <a:t>ts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l-GR" dirty="0" smtClean="0"/>
              <a:t>Κ</a:t>
            </a:r>
            <a:r>
              <a:rPr lang="el-GR" dirty="0" smtClean="0"/>
              <a:t>άθε διεργασία τελειώνει μια λειτουργία πριν μεταβεί στην επόμενη.</a:t>
            </a:r>
          </a:p>
          <a:p>
            <a:pPr lvl="1"/>
            <a:endParaRPr lang="el-GR" dirty="0"/>
          </a:p>
          <a:p>
            <a:pPr lvl="1"/>
            <a:r>
              <a:rPr lang="el-GR" dirty="0" smtClean="0"/>
              <a:t>Επομένως αφού </a:t>
            </a:r>
          </a:p>
          <a:p>
            <a:pPr lvl="2"/>
            <a:r>
              <a:rPr lang="el-GR" dirty="0" smtClean="0"/>
              <a:t>ο ρ1 παρατήρησε την </a:t>
            </a:r>
            <a:r>
              <a:rPr lang="el-GR" dirty="0" err="1" smtClean="0"/>
              <a:t>χρονοσφραγίδα</a:t>
            </a:r>
            <a:r>
              <a:rPr lang="el-GR" dirty="0" smtClean="0"/>
              <a:t> </a:t>
            </a:r>
            <a:r>
              <a:rPr lang="en-US" dirty="0" err="1" smtClean="0"/>
              <a:t>maxTS</a:t>
            </a:r>
            <a:r>
              <a:rPr lang="en-US" dirty="0" smtClean="0"/>
              <a:t> </a:t>
            </a:r>
            <a:r>
              <a:rPr lang="el-GR" dirty="0" smtClean="0"/>
              <a:t>στο σύστημα</a:t>
            </a:r>
          </a:p>
          <a:p>
            <a:pPr lvl="2"/>
            <a:r>
              <a:rPr lang="el-GR" dirty="0"/>
              <a:t>ο</a:t>
            </a:r>
            <a:r>
              <a:rPr lang="el-GR" dirty="0" smtClean="0"/>
              <a:t> εγγραφέας χρησιμοποιεί μια </a:t>
            </a:r>
            <a:r>
              <a:rPr lang="el-GR" dirty="0" err="1" smtClean="0"/>
              <a:t>χρονοσραγίδα</a:t>
            </a:r>
            <a:r>
              <a:rPr lang="el-GR" dirty="0" smtClean="0"/>
              <a:t> </a:t>
            </a:r>
            <a:r>
              <a:rPr lang="el-GR" dirty="0" err="1" smtClean="0"/>
              <a:t>ανα</a:t>
            </a:r>
            <a:r>
              <a:rPr lang="el-GR" dirty="0" smtClean="0"/>
              <a:t> εγγραφή, </a:t>
            </a:r>
          </a:p>
          <a:p>
            <a:pPr lvl="2"/>
            <a:r>
              <a:rPr lang="el-GR" dirty="0" smtClean="0"/>
              <a:t>Σε κάθε εγγραφή αυξάνεται η </a:t>
            </a:r>
            <a:r>
              <a:rPr lang="el-GR" dirty="0" err="1" smtClean="0"/>
              <a:t>χρονοσφραγίδα</a:t>
            </a:r>
            <a:r>
              <a:rPr lang="el-GR" dirty="0" smtClean="0"/>
              <a:t> κατά 1, και</a:t>
            </a:r>
          </a:p>
          <a:p>
            <a:pPr lvl="2"/>
            <a:r>
              <a:rPr lang="el-GR" dirty="0" smtClean="0"/>
              <a:t>έχουμε μόνο ένα εγγραφέα </a:t>
            </a:r>
            <a:endParaRPr lang="el-GR" dirty="0"/>
          </a:p>
          <a:p>
            <a:pPr marL="411480" lvl="1" indent="0">
              <a:buNone/>
            </a:pPr>
            <a:r>
              <a:rPr lang="el-GR" dirty="0" smtClean="0"/>
              <a:t>έπεται ότι η εγγραφή που χρησιμοποίησε τη </a:t>
            </a:r>
            <a:r>
              <a:rPr lang="el-GR" dirty="0" err="1" smtClean="0"/>
              <a:t>χρονοσφραγίδα</a:t>
            </a:r>
            <a:r>
              <a:rPr lang="el-GR" dirty="0" smtClean="0"/>
              <a:t> </a:t>
            </a:r>
            <a:r>
              <a:rPr lang="en-US" dirty="0" smtClean="0"/>
              <a:t>maxTS-1 </a:t>
            </a:r>
            <a:r>
              <a:rPr lang="el-GR" dirty="0" smtClean="0"/>
              <a:t>έχει ήδη ολοκληρωθεί πριν ή </a:t>
            </a:r>
            <a:r>
              <a:rPr lang="el-GR" dirty="0" err="1" smtClean="0"/>
              <a:t>κατα</a:t>
            </a:r>
            <a:r>
              <a:rPr lang="el-GR" dirty="0" smtClean="0"/>
              <a:t> τη διάρκεια του ρ1.</a:t>
            </a:r>
          </a:p>
          <a:p>
            <a:pPr marL="411480" lvl="1" indent="0">
              <a:buNone/>
            </a:pPr>
            <a:endParaRPr lang="el-GR" dirty="0"/>
          </a:p>
          <a:p>
            <a:pPr lvl="1"/>
            <a:r>
              <a:rPr lang="el-GR" dirty="0" smtClean="0"/>
              <a:t>Αφού το ρ1 προηγείται της ρ2 επομένως και</a:t>
            </a:r>
            <a:r>
              <a:rPr lang="el-GR" dirty="0" smtClean="0"/>
              <a:t> η εγγραφή με </a:t>
            </a:r>
            <a:r>
              <a:rPr lang="en-US" dirty="0" smtClean="0"/>
              <a:t>maxTS-1 </a:t>
            </a:r>
            <a:r>
              <a:rPr lang="el-GR" dirty="0" smtClean="0"/>
              <a:t>προηγείται της ρ2</a:t>
            </a:r>
          </a:p>
          <a:p>
            <a:pPr lvl="1"/>
            <a:endParaRPr lang="el-GR" dirty="0"/>
          </a:p>
          <a:p>
            <a:pPr lvl="1"/>
            <a:r>
              <a:rPr lang="el-GR" dirty="0" smtClean="0"/>
              <a:t>Επομένως από το Λήμμα 2 το ρ2 θα επιστρέψει </a:t>
            </a:r>
            <a:r>
              <a:rPr lang="en-US" dirty="0" smtClean="0"/>
              <a:t>ts’≥maxTS-1 =&gt; </a:t>
            </a:r>
            <a:r>
              <a:rPr lang="en-US" dirty="0" err="1" smtClean="0"/>
              <a:t>ts’</a:t>
            </a:r>
            <a:r>
              <a:rPr lang="en-US" dirty="0"/>
              <a:t> </a:t>
            </a:r>
            <a:r>
              <a:rPr lang="en-US" dirty="0" smtClean="0"/>
              <a:t>≥ </a:t>
            </a:r>
            <a:r>
              <a:rPr lang="en-US" dirty="0" err="1" smtClean="0"/>
              <a:t>ts</a:t>
            </a:r>
            <a:r>
              <a:rPr lang="en-US" dirty="0" smtClean="0"/>
              <a:t>.</a:t>
            </a:r>
            <a:endParaRPr lang="el-GR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05800" y="5943600"/>
            <a:ext cx="304800" cy="304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528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8" name="Picture 7" descr="questions-to-ask-yoursel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00200"/>
            <a:ext cx="5755164" cy="374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6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Γρήγορες Λειτουργίες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τώρα είδαμε αλγορίθμους όπου</a:t>
            </a:r>
          </a:p>
          <a:p>
            <a:pPr lvl="1"/>
            <a:r>
              <a:rPr lang="el-GR" dirty="0" smtClean="0"/>
              <a:t>Ανάγνωση</a:t>
            </a:r>
            <a:r>
              <a:rPr lang="en-US" dirty="0" smtClean="0"/>
              <a:t> </a:t>
            </a:r>
            <a:r>
              <a:rPr lang="el-GR" dirty="0" smtClean="0"/>
              <a:t>χρειάζεται </a:t>
            </a:r>
            <a:r>
              <a:rPr lang="el-GR" dirty="0" smtClean="0">
                <a:solidFill>
                  <a:srgbClr val="FF0000"/>
                </a:solidFill>
              </a:rPr>
              <a:t>2 φάσεις</a:t>
            </a:r>
          </a:p>
          <a:p>
            <a:pPr lvl="1"/>
            <a:r>
              <a:rPr lang="el-GR" dirty="0" smtClean="0"/>
              <a:t>Εγγραφή χρειάζεται </a:t>
            </a:r>
            <a:r>
              <a:rPr lang="el-GR" dirty="0" smtClean="0">
                <a:solidFill>
                  <a:srgbClr val="FF0000"/>
                </a:solidFill>
              </a:rPr>
              <a:t>1 ή 2 φάσεις</a:t>
            </a:r>
          </a:p>
          <a:p>
            <a:pPr lvl="1"/>
            <a:endParaRPr lang="el-GR" dirty="0"/>
          </a:p>
          <a:p>
            <a:r>
              <a:rPr lang="el-GR" b="1" dirty="0" smtClean="0">
                <a:solidFill>
                  <a:srgbClr val="008000"/>
                </a:solidFill>
              </a:rPr>
              <a:t>Γρήγορη Λειτουργία</a:t>
            </a:r>
            <a:r>
              <a:rPr lang="el-GR" dirty="0" smtClean="0"/>
              <a:t>: Είναι η λειτουργία εγγραφής ή ανάγνωσης η οποία χρειάζεται </a:t>
            </a:r>
            <a:r>
              <a:rPr lang="el-GR" dirty="0" smtClean="0">
                <a:solidFill>
                  <a:srgbClr val="0000FF"/>
                </a:solidFill>
              </a:rPr>
              <a:t>μόνο 1 φάση ή ένα επικοινωνιακό γύρο</a:t>
            </a:r>
            <a:r>
              <a:rPr lang="el-GR" dirty="0" smtClean="0"/>
              <a:t> για να ολοκληρωθεί.</a:t>
            </a:r>
          </a:p>
          <a:p>
            <a:pPr lvl="1"/>
            <a:r>
              <a:rPr lang="el-GR" dirty="0" err="1" smtClean="0"/>
              <a:t>Π.χ</a:t>
            </a:r>
            <a:r>
              <a:rPr lang="el-GR" dirty="0" smtClean="0"/>
              <a:t>. Όλες οι εγγραφές στον αλγόριθμο </a:t>
            </a:r>
            <a:r>
              <a:rPr lang="en-US" dirty="0" smtClean="0"/>
              <a:t>ABD </a:t>
            </a:r>
            <a:r>
              <a:rPr lang="el-GR" dirty="0" smtClean="0"/>
              <a:t>είναι γρήγορες</a:t>
            </a:r>
          </a:p>
          <a:p>
            <a:pPr lvl="1"/>
            <a:endParaRPr lang="el-GR" dirty="0" smtClean="0"/>
          </a:p>
          <a:p>
            <a:r>
              <a:rPr lang="el-GR" b="1" dirty="0" smtClean="0">
                <a:solidFill>
                  <a:srgbClr val="008000"/>
                </a:solidFill>
              </a:rPr>
              <a:t>Γρήγορος Αλγόριθμος: </a:t>
            </a:r>
            <a:r>
              <a:rPr lang="el-GR" dirty="0" smtClean="0"/>
              <a:t>Είναι αυτός όπου σε </a:t>
            </a:r>
            <a:r>
              <a:rPr lang="el-GR" dirty="0" smtClean="0">
                <a:solidFill>
                  <a:srgbClr val="FF0000"/>
                </a:solidFill>
              </a:rPr>
              <a:t>κάθε εκτέλεσή </a:t>
            </a:r>
            <a:r>
              <a:rPr lang="el-GR" dirty="0" smtClean="0"/>
              <a:t>του </a:t>
            </a:r>
            <a:r>
              <a:rPr lang="el-GR" dirty="0" smtClean="0">
                <a:solidFill>
                  <a:srgbClr val="FF0000"/>
                </a:solidFill>
              </a:rPr>
              <a:t>όλες </a:t>
            </a:r>
            <a:r>
              <a:rPr lang="el-GR" dirty="0" smtClean="0"/>
              <a:t>οι λειτουργίες είναι γρήγορες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47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Συστήματα Απαρτίας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Παρατήρηση:</a:t>
            </a:r>
          </a:p>
          <a:p>
            <a:pPr lvl="1"/>
            <a:r>
              <a:rPr lang="el-GR" dirty="0" smtClean="0"/>
              <a:t>Η επικοινωνία με την πλειοψηφία των αντιγράφων διασφαλίζει ότι για </a:t>
            </a:r>
            <a:r>
              <a:rPr lang="el-GR" dirty="0" smtClean="0">
                <a:solidFill>
                  <a:srgbClr val="0000FF"/>
                </a:solidFill>
              </a:rPr>
              <a:t>κάθε ζεύγος λειτουργιών </a:t>
            </a:r>
            <a:r>
              <a:rPr lang="el-GR" dirty="0" smtClean="0"/>
              <a:t>υπάρχει </a:t>
            </a:r>
            <a:r>
              <a:rPr lang="el-GR" dirty="0" smtClean="0">
                <a:solidFill>
                  <a:srgbClr val="0000FF"/>
                </a:solidFill>
              </a:rPr>
              <a:t>τουλάχιστον ένας διαχειριστής αντιγράφου</a:t>
            </a:r>
            <a:r>
              <a:rPr lang="el-GR" dirty="0" smtClean="0"/>
              <a:t> που λαμβάνει μήνυμα και από τις δύο λειτουργίες</a:t>
            </a:r>
          </a:p>
          <a:p>
            <a:pPr lvl="1"/>
            <a:r>
              <a:rPr lang="el-GR" dirty="0" smtClean="0"/>
              <a:t>Έπεται από το γεγονός ότι η τομή δύο συνόλων πλειοψηφίας δεν είναι κενή</a:t>
            </a:r>
          </a:p>
          <a:p>
            <a:pPr lvl="1"/>
            <a:endParaRPr lang="el-GR" dirty="0"/>
          </a:p>
          <a:p>
            <a:r>
              <a:rPr lang="el-GR" dirty="0" smtClean="0"/>
              <a:t>Ιδέα Συστημάτων Απαρτίας:</a:t>
            </a:r>
          </a:p>
          <a:p>
            <a:pPr lvl="1"/>
            <a:r>
              <a:rPr lang="el-GR" dirty="0" smtClean="0"/>
              <a:t>Οργάνωσε τους διαχειριστές αντιγράφων σε σύνολα (όχι απαραίτητα σύνολα πλειοψηφίας) έτσι ώστε </a:t>
            </a:r>
            <a:r>
              <a:rPr lang="el-GR" dirty="0" smtClean="0">
                <a:solidFill>
                  <a:srgbClr val="0000FF"/>
                </a:solidFill>
              </a:rPr>
              <a:t>κάθε δύο τέτοια σύνολα να έχουν μη κενή τομή</a:t>
            </a:r>
          </a:p>
          <a:p>
            <a:pPr lvl="1"/>
            <a:r>
              <a:rPr lang="el-GR" dirty="0" smtClean="0"/>
              <a:t>Τα σύνολα ονομάζονται </a:t>
            </a:r>
            <a:r>
              <a:rPr lang="el-GR" b="1" dirty="0" err="1" smtClean="0">
                <a:solidFill>
                  <a:srgbClr val="008000"/>
                </a:solidFill>
              </a:rPr>
              <a:t>απαρτίες</a:t>
            </a:r>
            <a:endParaRPr lang="el-GR" b="1" dirty="0" smtClean="0">
              <a:solidFill>
                <a:srgbClr val="008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78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Συστημάτων Απαρτίας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0070C0"/>
                </a:solidFill>
                <a:latin typeface="Times New Roman" charset="0"/>
                <a:ea typeface="ＭＳ Ｐゴシック" charset="0"/>
                <a:cs typeface="Times New Roman" charset="0"/>
              </a:rPr>
              <a:t>Quorum System</a:t>
            </a: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    :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lnSpc>
                <a:spcPct val="70000"/>
              </a:lnSpc>
              <a:buFont typeface="Wingdings 3" charset="0"/>
              <a:buNone/>
            </a:pPr>
            <a:r>
              <a:rPr lang="en-US" sz="2400" dirty="0">
                <a:latin typeface="Times New Roman" charset="0"/>
                <a:ea typeface="ＭＳ Ｐゴシック" charset="0"/>
                <a:cs typeface="Times New Roman" charset="0"/>
              </a:rPr>
              <a:t>		</a:t>
            </a:r>
          </a:p>
          <a:p>
            <a:pPr eaLnBrk="1" hangingPunct="1">
              <a:lnSpc>
                <a:spcPct val="70000"/>
              </a:lnSpc>
            </a:pPr>
            <a:r>
              <a:rPr lang="el-GR" dirty="0" smtClean="0">
                <a:solidFill>
                  <a:srgbClr val="C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Απενεργοποιημένη</a:t>
            </a:r>
            <a:r>
              <a:rPr lang="en-US" dirty="0" smtClean="0">
                <a:solidFill>
                  <a:srgbClr val="C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l-GR" dirty="0" smtClean="0">
                <a:solidFill>
                  <a:srgbClr val="C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Απαρτία</a:t>
            </a:r>
            <a:r>
              <a:rPr lang="en-US" dirty="0" smtClean="0">
                <a:latin typeface="Times New Roman" charset="0"/>
                <a:ea typeface="ＭＳ Ｐゴシック" charset="0"/>
                <a:cs typeface="Times New Roman" charset="0"/>
              </a:rPr>
              <a:t>: </a:t>
            </a:r>
            <a:r>
              <a:rPr lang="el-GR" dirty="0" smtClean="0">
                <a:latin typeface="Times New Roman" charset="0"/>
                <a:ea typeface="ＭＳ Ｐゴシック" charset="0"/>
                <a:cs typeface="Times New Roman" charset="0"/>
              </a:rPr>
              <a:t>Μια απαρτία </a:t>
            </a:r>
            <a:r>
              <a:rPr lang="en-US" i="1" dirty="0" smtClean="0">
                <a:latin typeface="Times New Roman" charset="0"/>
                <a:ea typeface="ＭＳ Ｐゴシック" charset="0"/>
                <a:cs typeface="Times New Roman" charset="0"/>
              </a:rPr>
              <a:t>Q</a:t>
            </a:r>
            <a:r>
              <a:rPr lang="en-US" dirty="0" smtClean="0"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l-GR" dirty="0" smtClean="0">
                <a:latin typeface="Times New Roman" charset="0"/>
                <a:ea typeface="ＭＳ Ｐゴシック" charset="0"/>
                <a:cs typeface="Times New Roman" charset="0"/>
              </a:rPr>
              <a:t>είναι απενεργοποιημένη σε μια εκτέλεση α </a:t>
            </a:r>
            <a:r>
              <a:rPr lang="el-GR" dirty="0" err="1" smtClean="0">
                <a:latin typeface="Times New Roman" charset="0"/>
                <a:ea typeface="ＭＳ Ｐゴシック" charset="0"/>
                <a:cs typeface="Times New Roman" charset="0"/>
              </a:rPr>
              <a:t>εαν</a:t>
            </a:r>
            <a:endParaRPr lang="el-GR" dirty="0" smtClean="0"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70000"/>
              </a:lnSpc>
            </a:pPr>
            <a:endParaRPr lang="en-US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lnSpc>
                <a:spcPct val="70000"/>
              </a:lnSpc>
            </a:pPr>
            <a:endParaRPr lang="en-US" sz="2400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70000"/>
              </a:lnSpc>
            </a:pPr>
            <a:endParaRPr lang="el-GR" dirty="0" smtClean="0">
              <a:solidFill>
                <a:srgbClr val="C00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l-GR" dirty="0" smtClean="0">
                <a:solidFill>
                  <a:srgbClr val="C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Απενεργοποιημένο Σύστημα Απαρτίας</a:t>
            </a:r>
            <a:r>
              <a:rPr lang="en-US" dirty="0" smtClean="0">
                <a:latin typeface="Times New Roman" charset="0"/>
                <a:ea typeface="ＭＳ Ｐゴシック" charset="0"/>
                <a:cs typeface="Times New Roman" charset="0"/>
              </a:rPr>
              <a:t>: </a:t>
            </a:r>
            <a:r>
              <a:rPr lang="el-GR" dirty="0" smtClean="0">
                <a:latin typeface="Times New Roman" charset="0"/>
                <a:ea typeface="ＭＳ Ｐゴシック" charset="0"/>
                <a:cs typeface="Times New Roman" charset="0"/>
              </a:rPr>
              <a:t>Ένα σύστημα απαρτίας </a:t>
            </a:r>
            <a:r>
              <a:rPr lang="en-US" b="1" dirty="0" smtClean="0">
                <a:latin typeface="Times New Roman" charset="0"/>
                <a:ea typeface="ＭＳ Ｐゴシック" charset="0"/>
                <a:cs typeface="Times New Roman" charset="0"/>
              </a:rPr>
              <a:t>Q </a:t>
            </a:r>
            <a:r>
              <a:rPr lang="el-GR" dirty="0" smtClean="0">
                <a:latin typeface="Times New Roman" charset="0"/>
                <a:ea typeface="ＭＳ Ｐゴシック" charset="0"/>
                <a:cs typeface="Times New Roman" charset="0"/>
              </a:rPr>
              <a:t>είναι απενεργοποιημένο </a:t>
            </a:r>
            <a:r>
              <a:rPr lang="el-GR" dirty="0" err="1" smtClean="0">
                <a:latin typeface="Times New Roman" charset="0"/>
                <a:ea typeface="ＭＳ Ｐゴシック" charset="0"/>
                <a:cs typeface="Times New Roman" charset="0"/>
              </a:rPr>
              <a:t>εαν</a:t>
            </a:r>
            <a:endParaRPr lang="el-GR" dirty="0" smtClean="0"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70000"/>
              </a:lnSpc>
            </a:pPr>
            <a:endParaRPr lang="el-GR" b="1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70000"/>
              </a:lnSpc>
            </a:pPr>
            <a:endParaRPr lang="el-GR" b="1" dirty="0" smtClean="0"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l-GR" b="1" dirty="0" smtClean="0">
                <a:latin typeface="Times New Roman" charset="0"/>
                <a:ea typeface="ＭＳ Ｐゴシック" charset="0"/>
                <a:cs typeface="Times New Roman" charset="0"/>
              </a:rPr>
              <a:t>Υπόθεση Σφάλματος: </a:t>
            </a:r>
            <a:r>
              <a:rPr lang="el-GR" dirty="0" smtClean="0">
                <a:solidFill>
                  <a:srgbClr val="0000FF"/>
                </a:solidFill>
                <a:latin typeface="Times New Roman" charset="0"/>
                <a:ea typeface="ＭＳ Ｐゴシック" charset="0"/>
                <a:cs typeface="Times New Roman" charset="0"/>
              </a:rPr>
              <a:t>Μια απαρτία παραμένει ενεργοποιημένη</a:t>
            </a:r>
            <a:endParaRPr lang="en-US" dirty="0">
              <a:solidFill>
                <a:srgbClr val="0000FF"/>
              </a:solidFill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" name="Object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99060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ject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35112"/>
            <a:ext cx="6019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3276600"/>
            <a:ext cx="3251200" cy="3429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1800" y="4724400"/>
            <a:ext cx="29972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11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0"/>
              </a:rPr>
              <a:t>Συστήματα Απαρτίας Σχηματικά</a:t>
            </a:r>
            <a:endParaRPr lang="en-US" dirty="0">
              <a:ea typeface="ＭＳ Ｐゴシック" charset="0"/>
            </a:endParaRP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2"/>
                </a:solidFill>
                <a:latin typeface="Gill Sans MT" charset="0"/>
                <a:cs typeface="Arial" charset="0"/>
              </a:rPr>
              <a:t>Nicolas Nicolaou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DC02835-0289-F94F-8F43-9D3614085453}" type="slidenum">
              <a:rPr lang="en-US" sz="1400">
                <a:solidFill>
                  <a:schemeClr val="tx2"/>
                </a:solidFill>
                <a:latin typeface="Gill Sans MT" charset="0"/>
              </a:rPr>
              <a:pPr eaLnBrk="1" hangingPunct="1"/>
              <a:t>5</a:t>
            </a:fld>
            <a:endParaRPr lang="en-US" sz="1400">
              <a:solidFill>
                <a:schemeClr val="tx2"/>
              </a:solidFill>
              <a:latin typeface="Gill Sans MT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444875" y="17922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276600" y="1606550"/>
            <a:ext cx="1493838" cy="1574800"/>
          </a:xfrm>
          <a:prstGeom prst="roundRect">
            <a:avLst>
              <a:gd name="adj" fmla="val 68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4191000" y="2216150"/>
            <a:ext cx="1497013" cy="1889125"/>
          </a:xfrm>
          <a:prstGeom prst="roundRect">
            <a:avLst>
              <a:gd name="adj" fmla="val 63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95600" y="1371600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Q</a:t>
            </a:r>
            <a:r>
              <a:rPr lang="en-US" sz="2000" baseline="-25000">
                <a:latin typeface="Times New Roman" charset="0"/>
              </a:rPr>
              <a:t>z</a:t>
            </a:r>
            <a:endParaRPr lang="en-US" sz="2000">
              <a:latin typeface="Times New Roman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703888" y="3833813"/>
            <a:ext cx="560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Q</a:t>
            </a:r>
            <a:r>
              <a:rPr lang="en-US" sz="2000" baseline="-25000">
                <a:latin typeface="Times New Roman" charset="0"/>
              </a:rPr>
              <a:t>i</a:t>
            </a:r>
            <a:endParaRPr lang="en-US" sz="2000">
              <a:latin typeface="Times New Roman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3352800" y="2362200"/>
            <a:ext cx="1524000" cy="1905000"/>
          </a:xfrm>
          <a:custGeom>
            <a:avLst/>
            <a:gdLst>
              <a:gd name="connsiteX0" fmla="*/ 0 w 1811867"/>
              <a:gd name="connsiteY0" fmla="*/ 0 h 2370667"/>
              <a:gd name="connsiteX1" fmla="*/ 0 w 1811867"/>
              <a:gd name="connsiteY1" fmla="*/ 2370667 h 2370667"/>
              <a:gd name="connsiteX2" fmla="*/ 1811867 w 1811867"/>
              <a:gd name="connsiteY2" fmla="*/ 2353734 h 2370667"/>
              <a:gd name="connsiteX3" fmla="*/ 1811867 w 1811867"/>
              <a:gd name="connsiteY3" fmla="*/ 1439334 h 2370667"/>
              <a:gd name="connsiteX4" fmla="*/ 795867 w 1811867"/>
              <a:gd name="connsiteY4" fmla="*/ 1439334 h 2370667"/>
              <a:gd name="connsiteX5" fmla="*/ 795867 w 1811867"/>
              <a:gd name="connsiteY5" fmla="*/ 33867 h 2370667"/>
              <a:gd name="connsiteX6" fmla="*/ 0 w 1811867"/>
              <a:gd name="connsiteY6" fmla="*/ 0 h 237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867" h="2370667">
                <a:moveTo>
                  <a:pt x="0" y="0"/>
                </a:moveTo>
                <a:lnTo>
                  <a:pt x="0" y="2370667"/>
                </a:lnTo>
                <a:lnTo>
                  <a:pt x="1811867" y="2353734"/>
                </a:lnTo>
                <a:lnTo>
                  <a:pt x="1811867" y="1439334"/>
                </a:lnTo>
                <a:lnTo>
                  <a:pt x="795867" y="1439334"/>
                </a:lnTo>
                <a:lnTo>
                  <a:pt x="795867" y="33867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971800" y="3886200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Q</a:t>
            </a:r>
            <a:r>
              <a:rPr lang="en-US" sz="2000" baseline="-25000">
                <a:latin typeface="Times New Roman" charset="0"/>
              </a:rPr>
              <a:t>j</a:t>
            </a:r>
            <a:endParaRPr lang="en-US" sz="2000"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902075" y="17922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15" name="Oval 14"/>
          <p:cNvSpPr/>
          <p:nvPr/>
        </p:nvSpPr>
        <p:spPr bwMode="auto">
          <a:xfrm>
            <a:off x="4359275" y="17922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16" name="Oval 15"/>
          <p:cNvSpPr/>
          <p:nvPr/>
        </p:nvSpPr>
        <p:spPr bwMode="auto">
          <a:xfrm>
            <a:off x="5121275" y="29352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17" name="Oval 16"/>
          <p:cNvSpPr/>
          <p:nvPr/>
        </p:nvSpPr>
        <p:spPr bwMode="auto">
          <a:xfrm>
            <a:off x="5121275" y="24780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18" name="Oval 17"/>
          <p:cNvSpPr/>
          <p:nvPr/>
        </p:nvSpPr>
        <p:spPr bwMode="auto">
          <a:xfrm>
            <a:off x="4359275" y="27828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19" name="Oval 18"/>
          <p:cNvSpPr/>
          <p:nvPr/>
        </p:nvSpPr>
        <p:spPr bwMode="auto">
          <a:xfrm>
            <a:off x="4359275" y="23256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20" name="Oval 19"/>
          <p:cNvSpPr/>
          <p:nvPr/>
        </p:nvSpPr>
        <p:spPr bwMode="auto">
          <a:xfrm>
            <a:off x="4359275" y="36210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21" name="Oval 20"/>
          <p:cNvSpPr/>
          <p:nvPr/>
        </p:nvSpPr>
        <p:spPr bwMode="auto">
          <a:xfrm>
            <a:off x="3444875" y="33162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22" name="Oval 21"/>
          <p:cNvSpPr/>
          <p:nvPr/>
        </p:nvSpPr>
        <p:spPr bwMode="auto">
          <a:xfrm>
            <a:off x="3444875" y="26304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23" name="Oval 22"/>
          <p:cNvSpPr/>
          <p:nvPr/>
        </p:nvSpPr>
        <p:spPr bwMode="auto">
          <a:xfrm>
            <a:off x="5121275" y="34686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24" name="Oval 23"/>
          <p:cNvSpPr/>
          <p:nvPr/>
        </p:nvSpPr>
        <p:spPr bwMode="auto">
          <a:xfrm>
            <a:off x="3444875" y="3773488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25" name="Rounded Rectangle 24"/>
          <p:cNvSpPr/>
          <p:nvPr/>
        </p:nvSpPr>
        <p:spPr>
          <a:xfrm>
            <a:off x="2514600" y="1143000"/>
            <a:ext cx="3810000" cy="3429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080" name="TextBox 25"/>
          <p:cNvSpPr txBox="1">
            <a:spLocks noChangeArrowheads="1"/>
          </p:cNvSpPr>
          <p:nvPr/>
        </p:nvSpPr>
        <p:spPr bwMode="auto">
          <a:xfrm>
            <a:off x="1676400" y="1066800"/>
            <a:ext cx="979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Servers</a:t>
            </a:r>
          </a:p>
        </p:txBody>
      </p:sp>
      <p:sp>
        <p:nvSpPr>
          <p:cNvPr id="2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24400"/>
            <a:ext cx="8229600" cy="1600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>
                <a:ea typeface="ＭＳ Ｐゴシック" charset="0"/>
                <a:cs typeface="Times New Roman" charset="0"/>
              </a:rPr>
              <a:t>Q</a:t>
            </a:r>
            <a:r>
              <a:rPr lang="en-US" sz="2000" baseline="-25000" dirty="0">
                <a:ea typeface="ＭＳ Ｐゴシック" charset="0"/>
                <a:cs typeface="Times New Roman" charset="0"/>
              </a:rPr>
              <a:t>i</a:t>
            </a:r>
            <a:r>
              <a:rPr lang="en-US" sz="2000" dirty="0">
                <a:ea typeface="ＭＳ Ｐゴシック" charset="0"/>
                <a:cs typeface="Times New Roman" charset="0"/>
              </a:rPr>
              <a:t>, </a:t>
            </a:r>
            <a:r>
              <a:rPr lang="en-US" sz="2000" dirty="0" err="1">
                <a:ea typeface="ＭＳ Ｐゴシック" charset="0"/>
                <a:cs typeface="Times New Roman" charset="0"/>
              </a:rPr>
              <a:t>Q</a:t>
            </a:r>
            <a:r>
              <a:rPr lang="en-US" sz="2000" baseline="-25000" dirty="0" err="1">
                <a:ea typeface="ＭＳ Ｐゴシック" charset="0"/>
                <a:cs typeface="Times New Roman" charset="0"/>
              </a:rPr>
              <a:t>j</a:t>
            </a:r>
            <a:r>
              <a:rPr lang="en-US" sz="2000" dirty="0">
                <a:ea typeface="ＭＳ Ｐゴシック" charset="0"/>
                <a:cs typeface="Times New Roman" charset="0"/>
              </a:rPr>
              <a:t>, </a:t>
            </a:r>
            <a:r>
              <a:rPr lang="en-US" sz="2000" dirty="0" err="1">
                <a:ea typeface="ＭＳ Ｐゴシック" charset="0"/>
                <a:cs typeface="Times New Roman" charset="0"/>
              </a:rPr>
              <a:t>Q</a:t>
            </a:r>
            <a:r>
              <a:rPr lang="en-US" sz="2000" baseline="-25000" dirty="0" err="1">
                <a:ea typeface="ＭＳ Ｐゴシック" charset="0"/>
                <a:cs typeface="Times New Roman" charset="0"/>
              </a:rPr>
              <a:t>z</a:t>
            </a:r>
            <a:r>
              <a:rPr lang="en-US" sz="2000" baseline="-25000" dirty="0">
                <a:ea typeface="ＭＳ Ｐゴシック" charset="0"/>
                <a:cs typeface="Times New Roman" charset="0"/>
              </a:rPr>
              <a:t> </a:t>
            </a:r>
            <a:r>
              <a:rPr lang="el-GR" sz="2000" dirty="0" smtClean="0">
                <a:ea typeface="ＭＳ Ｐゴシック" charset="0"/>
                <a:cs typeface="Times New Roman" charset="0"/>
              </a:rPr>
              <a:t>είναι</a:t>
            </a:r>
            <a:r>
              <a:rPr lang="en-US" sz="2000" dirty="0" smtClean="0">
                <a:ea typeface="ＭＳ Ｐゴシック" charset="0"/>
                <a:cs typeface="Times New Roman" charset="0"/>
              </a:rPr>
              <a:t> </a:t>
            </a:r>
            <a:r>
              <a:rPr lang="el-GR" sz="2000" b="1" dirty="0" err="1" smtClean="0">
                <a:solidFill>
                  <a:srgbClr val="0070C0"/>
                </a:solidFill>
                <a:ea typeface="ＭＳ Ｐゴシック" charset="0"/>
                <a:cs typeface="Times New Roman" charset="0"/>
              </a:rPr>
              <a:t>απαρτίες</a:t>
            </a:r>
            <a:endParaRPr lang="en-US" sz="2000" b="1" dirty="0">
              <a:solidFill>
                <a:srgbClr val="0070C0"/>
              </a:solidFill>
              <a:ea typeface="ＭＳ Ｐゴシック" charset="0"/>
              <a:cs typeface="Times New Roman" charset="0"/>
            </a:endParaRPr>
          </a:p>
          <a:p>
            <a:pPr>
              <a:lnSpc>
                <a:spcPct val="80000"/>
              </a:lnSpc>
            </a:pPr>
            <a:r>
              <a:rPr lang="el-GR" sz="2000" b="1" dirty="0">
                <a:solidFill>
                  <a:srgbClr val="0070C0"/>
                </a:solidFill>
                <a:ea typeface="ＭＳ Ｐゴシック" charset="0"/>
                <a:cs typeface="Times New Roman" charset="0"/>
              </a:rPr>
              <a:t>Σ</a:t>
            </a:r>
            <a:r>
              <a:rPr lang="el-GR" sz="2000" b="1" dirty="0" smtClean="0">
                <a:solidFill>
                  <a:srgbClr val="0070C0"/>
                </a:solidFill>
                <a:ea typeface="ＭＳ Ｐゴシック" charset="0"/>
                <a:cs typeface="Times New Roman" charset="0"/>
              </a:rPr>
              <a:t>ύστημα Απαρτίας</a:t>
            </a:r>
            <a:r>
              <a:rPr lang="en-US" sz="2000" dirty="0" smtClean="0">
                <a:ea typeface="ＭＳ Ｐゴシック" charset="0"/>
                <a:cs typeface="Times New Roman" charset="0"/>
              </a:rPr>
              <a:t> </a:t>
            </a:r>
            <a:r>
              <a:rPr lang="el-GR" sz="2000" dirty="0" smtClean="0">
                <a:ea typeface="ＭＳ Ｐゴシック" charset="0"/>
                <a:cs typeface="Times New Roman" charset="0"/>
              </a:rPr>
              <a:t>είναι το σύνολο</a:t>
            </a:r>
            <a:r>
              <a:rPr lang="en-US" sz="2000" dirty="0" smtClean="0">
                <a:ea typeface="ＭＳ Ｐゴシック" charset="0"/>
                <a:cs typeface="Times New Roman" charset="0"/>
              </a:rPr>
              <a:t> </a:t>
            </a:r>
            <a:r>
              <a:rPr lang="en-US" sz="2000" dirty="0">
                <a:ea typeface="ＭＳ Ｐゴシック" charset="0"/>
                <a:cs typeface="Times New Roman" charset="0"/>
              </a:rPr>
              <a:t>{Q</a:t>
            </a:r>
            <a:r>
              <a:rPr lang="en-US" sz="2000" baseline="-25000" dirty="0">
                <a:ea typeface="ＭＳ Ｐゴシック" charset="0"/>
                <a:cs typeface="Times New Roman" charset="0"/>
              </a:rPr>
              <a:t>i</a:t>
            </a:r>
            <a:r>
              <a:rPr lang="en-US" sz="2000" dirty="0">
                <a:ea typeface="ＭＳ Ｐゴシック" charset="0"/>
                <a:cs typeface="Times New Roman" charset="0"/>
              </a:rPr>
              <a:t>, </a:t>
            </a:r>
            <a:r>
              <a:rPr lang="en-US" sz="2000" dirty="0" err="1">
                <a:ea typeface="ＭＳ Ｐゴシック" charset="0"/>
                <a:cs typeface="Times New Roman" charset="0"/>
              </a:rPr>
              <a:t>Q</a:t>
            </a:r>
            <a:r>
              <a:rPr lang="en-US" sz="2000" baseline="-25000" dirty="0" err="1">
                <a:ea typeface="ＭＳ Ｐゴシック" charset="0"/>
                <a:cs typeface="Times New Roman" charset="0"/>
              </a:rPr>
              <a:t>j</a:t>
            </a:r>
            <a:r>
              <a:rPr lang="en-US" sz="2000" dirty="0">
                <a:ea typeface="ＭＳ Ｐゴシック" charset="0"/>
                <a:cs typeface="Times New Roman" charset="0"/>
              </a:rPr>
              <a:t>, </a:t>
            </a:r>
            <a:r>
              <a:rPr lang="en-US" sz="2000" dirty="0" err="1">
                <a:ea typeface="ＭＳ Ｐゴシック" charset="0"/>
                <a:cs typeface="Times New Roman" charset="0"/>
              </a:rPr>
              <a:t>Q</a:t>
            </a:r>
            <a:r>
              <a:rPr lang="en-US" sz="2000" baseline="-25000" dirty="0" err="1">
                <a:ea typeface="ＭＳ Ｐゴシック" charset="0"/>
                <a:cs typeface="Times New Roman" charset="0"/>
              </a:rPr>
              <a:t>z</a:t>
            </a:r>
            <a:r>
              <a:rPr lang="en-US" sz="2000" dirty="0">
                <a:ea typeface="ＭＳ Ｐゴシック" charset="0"/>
                <a:cs typeface="Times New Roman" charset="0"/>
              </a:rPr>
              <a:t>}</a:t>
            </a:r>
          </a:p>
          <a:p>
            <a:pPr lvl="1">
              <a:lnSpc>
                <a:spcPct val="80000"/>
              </a:lnSpc>
            </a:pPr>
            <a:r>
              <a:rPr lang="el-GR" sz="1800" dirty="0" smtClean="0">
                <a:ea typeface="ＭＳ Ｐゴシック" charset="0"/>
                <a:cs typeface="Times New Roman" charset="0"/>
              </a:rPr>
              <a:t>Ιδιότητα</a:t>
            </a:r>
            <a:r>
              <a:rPr lang="en-US" sz="1800" dirty="0" smtClean="0">
                <a:ea typeface="ＭＳ Ｐゴシック" charset="0"/>
                <a:cs typeface="Times New Roman" charset="0"/>
              </a:rPr>
              <a:t>: </a:t>
            </a:r>
            <a:r>
              <a:rPr lang="el-GR" sz="1800" dirty="0" smtClean="0">
                <a:ea typeface="ＭＳ Ｐゴシック" charset="0"/>
                <a:cs typeface="Times New Roman" charset="0"/>
              </a:rPr>
              <a:t>κάθε ζεύγος </a:t>
            </a:r>
            <a:r>
              <a:rPr lang="el-GR" sz="1800" dirty="0" err="1" smtClean="0">
                <a:ea typeface="ＭＳ Ｐゴシック" charset="0"/>
                <a:cs typeface="Times New Roman" charset="0"/>
              </a:rPr>
              <a:t>απαρτιών</a:t>
            </a:r>
            <a:r>
              <a:rPr lang="el-GR" sz="1800" dirty="0" smtClean="0">
                <a:ea typeface="ＭＳ Ｐゴシック" charset="0"/>
                <a:cs typeface="Times New Roman" charset="0"/>
              </a:rPr>
              <a:t> τέμνονται</a:t>
            </a:r>
            <a:endParaRPr lang="en-US" sz="1800" dirty="0">
              <a:ea typeface="ＭＳ Ｐゴシック" charset="0"/>
              <a:cs typeface="Times New Roman" charset="0"/>
            </a:endParaRPr>
          </a:p>
          <a:p>
            <a:pPr>
              <a:lnSpc>
                <a:spcPct val="80000"/>
              </a:lnSpc>
            </a:pPr>
            <a:r>
              <a:rPr lang="el-GR" sz="2000" dirty="0" smtClean="0">
                <a:ea typeface="ＭＳ Ｐゴシック" charset="0"/>
                <a:cs typeface="Times New Roman" charset="0"/>
              </a:rPr>
              <a:t>Κάθε λειτουργία Εγγραφής/Ανάγνωσης επικοινωνεί με μια απαρτία</a:t>
            </a:r>
            <a:endParaRPr lang="en-US" sz="2000" dirty="0"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l-GR" sz="2000" dirty="0" smtClean="0">
                <a:solidFill>
                  <a:srgbClr val="C00000"/>
                </a:solidFill>
                <a:ea typeface="ＭＳ Ｐゴシック" charset="0"/>
                <a:cs typeface="Times New Roman" charset="0"/>
              </a:rPr>
              <a:t>Εσφαλμένη Απαρτία</a:t>
            </a:r>
            <a:r>
              <a:rPr lang="en-US" sz="2000" dirty="0" smtClean="0">
                <a:ea typeface="ＭＳ Ｐゴシック" charset="0"/>
                <a:cs typeface="Times New Roman" charset="0"/>
              </a:rPr>
              <a:t>: </a:t>
            </a:r>
            <a:r>
              <a:rPr lang="el-GR" sz="2000" dirty="0" smtClean="0">
                <a:ea typeface="ＭＳ Ｐゴシック" charset="0"/>
                <a:cs typeface="Times New Roman" charset="0"/>
              </a:rPr>
              <a:t>Αυτή που περιέχει μια εσφαλμένη διεργασία</a:t>
            </a:r>
            <a:endParaRPr lang="en-US" sz="2000" dirty="0">
              <a:ea typeface="ＭＳ Ｐゴシック" charset="0"/>
              <a:cs typeface="Times New Roman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685800" y="1905000"/>
            <a:ext cx="838200" cy="76200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cs typeface="Arial" pitchFamily="34" charset="0"/>
              </a:rPr>
              <a:t>p1</a:t>
            </a:r>
          </a:p>
        </p:txBody>
      </p:sp>
      <p:cxnSp>
        <p:nvCxnSpPr>
          <p:cNvPr id="33" name="Straight Arrow Connector 32"/>
          <p:cNvCxnSpPr>
            <a:cxnSpLocks noChangeShapeType="1"/>
          </p:cNvCxnSpPr>
          <p:nvPr/>
        </p:nvCxnSpPr>
        <p:spPr bwMode="auto">
          <a:xfrm>
            <a:off x="1600200" y="2133600"/>
            <a:ext cx="1676400" cy="1588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ounded Rectangle 33"/>
          <p:cNvSpPr/>
          <p:nvPr/>
        </p:nvSpPr>
        <p:spPr>
          <a:xfrm>
            <a:off x="7467600" y="2971800"/>
            <a:ext cx="838200" cy="762000"/>
          </a:xfrm>
          <a:prstGeom prst="round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cs typeface="Arial" pitchFamily="34" charset="0"/>
              </a:rPr>
              <a:t>p2</a:t>
            </a:r>
          </a:p>
        </p:txBody>
      </p: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 rot="10800000">
            <a:off x="5791200" y="3276600"/>
            <a:ext cx="1600200" cy="1588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352800" y="3621088"/>
            <a:ext cx="492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036318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3" grpId="0"/>
      <p:bldP spid="28" grpId="0" build="p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Συστημάτων Απαρτίας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Πλειοψηφία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err="1" smtClean="0"/>
              <a:t>Απαρτίες</a:t>
            </a:r>
            <a:r>
              <a:rPr lang="el-GR" dirty="0"/>
              <a:t> </a:t>
            </a:r>
            <a:r>
              <a:rPr lang="el-GR" dirty="0" smtClean="0"/>
              <a:t>σε Πλέγμα: Κάθε απαρτία μια γραμμή και μια στήλη</a:t>
            </a:r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ΕΠΛ432: Κατανεμημένοι Αλγόριθμοι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38BFB-0AD6-41EA-86EF-F7BDBC2575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191000" y="14478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2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724400" y="2438400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3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657600" y="24384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1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1516138">
            <a:off x="3771962" y="1120350"/>
            <a:ext cx="874856" cy="21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5400000">
            <a:off x="4045172" y="1643428"/>
            <a:ext cx="874856" cy="21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19552059">
            <a:off x="4340646" y="1126207"/>
            <a:ext cx="874856" cy="21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902934"/>
              </p:ext>
            </p:extLst>
          </p:nvPr>
        </p:nvGraphicFramePr>
        <p:xfrm>
          <a:off x="2743200" y="4191000"/>
          <a:ext cx="3657600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</a:tblGrid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562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cs typeface="MS PGothic" charset="0"/>
              </a:rPr>
              <a:t>Αλγόριθμος </a:t>
            </a:r>
            <a:r>
              <a:rPr lang="en-US" dirty="0" smtClean="0">
                <a:cs typeface="MS PGothic" charset="0"/>
              </a:rPr>
              <a:t>MWM</a:t>
            </a:r>
            <a:r>
              <a:rPr lang="en-US" dirty="0">
                <a:cs typeface="MS PGothic" charset="0"/>
              </a:rPr>
              <a:t>R</a:t>
            </a:r>
            <a:r>
              <a:rPr lang="en-US" dirty="0" smtClean="0">
                <a:cs typeface="MS PGothic" charset="0"/>
              </a:rPr>
              <a:t> </a:t>
            </a:r>
            <a:r>
              <a:rPr lang="el-GR" dirty="0" smtClean="0">
                <a:cs typeface="MS PGothic" charset="0"/>
              </a:rPr>
              <a:t>με </a:t>
            </a:r>
            <a:r>
              <a:rPr lang="el-GR" dirty="0" err="1" smtClean="0">
                <a:cs typeface="MS PGothic" charset="0"/>
              </a:rPr>
              <a:t>Απαρτίες</a:t>
            </a:r>
            <a:endParaRPr lang="en-US" dirty="0">
              <a:cs typeface="MS PGothic" charset="0"/>
            </a:endParaRPr>
          </a:p>
        </p:txBody>
      </p:sp>
      <p:sp>
        <p:nvSpPr>
          <p:cNvPr id="3789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EC68F7-D51D-6A48-8B43-A51B796CB597}" type="datetime1">
              <a:rPr lang="en-US" sz="1400">
                <a:solidFill>
                  <a:schemeClr val="tx2"/>
                </a:solidFill>
                <a:latin typeface="Calibri" charset="0"/>
                <a:cs typeface="Arial" charset="0"/>
              </a:rPr>
              <a:pPr eaLnBrk="1" hangingPunct="1"/>
              <a:t>11/9/12</a:t>
            </a:fld>
            <a:endParaRPr lang="en-US" sz="1400">
              <a:solidFill>
                <a:schemeClr val="tx2"/>
              </a:solidFill>
              <a:latin typeface="Gill Sans MT" charset="0"/>
              <a:cs typeface="Arial" charset="0"/>
            </a:endParaRP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1400">
                <a:solidFill>
                  <a:schemeClr val="tx2"/>
                </a:solidFill>
                <a:latin typeface="Gill Sans MT" charset="0"/>
                <a:cs typeface="Arial" charset="0"/>
              </a:rPr>
              <a:t>Nicolas Nicolaou --  CS Colloquium @ UCY</a:t>
            </a:r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55A9448-AAA7-4942-84BA-79C146E89444}" type="slidenum">
              <a:rPr lang="el-GR" sz="1400">
                <a:solidFill>
                  <a:schemeClr val="tx2"/>
                </a:solidFill>
                <a:latin typeface="Calibri" charset="0"/>
                <a:cs typeface="Arial" charset="0"/>
              </a:rPr>
              <a:pPr eaLnBrk="1" hangingPunct="1"/>
              <a:t>7</a:t>
            </a:fld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505200" y="25908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37894" name="AutoShape 4"/>
          <p:cNvSpPr>
            <a:spLocks noChangeArrowheads="1"/>
          </p:cNvSpPr>
          <p:nvPr/>
        </p:nvSpPr>
        <p:spPr bwMode="auto">
          <a:xfrm>
            <a:off x="3336925" y="2405063"/>
            <a:ext cx="1493838" cy="1574800"/>
          </a:xfrm>
          <a:prstGeom prst="roundRect">
            <a:avLst>
              <a:gd name="adj" fmla="val 68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37895" name="AutoShape 6"/>
          <p:cNvSpPr>
            <a:spLocks noChangeArrowheads="1"/>
          </p:cNvSpPr>
          <p:nvPr/>
        </p:nvSpPr>
        <p:spPr bwMode="auto">
          <a:xfrm>
            <a:off x="4251325" y="3014663"/>
            <a:ext cx="1497013" cy="1889125"/>
          </a:xfrm>
          <a:prstGeom prst="roundRect">
            <a:avLst>
              <a:gd name="adj" fmla="val 63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37896" name="Text Box 7"/>
          <p:cNvSpPr txBox="1">
            <a:spLocks noChangeArrowheads="1"/>
          </p:cNvSpPr>
          <p:nvPr/>
        </p:nvSpPr>
        <p:spPr bwMode="auto">
          <a:xfrm>
            <a:off x="2714625" y="2133600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z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764213" y="4632325"/>
            <a:ext cx="560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i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413125" y="3160713"/>
            <a:ext cx="1524000" cy="1905000"/>
          </a:xfrm>
          <a:custGeom>
            <a:avLst/>
            <a:gdLst>
              <a:gd name="connsiteX0" fmla="*/ 0 w 1811867"/>
              <a:gd name="connsiteY0" fmla="*/ 0 h 2370667"/>
              <a:gd name="connsiteX1" fmla="*/ 0 w 1811867"/>
              <a:gd name="connsiteY1" fmla="*/ 2370667 h 2370667"/>
              <a:gd name="connsiteX2" fmla="*/ 1811867 w 1811867"/>
              <a:gd name="connsiteY2" fmla="*/ 2353734 h 2370667"/>
              <a:gd name="connsiteX3" fmla="*/ 1811867 w 1811867"/>
              <a:gd name="connsiteY3" fmla="*/ 1439334 h 2370667"/>
              <a:gd name="connsiteX4" fmla="*/ 795867 w 1811867"/>
              <a:gd name="connsiteY4" fmla="*/ 1439334 h 2370667"/>
              <a:gd name="connsiteX5" fmla="*/ 795867 w 1811867"/>
              <a:gd name="connsiteY5" fmla="*/ 33867 h 2370667"/>
              <a:gd name="connsiteX6" fmla="*/ 0 w 1811867"/>
              <a:gd name="connsiteY6" fmla="*/ 0 h 237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867" h="2370667">
                <a:moveTo>
                  <a:pt x="0" y="0"/>
                </a:moveTo>
                <a:lnTo>
                  <a:pt x="0" y="2370667"/>
                </a:lnTo>
                <a:lnTo>
                  <a:pt x="1811867" y="2353734"/>
                </a:lnTo>
                <a:lnTo>
                  <a:pt x="1811867" y="1439334"/>
                </a:lnTo>
                <a:lnTo>
                  <a:pt x="795867" y="1439334"/>
                </a:lnTo>
                <a:lnTo>
                  <a:pt x="795867" y="33867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899" name="Text Box 7"/>
          <p:cNvSpPr txBox="1">
            <a:spLocks noChangeArrowheads="1"/>
          </p:cNvSpPr>
          <p:nvPr/>
        </p:nvSpPr>
        <p:spPr bwMode="auto">
          <a:xfrm>
            <a:off x="2590800" y="4632325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j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962400" y="25908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4419600" y="25908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5181600" y="37338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5181600" y="32766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4419600" y="35814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4419600" y="31242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419600" y="44196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3505200" y="41148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3505200" y="34290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5181600" y="42672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3505200" y="45720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09600" y="2514600"/>
            <a:ext cx="838200" cy="76200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cs typeface="Arial" charset="0"/>
              </a:rPr>
              <a:t>w</a:t>
            </a:r>
            <a:r>
              <a:rPr lang="en-US" baseline="-25000">
                <a:solidFill>
                  <a:schemeClr val="bg1"/>
                </a:solidFill>
                <a:cs typeface="Arial" charset="0"/>
              </a:rPr>
              <a:t>i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467600" y="3200400"/>
            <a:ext cx="838200" cy="762000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cs typeface="Arial" charset="0"/>
              </a:rPr>
              <a:t>w</a:t>
            </a:r>
            <a:r>
              <a:rPr lang="en-US" baseline="-25000">
                <a:solidFill>
                  <a:schemeClr val="bg1"/>
                </a:solidFill>
                <a:cs typeface="Arial" charset="0"/>
              </a:rPr>
              <a:t>k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>
            <a:off x="1524000" y="2514600"/>
            <a:ext cx="1676400" cy="1588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695450" y="2057400"/>
            <a:ext cx="9715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FF6600"/>
                </a:solidFill>
                <a:latin typeface="Gill Sans MT" charset="0"/>
                <a:cs typeface="Arial" charset="0"/>
              </a:rPr>
              <a:t>read()</a:t>
            </a:r>
          </a:p>
        </p:txBody>
      </p:sp>
      <p:cxnSp>
        <p:nvCxnSpPr>
          <p:cNvPr id="32" name="Straight Arrow Connector 31"/>
          <p:cNvCxnSpPr>
            <a:cxnSpLocks noChangeShapeType="1"/>
          </p:cNvCxnSpPr>
          <p:nvPr/>
        </p:nvCxnSpPr>
        <p:spPr bwMode="auto">
          <a:xfrm rot="10800000">
            <a:off x="5791200" y="3276600"/>
            <a:ext cx="1600200" cy="1588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172200" y="2819400"/>
            <a:ext cx="9715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008000"/>
                </a:solidFill>
                <a:latin typeface="Gill Sans MT" charset="0"/>
                <a:cs typeface="Arial" charset="0"/>
              </a:rPr>
              <a:t>read()</a:t>
            </a:r>
          </a:p>
        </p:txBody>
      </p:sp>
      <p:sp>
        <p:nvSpPr>
          <p:cNvPr id="37921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l-GR" sz="2600" b="0" dirty="0" smtClean="0">
                <a:latin typeface="+mn-lt"/>
                <a:cs typeface="MS PGothic" charset="0"/>
              </a:rPr>
              <a:t>Υποθέτουμε ότι</a:t>
            </a:r>
            <a:r>
              <a:rPr lang="en-US" sz="2600" b="0" dirty="0" smtClean="0">
                <a:latin typeface="+mn-lt"/>
                <a:cs typeface="MS PGothic" charset="0"/>
              </a:rPr>
              <a:t> </a:t>
            </a:r>
            <a:r>
              <a:rPr lang="en-US" sz="2600" dirty="0" err="1">
                <a:solidFill>
                  <a:srgbClr val="FF6600"/>
                </a:solidFill>
                <a:latin typeface="+mn-lt"/>
                <a:cs typeface="MS PGothic" charset="0"/>
              </a:rPr>
              <a:t>w</a:t>
            </a:r>
            <a:r>
              <a:rPr lang="en-US" sz="2600" baseline="-25000" dirty="0" err="1">
                <a:solidFill>
                  <a:srgbClr val="FF6600"/>
                </a:solidFill>
                <a:latin typeface="+mn-lt"/>
                <a:cs typeface="MS PGothic" charset="0"/>
              </a:rPr>
              <a:t>i</a:t>
            </a:r>
            <a:r>
              <a:rPr lang="en-US" sz="2600" dirty="0">
                <a:latin typeface="+mn-lt"/>
                <a:cs typeface="MS PGothic" charset="0"/>
              </a:rPr>
              <a:t>&gt;</a:t>
            </a:r>
            <a:r>
              <a:rPr lang="en-US" sz="2600" dirty="0" err="1">
                <a:solidFill>
                  <a:srgbClr val="26862B"/>
                </a:solidFill>
                <a:latin typeface="+mn-lt"/>
                <a:cs typeface="MS PGothic" charset="0"/>
              </a:rPr>
              <a:t>w</a:t>
            </a:r>
            <a:r>
              <a:rPr lang="en-US" sz="2600" baseline="-25000" dirty="0" err="1">
                <a:solidFill>
                  <a:srgbClr val="26862B"/>
                </a:solidFill>
                <a:latin typeface="+mn-lt"/>
                <a:cs typeface="MS PGothic" charset="0"/>
              </a:rPr>
              <a:t>k</a:t>
            </a:r>
            <a:endParaRPr lang="en-US" sz="2600" dirty="0">
              <a:solidFill>
                <a:srgbClr val="26862B"/>
              </a:solidFill>
              <a:latin typeface="+mn-lt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333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cs typeface="MS PGothic" charset="0"/>
              </a:rPr>
              <a:t>Αλγόριθμος </a:t>
            </a:r>
            <a:r>
              <a:rPr lang="en-US" dirty="0" smtClean="0">
                <a:cs typeface="MS PGothic" charset="0"/>
              </a:rPr>
              <a:t>MWMR </a:t>
            </a:r>
            <a:r>
              <a:rPr lang="el-GR" dirty="0">
                <a:cs typeface="MS PGothic" charset="0"/>
              </a:rPr>
              <a:t>με </a:t>
            </a:r>
            <a:r>
              <a:rPr lang="el-GR" dirty="0" err="1">
                <a:cs typeface="MS PGothic" charset="0"/>
              </a:rPr>
              <a:t>Απαρτίες</a:t>
            </a:r>
            <a:endParaRPr lang="en-US" dirty="0">
              <a:latin typeface="Bookman Old Style" charset="0"/>
              <a:cs typeface="MS PGothic" charset="0"/>
            </a:endParaRPr>
          </a:p>
        </p:txBody>
      </p:sp>
      <p:sp>
        <p:nvSpPr>
          <p:cNvPr id="3993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pPr>
              <a:spcBef>
                <a:spcPts val="600"/>
              </a:spcBef>
              <a:buSzPct val="76000"/>
              <a:buFont typeface="Wingdings 3" charset="0"/>
              <a:buChar char=""/>
            </a:pPr>
            <a:r>
              <a:rPr lang="el-GR" dirty="0">
                <a:cs typeface="MS PGothic" charset="0"/>
              </a:rPr>
              <a:t>Υποθέτουμε ότι</a:t>
            </a:r>
            <a:r>
              <a:rPr lang="en-US" dirty="0">
                <a:cs typeface="MS PGothic" charset="0"/>
              </a:rPr>
              <a:t> </a:t>
            </a:r>
            <a:r>
              <a:rPr lang="en-US" dirty="0" err="1">
                <a:solidFill>
                  <a:srgbClr val="FF6600"/>
                </a:solidFill>
                <a:cs typeface="MS PGothic" charset="0"/>
              </a:rPr>
              <a:t>w</a:t>
            </a:r>
            <a:r>
              <a:rPr lang="en-US" baseline="-25000" dirty="0" err="1">
                <a:solidFill>
                  <a:srgbClr val="FF6600"/>
                </a:solidFill>
                <a:cs typeface="MS PGothic" charset="0"/>
              </a:rPr>
              <a:t>i</a:t>
            </a:r>
            <a:r>
              <a:rPr lang="en-US" dirty="0">
                <a:cs typeface="MS PGothic" charset="0"/>
              </a:rPr>
              <a:t>&gt;</a:t>
            </a:r>
            <a:r>
              <a:rPr lang="en-US" dirty="0" err="1">
                <a:solidFill>
                  <a:srgbClr val="26862B"/>
                </a:solidFill>
                <a:cs typeface="MS PGothic" charset="0"/>
              </a:rPr>
              <a:t>w</a:t>
            </a:r>
            <a:r>
              <a:rPr lang="en-US" baseline="-25000" dirty="0" err="1">
                <a:solidFill>
                  <a:srgbClr val="26862B"/>
                </a:solidFill>
                <a:cs typeface="MS PGothic" charset="0"/>
              </a:rPr>
              <a:t>k</a:t>
            </a:r>
            <a:endParaRPr lang="en-US" dirty="0">
              <a:solidFill>
                <a:srgbClr val="26862B"/>
              </a:solidFill>
              <a:cs typeface="MS PGothic" charset="0"/>
            </a:endParaRPr>
          </a:p>
        </p:txBody>
      </p:sp>
      <p:sp>
        <p:nvSpPr>
          <p:cNvPr id="3993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C3B7109-50E8-A941-B2AE-E868A91FABB2}" type="datetime1">
              <a:rPr lang="en-US" sz="1400">
                <a:solidFill>
                  <a:schemeClr val="tx2"/>
                </a:solidFill>
                <a:latin typeface="Calibri" charset="0"/>
                <a:cs typeface="Arial" charset="0"/>
              </a:rPr>
              <a:pPr eaLnBrk="1" hangingPunct="1"/>
              <a:t>11/9/12</a:t>
            </a:fld>
            <a:endParaRPr lang="en-US" sz="1400">
              <a:solidFill>
                <a:schemeClr val="tx2"/>
              </a:solidFill>
              <a:latin typeface="Gill Sans MT" charset="0"/>
              <a:cs typeface="Arial" charset="0"/>
            </a:endParaRPr>
          </a:p>
        </p:txBody>
      </p:sp>
      <p:sp>
        <p:nvSpPr>
          <p:cNvPr id="3994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pt-BR" sz="1400">
                <a:solidFill>
                  <a:schemeClr val="tx2"/>
                </a:solidFill>
                <a:latin typeface="Gill Sans MT" charset="0"/>
                <a:cs typeface="Arial" charset="0"/>
              </a:rPr>
              <a:t>Nicolas Nicolaou --  CS Colloquium @ UCY</a:t>
            </a:r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399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C4F127C-FF60-404F-8A8B-EF89E1D8A015}" type="slidenum">
              <a:rPr lang="el-GR" sz="1400">
                <a:solidFill>
                  <a:schemeClr val="tx2"/>
                </a:solidFill>
                <a:latin typeface="Calibri" charset="0"/>
                <a:cs typeface="Arial" charset="0"/>
              </a:rPr>
              <a:pPr eaLnBrk="1" hangingPunct="1"/>
              <a:t>8</a:t>
            </a:fld>
            <a:endParaRPr lang="el-GR" sz="1400">
              <a:solidFill>
                <a:schemeClr val="tx2"/>
              </a:solidFill>
              <a:latin typeface="Calibri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505200" y="2590800"/>
            <a:ext cx="288925" cy="3048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39943" name="AutoShape 4"/>
          <p:cNvSpPr>
            <a:spLocks noChangeArrowheads="1"/>
          </p:cNvSpPr>
          <p:nvPr/>
        </p:nvSpPr>
        <p:spPr bwMode="auto">
          <a:xfrm>
            <a:off x="3336925" y="2405063"/>
            <a:ext cx="1493838" cy="1574800"/>
          </a:xfrm>
          <a:prstGeom prst="roundRect">
            <a:avLst>
              <a:gd name="adj" fmla="val 68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39944" name="AutoShape 6"/>
          <p:cNvSpPr>
            <a:spLocks noChangeArrowheads="1"/>
          </p:cNvSpPr>
          <p:nvPr/>
        </p:nvSpPr>
        <p:spPr bwMode="auto">
          <a:xfrm>
            <a:off x="4251325" y="3014663"/>
            <a:ext cx="1497013" cy="1889125"/>
          </a:xfrm>
          <a:prstGeom prst="roundRect">
            <a:avLst>
              <a:gd name="adj" fmla="val 63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>
              <a:latin typeface="Calibri" charset="0"/>
            </a:endParaRP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2714625" y="2133600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z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5764213" y="4632325"/>
            <a:ext cx="560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i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413125" y="3160713"/>
            <a:ext cx="1524000" cy="1905000"/>
          </a:xfrm>
          <a:custGeom>
            <a:avLst/>
            <a:gdLst>
              <a:gd name="connsiteX0" fmla="*/ 0 w 1811867"/>
              <a:gd name="connsiteY0" fmla="*/ 0 h 2370667"/>
              <a:gd name="connsiteX1" fmla="*/ 0 w 1811867"/>
              <a:gd name="connsiteY1" fmla="*/ 2370667 h 2370667"/>
              <a:gd name="connsiteX2" fmla="*/ 1811867 w 1811867"/>
              <a:gd name="connsiteY2" fmla="*/ 2353734 h 2370667"/>
              <a:gd name="connsiteX3" fmla="*/ 1811867 w 1811867"/>
              <a:gd name="connsiteY3" fmla="*/ 1439334 h 2370667"/>
              <a:gd name="connsiteX4" fmla="*/ 795867 w 1811867"/>
              <a:gd name="connsiteY4" fmla="*/ 1439334 h 2370667"/>
              <a:gd name="connsiteX5" fmla="*/ 795867 w 1811867"/>
              <a:gd name="connsiteY5" fmla="*/ 33867 h 2370667"/>
              <a:gd name="connsiteX6" fmla="*/ 0 w 1811867"/>
              <a:gd name="connsiteY6" fmla="*/ 0 h 237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1867" h="2370667">
                <a:moveTo>
                  <a:pt x="0" y="0"/>
                </a:moveTo>
                <a:lnTo>
                  <a:pt x="0" y="2370667"/>
                </a:lnTo>
                <a:lnTo>
                  <a:pt x="1811867" y="2353734"/>
                </a:lnTo>
                <a:lnTo>
                  <a:pt x="1811867" y="1439334"/>
                </a:lnTo>
                <a:lnTo>
                  <a:pt x="795867" y="1439334"/>
                </a:lnTo>
                <a:lnTo>
                  <a:pt x="795867" y="33867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948" name="Text Box 7"/>
          <p:cNvSpPr txBox="1">
            <a:spLocks noChangeArrowheads="1"/>
          </p:cNvSpPr>
          <p:nvPr/>
        </p:nvSpPr>
        <p:spPr bwMode="auto">
          <a:xfrm>
            <a:off x="2590800" y="4632325"/>
            <a:ext cx="560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charset="0"/>
                <a:cs typeface="Arial" charset="0"/>
              </a:rPr>
              <a:t>Q</a:t>
            </a:r>
            <a:r>
              <a:rPr lang="en-US" sz="2000" baseline="-25000">
                <a:latin typeface="Times New Roman" charset="0"/>
                <a:cs typeface="Arial" charset="0"/>
              </a:rPr>
              <a:t>j</a:t>
            </a:r>
            <a:endParaRPr lang="en-US" sz="2000">
              <a:latin typeface="Times New Roman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962400" y="2590800"/>
            <a:ext cx="288925" cy="3048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4419600" y="2590800"/>
            <a:ext cx="288925" cy="3048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5181600" y="37338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5181600" y="32766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4419600" y="3581400"/>
            <a:ext cx="288925" cy="3048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4419600" y="3124200"/>
            <a:ext cx="288925" cy="3048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4419600" y="44196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3505200" y="41148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3505200" y="3429000"/>
            <a:ext cx="288925" cy="3048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1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5181600" y="42672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3505200" y="4572000"/>
            <a:ext cx="288925" cy="304800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0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09600" y="2514600"/>
            <a:ext cx="838200" cy="76200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cs typeface="Arial" charset="0"/>
              </a:rPr>
              <a:t>w</a:t>
            </a:r>
            <a:r>
              <a:rPr lang="en-US" baseline="-25000">
                <a:solidFill>
                  <a:schemeClr val="bg1"/>
                </a:solidFill>
                <a:cs typeface="Arial" charset="0"/>
              </a:rPr>
              <a:t>i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467600" y="3200400"/>
            <a:ext cx="838200" cy="762000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  <a:cs typeface="Arial" charset="0"/>
              </a:rPr>
              <a:t>w</a:t>
            </a:r>
            <a:r>
              <a:rPr lang="en-US" baseline="-25000">
                <a:solidFill>
                  <a:schemeClr val="bg1"/>
                </a:solidFill>
                <a:cs typeface="Arial" charset="0"/>
              </a:rPr>
              <a:t>k</a:t>
            </a:r>
            <a:endParaRPr lang="en-US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39966" name="Straight Arrow Connector 28"/>
          <p:cNvCxnSpPr>
            <a:cxnSpLocks noChangeShapeType="1"/>
          </p:cNvCxnSpPr>
          <p:nvPr/>
        </p:nvCxnSpPr>
        <p:spPr bwMode="auto">
          <a:xfrm>
            <a:off x="1524000" y="2514600"/>
            <a:ext cx="1676400" cy="1588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7" name="TextBox 29"/>
          <p:cNvSpPr txBox="1">
            <a:spLocks noChangeArrowheads="1"/>
          </p:cNvSpPr>
          <p:nvPr/>
        </p:nvSpPr>
        <p:spPr bwMode="auto">
          <a:xfrm>
            <a:off x="1695450" y="2057400"/>
            <a:ext cx="9715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FF6600"/>
                </a:solidFill>
                <a:latin typeface="Gill Sans MT" charset="0"/>
                <a:cs typeface="Arial" charset="0"/>
              </a:rPr>
              <a:t>read()</a:t>
            </a:r>
          </a:p>
        </p:txBody>
      </p:sp>
      <p:cxnSp>
        <p:nvCxnSpPr>
          <p:cNvPr id="39968" name="Straight Arrow Connector 31"/>
          <p:cNvCxnSpPr>
            <a:cxnSpLocks noChangeShapeType="1"/>
          </p:cNvCxnSpPr>
          <p:nvPr/>
        </p:nvCxnSpPr>
        <p:spPr bwMode="auto">
          <a:xfrm rot="10800000">
            <a:off x="5791200" y="3276600"/>
            <a:ext cx="1600200" cy="1588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9" name="TextBox 32"/>
          <p:cNvSpPr txBox="1">
            <a:spLocks noChangeArrowheads="1"/>
          </p:cNvSpPr>
          <p:nvPr/>
        </p:nvSpPr>
        <p:spPr bwMode="auto">
          <a:xfrm>
            <a:off x="6172200" y="2819400"/>
            <a:ext cx="9715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008000"/>
                </a:solidFill>
                <a:latin typeface="Gill Sans MT" charset="0"/>
                <a:cs typeface="Arial" charset="0"/>
              </a:rPr>
              <a:t>read()</a:t>
            </a:r>
          </a:p>
        </p:txBody>
      </p: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1524000" y="3200400"/>
            <a:ext cx="1676400" cy="1588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 type="arrow" w="med" len="med"/>
            <a:tailEnd type="arrow" w="med" len="med"/>
          </a:ln>
          <a:effectLst>
            <a:outerShdw dist="254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066800" y="3276600"/>
            <a:ext cx="209391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solidFill>
                  <a:srgbClr val="FF6600"/>
                </a:solidFill>
                <a:latin typeface="Gill Sans MT" charset="0"/>
                <a:cs typeface="Arial" charset="0"/>
              </a:rPr>
              <a:t>write(&lt;1,w</a:t>
            </a:r>
            <a:r>
              <a:rPr lang="en-US" sz="2300" baseline="-25000">
                <a:solidFill>
                  <a:srgbClr val="FF6600"/>
                </a:solidFill>
                <a:latin typeface="Gill Sans MT" charset="0"/>
                <a:cs typeface="Arial" charset="0"/>
              </a:rPr>
              <a:t>i</a:t>
            </a:r>
            <a:r>
              <a:rPr lang="en-US" sz="2300">
                <a:solidFill>
                  <a:srgbClr val="FF6600"/>
                </a:solidFill>
                <a:latin typeface="Gill Sans MT" charset="0"/>
                <a:cs typeface="Arial" charset="0"/>
              </a:rPr>
              <a:t>&gt;,v)</a:t>
            </a:r>
          </a:p>
        </p:txBody>
      </p:sp>
    </p:spTree>
    <p:extLst>
      <p:ext uri="{BB962C8B-B14F-4D97-AF65-F5344CB8AC3E}">
        <p14:creationId xmlns:p14="http://schemas.microsoft.com/office/powerpoint/2010/main" val="1473567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cy_class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ucy_class.thmx</Template>
  <TotalTime>35901</TotalTime>
  <Words>2051</Words>
  <Application>Microsoft Macintosh PowerPoint</Application>
  <PresentationFormat>On-screen Show (4:3)</PresentationFormat>
  <Paragraphs>428</Paragraphs>
  <Slides>28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ucy_class</vt:lpstr>
      <vt:lpstr>Equation</vt:lpstr>
      <vt:lpstr>Διάλεξη 15: Ατομική ΚΚΜ Εγγραφής/Ανάγνωσης με Γρήγορες Λειτουργίες</vt:lpstr>
      <vt:lpstr>Τι θα δούμε σήμερα</vt:lpstr>
      <vt:lpstr>Γρήγορες Λειτουργίες</vt:lpstr>
      <vt:lpstr>Συστήματα Απαρτίας</vt:lpstr>
      <vt:lpstr>Ορισμός Συστημάτων Απαρτίας</vt:lpstr>
      <vt:lpstr>Συστήματα Απαρτίας Σχηματικά</vt:lpstr>
      <vt:lpstr>Παραδείγματα Συστημάτων Απαρτίας</vt:lpstr>
      <vt:lpstr>Αλγόριθμος MWMR με Απαρτίες</vt:lpstr>
      <vt:lpstr>Αλγόριθμος MWMR με Απαρτίες</vt:lpstr>
      <vt:lpstr>Αλγόριθμος MWMR με Απαρτίες</vt:lpstr>
      <vt:lpstr>Αλγόριθμος MWMR με Απαρτίες</vt:lpstr>
      <vt:lpstr>Αλγόριθμος MWMR με Απαρτίες</vt:lpstr>
      <vt:lpstr>Quorum Views</vt:lpstr>
      <vt:lpstr>Προσδιοριστέα Εγγραφή - Qview(1)</vt:lpstr>
      <vt:lpstr>Προσδιοριστέα Εγγραφή - Qview(2)</vt:lpstr>
      <vt:lpstr>Απροσδιόριστη Εγγραφή - Qview(3)</vt:lpstr>
      <vt:lpstr>Αλγόριθμος SLIQ</vt:lpstr>
      <vt:lpstr>Ορθότητα Αλγορίθμου</vt:lpstr>
      <vt:lpstr>Μονοτονικότητα Χρονοσφραγίδας</vt:lpstr>
      <vt:lpstr>Ορθότητα Αλγορίθμου</vt:lpstr>
      <vt:lpstr>Λήμμα 2: Περίπτωση 1 (Qi = Qj)</vt:lpstr>
      <vt:lpstr>Λήμμα 2: Περίπτωση 2 (Qi ≠ Qj)</vt:lpstr>
      <vt:lpstr>Σχηματικά</vt:lpstr>
      <vt:lpstr>Ορθότητα Αλγορίθμου</vt:lpstr>
      <vt:lpstr>Λήμμα 3: Περίπτωση 1 (ρ1 αργή)</vt:lpstr>
      <vt:lpstr>Λήμμα 3: Περίπτωση 2 (ρ1 γρήγορη)</vt:lpstr>
      <vt:lpstr>Λήμμα 3: Περίπτωση 2 (ρ1 γρήγορη)</vt:lpstr>
      <vt:lpstr>Ερωτήσεις;</vt:lpstr>
    </vt:vector>
  </TitlesOfParts>
  <Company>jones and bartlett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ΕΠΛ001 - Περιγραφή Μαθήματος</dc:title>
  <dc:subject>Εισαγωγή</dc:subject>
  <dc:creator>Νέαρχος Πασπαλλής</dc:creator>
  <cp:lastModifiedBy>Nicolas Nicolaou</cp:lastModifiedBy>
  <cp:revision>871</cp:revision>
  <cp:lastPrinted>2012-11-08T08:26:44Z</cp:lastPrinted>
  <dcterms:created xsi:type="dcterms:W3CDTF">2001-11-19T16:24:12Z</dcterms:created>
  <dcterms:modified xsi:type="dcterms:W3CDTF">2012-11-09T11:52:04Z</dcterms:modified>
  <cp:contentStatus/>
</cp:coreProperties>
</file>