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960" r:id="rId2"/>
    <p:sldId id="1885" r:id="rId3"/>
    <p:sldId id="1966" r:id="rId4"/>
    <p:sldId id="1967" r:id="rId5"/>
    <p:sldId id="1944" r:id="rId6"/>
    <p:sldId id="1939" r:id="rId7"/>
    <p:sldId id="1887" r:id="rId8"/>
    <p:sldId id="1940" r:id="rId9"/>
    <p:sldId id="1946" r:id="rId10"/>
    <p:sldId id="1910" r:id="rId11"/>
    <p:sldId id="1914" r:id="rId12"/>
    <p:sldId id="1915" r:id="rId13"/>
    <p:sldId id="1912" r:id="rId14"/>
    <p:sldId id="1941" r:id="rId15"/>
    <p:sldId id="1945" r:id="rId16"/>
    <p:sldId id="1937" r:id="rId17"/>
    <p:sldId id="1863" r:id="rId18"/>
    <p:sldId id="1931" r:id="rId19"/>
    <p:sldId id="1948" r:id="rId20"/>
    <p:sldId id="1949" r:id="rId21"/>
    <p:sldId id="1953" r:id="rId22"/>
    <p:sldId id="1954" r:id="rId23"/>
    <p:sldId id="1955" r:id="rId24"/>
    <p:sldId id="1950" r:id="rId25"/>
    <p:sldId id="1938" r:id="rId26"/>
    <p:sldId id="1961" r:id="rId27"/>
    <p:sldId id="1920" r:id="rId28"/>
    <p:sldId id="1921" r:id="rId29"/>
    <p:sldId id="1922" r:id="rId30"/>
    <p:sldId id="1923" r:id="rId31"/>
    <p:sldId id="1924" r:id="rId32"/>
    <p:sldId id="1925" r:id="rId33"/>
    <p:sldId id="1927" r:id="rId34"/>
    <p:sldId id="1947" r:id="rId35"/>
  </p:sldIdLst>
  <p:sldSz cx="9144000" cy="6858000" type="screen4x3"/>
  <p:notesSz cx="6797675" cy="9928225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6600"/>
    <a:srgbClr val="FF9933"/>
    <a:srgbClr val="FF9900"/>
    <a:srgbClr val="FF0000"/>
    <a:srgbClr val="FFFFCC"/>
    <a:srgbClr val="007A3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93147" autoAdjust="0"/>
  </p:normalViewPr>
  <p:slideViewPr>
    <p:cSldViewPr>
      <p:cViewPr varScale="1">
        <p:scale>
          <a:sx n="60" d="100"/>
          <a:sy n="60" d="100"/>
        </p:scale>
        <p:origin x="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05EE2489-9F4F-2B47-8ED8-E6A39C89A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82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4B6931F0-4745-4D43-A517-6D8EAF4563F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4463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04B7C76-D84A-144C-869C-BEDF08FF6596}" type="slidenum">
              <a:rPr lang="el-GR" altLang="en-US" sz="1200" b="0">
                <a:solidFill>
                  <a:schemeClr val="tx1"/>
                </a:solidFill>
              </a:rPr>
              <a:pPr/>
              <a:t>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59" tIns="46829" rIns="93659" bIns="46829"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63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4131EA-F0D7-B44C-B3A7-2976D4D101E9}" type="slidenum">
              <a:rPr lang="el-GR" altLang="en-US" sz="1200" b="0">
                <a:solidFill>
                  <a:schemeClr val="tx1"/>
                </a:solidFill>
              </a:rPr>
              <a:pPr/>
              <a:t>30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0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349B3-DE88-0248-B509-0BCB0CEADBE5}" type="slidenum">
              <a:rPr lang="el-GR" altLang="en-US" sz="1200" b="0">
                <a:solidFill>
                  <a:schemeClr val="tx1"/>
                </a:solidFill>
              </a:rPr>
              <a:pPr/>
              <a:t>32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69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04B7C76-D84A-144C-869C-BEDF08FF6596}" type="slidenum">
              <a:rPr lang="el-GR" altLang="en-US" sz="1200" b="0">
                <a:solidFill>
                  <a:schemeClr val="tx1"/>
                </a:solidFill>
              </a:rPr>
              <a:pPr/>
              <a:t>34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59" tIns="46829" rIns="93659" bIns="46829"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8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E2EA66-5DF0-A949-A64D-D58D43110AA3}" type="slidenum">
              <a:rPr lang="el-GR" altLang="en-US" sz="1200" b="0">
                <a:solidFill>
                  <a:schemeClr val="tx1"/>
                </a:solidFill>
              </a:rPr>
              <a:pPr/>
              <a:t>2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CE77B2-6D30-3942-8F8C-8C4E209D1C1F}" type="slidenum">
              <a:rPr lang="el-GR" altLang="en-US" sz="1200" b="0">
                <a:solidFill>
                  <a:schemeClr val="tx1"/>
                </a:solidFill>
              </a:rPr>
              <a:pPr/>
              <a:t>4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7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 left outer join B = { (a,b) | include al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9231C9-D22E-3F42-82CD-D3C2F8A5CEB2}" type="slidenum">
              <a:rPr lang="el-GR" altLang="en-US" sz="1200" b="0">
                <a:solidFill>
                  <a:schemeClr val="tx1"/>
                </a:solidFill>
              </a:rPr>
              <a:pPr/>
              <a:t>5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1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349B3-DE88-0248-B509-0BCB0CEADBE5}" type="slidenum">
              <a:rPr lang="el-GR" altLang="en-US" sz="1200" b="0">
                <a:solidFill>
                  <a:schemeClr val="tx1"/>
                </a:solidFill>
              </a:rPr>
              <a:pPr/>
              <a:t>6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1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</a:t>
            </a:r>
            <a:r>
              <a:rPr lang="en-US" baseline="0" dirty="0" smtClean="0"/>
              <a:t> how to compute the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time here </a:t>
            </a:r>
            <a:r>
              <a:rPr lang="en-US" altLang="en-US" sz="1200" dirty="0" err="1" smtClean="0">
                <a:solidFill>
                  <a:srgbClr val="FF0000"/>
                </a:solidFill>
                <a:ea typeface="ＭＳ Ｐゴシック" charset="-128"/>
              </a:rPr>
              <a:t>nm</a:t>
            </a:r>
            <a:r>
              <a:rPr lang="en-US" altLang="en-US" sz="1200" i="1" dirty="0" err="1" smtClean="0">
                <a:solidFill>
                  <a:srgbClr val="FF0000"/>
                </a:solidFill>
                <a:ea typeface="ＭＳ Ｐゴシック" charset="-128"/>
              </a:rPr>
              <a:t>log</a:t>
            </a:r>
            <a:r>
              <a:rPr lang="en-US" altLang="en-US" sz="1200" dirty="0" smtClean="0">
                <a:solidFill>
                  <a:srgbClr val="FF0000"/>
                </a:solidFill>
                <a:ea typeface="ＭＳ Ｐゴシック" charset="-128"/>
              </a:rPr>
              <a:t>(n/m)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31F0-4745-4D43-A517-6D8EAF4563F4}" type="slidenum">
              <a:rPr lang="el-GR" altLang="en-US" smtClean="0"/>
              <a:pPr/>
              <a:t>12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0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349B3-DE88-0248-B509-0BCB0CEADBE5}" type="slidenum">
              <a:rPr lang="el-GR" altLang="en-US" sz="1200" b="0">
                <a:solidFill>
                  <a:schemeClr val="tx1"/>
                </a:solidFill>
              </a:rPr>
              <a:pPr/>
              <a:t>16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34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FB4352-60CD-984E-B320-FD2F3EDF74A3}" type="slidenum">
              <a:rPr lang="el-GR" altLang="en-US" sz="1200" b="0">
                <a:solidFill>
                  <a:schemeClr val="tx1"/>
                </a:solidFill>
              </a:rPr>
              <a:pPr/>
              <a:t>17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2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349B3-DE88-0248-B509-0BCB0CEADBE5}" type="slidenum">
              <a:rPr lang="el-GR" altLang="en-US" sz="1200" b="0">
                <a:solidFill>
                  <a:schemeClr val="tx1"/>
                </a:solidFill>
              </a:rPr>
              <a:pPr/>
              <a:t>25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42988" y="6454775"/>
            <a:ext cx="6769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00" b="0" dirty="0" smtClean="0"/>
              <a:t>IEEE TKDE, </a:t>
            </a:r>
            <a:r>
              <a:rPr lang="en-US" sz="1100" b="0" dirty="0" err="1" smtClean="0"/>
              <a:t>Chatzimilioudis</a:t>
            </a:r>
            <a:r>
              <a:rPr lang="en-US" sz="1100" b="0" dirty="0" smtClean="0"/>
              <a:t>, Costa, Zeinalipour-Yazti, Lee and </a:t>
            </a:r>
            <a:r>
              <a:rPr lang="en-US" sz="1100" b="0" dirty="0" err="1" smtClean="0"/>
              <a:t>Pitoura</a:t>
            </a:r>
            <a:r>
              <a:rPr lang="en-US" sz="1100" b="0" dirty="0" smtClean="0"/>
              <a:t>, 2015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6788596" y="6481142"/>
            <a:ext cx="2247900" cy="47625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14088B9E-EEE0-E64E-A25A-84DC603C0DDC}" type="slidenum">
              <a:rPr lang="el-GR" altLang="en-US" sz="1400"/>
              <a:pPr algn="r" eaLnBrk="1" hangingPunct="1"/>
              <a:t>‹#›</a:t>
            </a:fld>
            <a:endParaRPr lang="el-GR" alt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61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  <a:p>
            <a:pPr lvl="3"/>
            <a:r>
              <a:rPr lang="el-GR" altLang="en-US"/>
              <a:t>Fourth level</a:t>
            </a:r>
          </a:p>
          <a:p>
            <a:pPr lvl="4"/>
            <a:r>
              <a:rPr lang="el-GR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1400" b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1" hangingPunct="1">
              <a:tabLst>
                <a:tab pos="2960688" algn="l"/>
              </a:tabLst>
              <a:defRPr/>
            </a:pPr>
            <a:r>
              <a:rPr lang="en-US" sz="1800" b="0" i="1">
                <a:solidFill>
                  <a:schemeClr val="bg1"/>
                </a:solidFill>
                <a:ea typeface="ＭＳ Ｐゴシック" pitchFamily="34" charset="-128"/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  <a:ea typeface="ＭＳ Ｐゴシック" pitchFamily="34" charset="-128"/>
              </a:rPr>
              <a:t>10042, </a:t>
            </a:r>
            <a:r>
              <a:rPr lang="en-US" sz="1800" b="0" i="1">
                <a:solidFill>
                  <a:schemeClr val="bg1"/>
                </a:solidFill>
                <a:ea typeface="ＭＳ Ｐゴシック" pitchFamily="34" charset="-128"/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1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://rayzit.com/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PUs@2.40GHz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1.png"/><Relationship Id="rId5" Type="http://schemas.openxmlformats.org/officeDocument/2006/relationships/image" Target="../media/image2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5" y="3327909"/>
            <a:ext cx="3024336" cy="1253218"/>
          </a:xfrm>
          <a:prstGeom prst="rect">
            <a:avLst/>
          </a:prstGeom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476872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l-GR" altLang="en-US" sz="2800" b="1" dirty="0" smtClean="0">
                <a:ea typeface="ＭＳ Ｐゴシック" charset="-128"/>
              </a:rPr>
              <a:t>Επεξεργασία Επερωτήσεων k Πλησιέστερων Γειτόνων Όλων των Αντικειμένων σε Κατανεμημένη Κύρια Μνήμη</a:t>
            </a:r>
            <a:endParaRPr lang="en-US" altLang="en-US" sz="2800" b="1" i="1" dirty="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8" y="2204864"/>
            <a:ext cx="799306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n-US" sz="2400" dirty="0" smtClean="0">
                <a:solidFill>
                  <a:schemeClr val="tx1"/>
                </a:solidFill>
              </a:rPr>
              <a:t>Γεώργιος </a:t>
            </a:r>
            <a:r>
              <a:rPr lang="el-GR" altLang="en-US" sz="2400" dirty="0" err="1" smtClean="0">
                <a:solidFill>
                  <a:schemeClr val="tx1"/>
                </a:solidFill>
              </a:rPr>
              <a:t>Χατζημηλιούδης</a:t>
            </a:r>
            <a:r>
              <a:rPr lang="el-GR" sz="2400" dirty="0" err="1" smtClean="0"/>
              <a:t>∗</a:t>
            </a:r>
            <a:r>
              <a:rPr lang="el-GR" altLang="en-US" sz="2400" b="0" dirty="0" smtClean="0">
                <a:solidFill>
                  <a:schemeClr val="tx1"/>
                </a:solidFill>
              </a:rPr>
              <a:t>, Κωνσταντίνος </a:t>
            </a:r>
            <a:r>
              <a:rPr lang="el-GR" altLang="en-US" sz="2400" b="0" dirty="0" err="1" smtClean="0">
                <a:solidFill>
                  <a:schemeClr val="tx1"/>
                </a:solidFill>
              </a:rPr>
              <a:t>Κώστα</a:t>
            </a:r>
            <a:r>
              <a:rPr lang="el-GR" sz="2400" dirty="0" err="1" smtClean="0"/>
              <a:t>∗</a:t>
            </a:r>
            <a:r>
              <a:rPr lang="el-GR" altLang="en-US" sz="2400" b="0" dirty="0" smtClean="0">
                <a:solidFill>
                  <a:schemeClr val="tx1"/>
                </a:solidFill>
              </a:rPr>
              <a:t>,</a:t>
            </a:r>
            <a:r>
              <a:rPr lang="en-US" altLang="en-US" sz="2400" b="0" dirty="0" smtClean="0">
                <a:solidFill>
                  <a:schemeClr val="tx1"/>
                </a:solidFill>
              </a:rPr>
              <a:t/>
            </a:r>
            <a:br>
              <a:rPr lang="en-US" altLang="en-US" sz="2400" b="0" dirty="0" smtClean="0">
                <a:solidFill>
                  <a:schemeClr val="tx1"/>
                </a:solidFill>
              </a:rPr>
            </a:br>
            <a:r>
              <a:rPr lang="el-GR" altLang="en-US" sz="2400" b="0" dirty="0" smtClean="0">
                <a:solidFill>
                  <a:schemeClr val="tx1"/>
                </a:solidFill>
              </a:rPr>
              <a:t>Δημήτρης </a:t>
            </a:r>
            <a:r>
              <a:rPr lang="el-GR" altLang="en-US" sz="2400" b="0" dirty="0" err="1" smtClean="0">
                <a:solidFill>
                  <a:schemeClr val="tx1"/>
                </a:solidFill>
              </a:rPr>
              <a:t>Ζεϊναλιπούρ</a:t>
            </a:r>
            <a:r>
              <a:rPr lang="el-GR" sz="2400" dirty="0" err="1" smtClean="0"/>
              <a:t>∗</a:t>
            </a:r>
            <a:r>
              <a:rPr lang="el-GR" altLang="en-US" sz="2400" b="0" dirty="0" smtClean="0">
                <a:solidFill>
                  <a:schemeClr val="tx1"/>
                </a:solidFill>
              </a:rPr>
              <a:t>, </a:t>
            </a:r>
            <a:r>
              <a:rPr lang="el-GR" altLang="en-US" sz="2400" b="0" dirty="0" err="1" smtClean="0">
                <a:solidFill>
                  <a:schemeClr val="tx1"/>
                </a:solidFill>
              </a:rPr>
              <a:t>Wang</a:t>
            </a:r>
            <a:r>
              <a:rPr lang="el-GR" altLang="en-US" sz="2400" b="0" dirty="0" smtClean="0">
                <a:solidFill>
                  <a:schemeClr val="tx1"/>
                </a:solidFill>
              </a:rPr>
              <a:t>-</a:t>
            </a:r>
            <a:r>
              <a:rPr lang="el-GR" altLang="en-US" sz="2400" b="0" dirty="0" err="1" smtClean="0">
                <a:solidFill>
                  <a:schemeClr val="tx1"/>
                </a:solidFill>
              </a:rPr>
              <a:t>Chien</a:t>
            </a:r>
            <a:r>
              <a:rPr lang="el-GR" altLang="en-US" sz="2400" b="0" dirty="0" smtClean="0">
                <a:solidFill>
                  <a:schemeClr val="tx1"/>
                </a:solidFill>
              </a:rPr>
              <a:t> </a:t>
            </a:r>
            <a:r>
              <a:rPr lang="el-GR" altLang="en-US" sz="2400" b="0" dirty="0" err="1" smtClean="0">
                <a:solidFill>
                  <a:schemeClr val="tx1"/>
                </a:solidFill>
              </a:rPr>
              <a:t>Lee</a:t>
            </a:r>
            <a:r>
              <a:rPr lang="el-GR" sz="2400" dirty="0" smtClean="0"/>
              <a:t>‡</a:t>
            </a:r>
            <a:r>
              <a:rPr lang="el-GR" altLang="en-US" sz="2400" b="0" dirty="0" smtClean="0">
                <a:solidFill>
                  <a:schemeClr val="tx1"/>
                </a:solidFill>
              </a:rPr>
              <a:t>, Ευαγγελία </a:t>
            </a:r>
            <a:r>
              <a:rPr lang="el-GR" altLang="en-US" sz="2400" b="0" dirty="0" err="1" smtClean="0">
                <a:solidFill>
                  <a:schemeClr val="tx1"/>
                </a:solidFill>
              </a:rPr>
              <a:t>Πιτουρά</a:t>
            </a:r>
            <a:r>
              <a:rPr lang="el-GR" sz="2400" dirty="0" smtClean="0"/>
              <a:t>§</a:t>
            </a:r>
            <a:endParaRPr lang="en-US" altLang="en-US" sz="1600" baseline="30000" dirty="0">
              <a:solidFill>
                <a:schemeClr val="tx1"/>
              </a:solidFill>
            </a:endParaRP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1" y="3428999"/>
            <a:ext cx="2232248" cy="7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156176" y="3501008"/>
            <a:ext cx="2304258" cy="888429"/>
            <a:chOff x="6008086" y="3670216"/>
            <a:chExt cx="2020670" cy="10103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2558" y="3670221"/>
              <a:ext cx="536198" cy="101035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08086" y="3670216"/>
              <a:ext cx="1619624" cy="945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University</a:t>
              </a:r>
              <a:b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</a:br>
              <a: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of Ioannina</a:t>
              </a:r>
              <a:endParaRPr 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6601" y="3284983"/>
            <a:ext cx="40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0" dirty="0" smtClean="0"/>
              <a:t>∗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75855" y="335699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0" dirty="0" smtClean="0"/>
              <a:t>‡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5868143" y="3428999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smtClean="0"/>
              <a:t>§</a:t>
            </a:r>
            <a:endParaRPr lang="en-US" sz="22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1560" y="4509120"/>
            <a:ext cx="79928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sz="1400" dirty="0" smtClean="0">
                <a:solidFill>
                  <a:schemeClr val="tx1"/>
                </a:solidFill>
              </a:rPr>
              <a:t>Δημοσίευση</a:t>
            </a:r>
            <a:r>
              <a:rPr lang="en-US" sz="1400" i="1" dirty="0" smtClean="0">
                <a:solidFill>
                  <a:schemeClr val="tx1"/>
                </a:solidFill>
              </a:rPr>
              <a:t>: </a:t>
            </a:r>
            <a:r>
              <a:rPr lang="en-US" sz="1400" i="1" dirty="0" smtClean="0"/>
              <a:t>"Distributed In-Memory Processing of All k Nearest Neighbor Queries"</a:t>
            </a:r>
            <a:r>
              <a:rPr lang="en-US" sz="1400" b="0" i="1" dirty="0" smtClean="0"/>
              <a:t>, </a:t>
            </a:r>
            <a:r>
              <a:rPr lang="en-US" sz="1400" b="0" dirty="0" err="1" smtClean="0"/>
              <a:t>Georgios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Chatzimilioudis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Constantinos</a:t>
            </a:r>
            <a:r>
              <a:rPr lang="en-US" sz="1400" b="0" dirty="0" smtClean="0"/>
              <a:t> Costa, Demetrios Zeinalipour-Yazti, Wang-</a:t>
            </a:r>
            <a:r>
              <a:rPr lang="en-US" sz="1400" b="0" dirty="0" err="1" smtClean="0"/>
              <a:t>Chien</a:t>
            </a:r>
            <a:r>
              <a:rPr lang="en-US" sz="1400" b="0" dirty="0" smtClean="0"/>
              <a:t> Lee and </a:t>
            </a:r>
            <a:r>
              <a:rPr lang="en-US" sz="1400" b="0" dirty="0" err="1" smtClean="0"/>
              <a:t>Evaggelia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Pitoura</a:t>
            </a:r>
            <a:r>
              <a:rPr lang="en-US" sz="1400" b="0" dirty="0" smtClean="0"/>
              <a:t>, </a:t>
            </a:r>
            <a:r>
              <a:rPr lang="en-US" sz="1400" dirty="0" smtClean="0"/>
              <a:t>IEEE Transactions on Knowledge and Data Engineering (TKDE'16), </a:t>
            </a:r>
            <a:r>
              <a:rPr lang="en-US" sz="1400" b="0" dirty="0" smtClean="0"/>
              <a:t>IEEE Computer Society, Vol. 28, </a:t>
            </a:r>
            <a:r>
              <a:rPr lang="en-US" sz="1400" b="0" dirty="0" err="1" smtClean="0"/>
              <a:t>Iss</a:t>
            </a:r>
            <a:r>
              <a:rPr lang="en-US" sz="1400" b="0" dirty="0" smtClean="0"/>
              <a:t>. 4, pp. 925-938, 2016.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+ Poster at IEEE ICDE’16, Helsinki, Finland.</a:t>
            </a:r>
            <a:endParaRPr lang="el-GR" sz="1400" b="0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5877272"/>
            <a:ext cx="7920037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 smtClean="0"/>
              <a:t>1</a:t>
            </a:r>
            <a:r>
              <a:rPr lang="en-US" sz="2000" dirty="0" smtClean="0"/>
              <a:t>4</a:t>
            </a:r>
            <a:r>
              <a:rPr lang="el-GR" sz="2000" dirty="0" smtClean="0"/>
              <a:t>o Ελληνικό Συμπόσιο Διαχείρισης Δεδομένων (ΕΣΔΔ'16)  </a:t>
            </a:r>
          </a:p>
          <a:p>
            <a:pPr algn="ctr"/>
            <a:r>
              <a:rPr lang="en-US" sz="2000" dirty="0" smtClean="0"/>
              <a:t>28</a:t>
            </a:r>
            <a:r>
              <a:rPr lang="el-GR" sz="2000" dirty="0" smtClean="0"/>
              <a:t> Ιουλίου - </a:t>
            </a:r>
            <a:r>
              <a:rPr lang="en-US" sz="2000" dirty="0" smtClean="0"/>
              <a:t>29</a:t>
            </a:r>
            <a:r>
              <a:rPr lang="el-GR" sz="2000" dirty="0" smtClean="0"/>
              <a:t> Ιουλίου 2016, Αθήνα, Ελλάδα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7318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H-NJ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b="1" dirty="0">
                <a:ea typeface="ＭＳ Ｐゴシック" charset="-128"/>
              </a:rPr>
              <a:t>H</a:t>
            </a:r>
            <a:r>
              <a:rPr lang="en-US" altLang="en-US" sz="2400" dirty="0">
                <a:ea typeface="ＭＳ Ｐゴシック" charset="-128"/>
              </a:rPr>
              <a:t>adoop </a:t>
            </a:r>
            <a:r>
              <a:rPr lang="en-US" altLang="en-US" sz="2400" b="1" dirty="0">
                <a:ea typeface="ＭＳ Ｐゴシック" charset="-128"/>
              </a:rPr>
              <a:t>N</a:t>
            </a:r>
            <a:r>
              <a:rPr lang="en-US" altLang="en-US" sz="2400" dirty="0">
                <a:ea typeface="ＭＳ Ｐゴシック" charset="-128"/>
              </a:rPr>
              <a:t>aïve </a:t>
            </a:r>
            <a:r>
              <a:rPr lang="en-US" altLang="en-US" sz="2400" dirty="0" err="1">
                <a:ea typeface="ＭＳ Ｐゴシック" charset="-128"/>
              </a:rPr>
              <a:t>kNN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b="1" dirty="0" smtClean="0">
                <a:ea typeface="ＭＳ Ｐゴシック" charset="-128"/>
              </a:rPr>
              <a:t>J</a:t>
            </a:r>
            <a:r>
              <a:rPr lang="en-US" altLang="en-US" sz="2400" dirty="0" smtClean="0">
                <a:ea typeface="ＭＳ Ｐゴシック" charset="-128"/>
              </a:rPr>
              <a:t>oin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1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]</a:t>
            </a:r>
            <a:r>
              <a:rPr lang="en-US" altLang="en-US" sz="2400" dirty="0" smtClean="0">
                <a:ea typeface="ＭＳ Ｐゴシック" charset="-128"/>
              </a:rPr>
              <a:t>:</a:t>
            </a:r>
          </a:p>
          <a:p>
            <a:pPr marL="534988" lvl="1" indent="-290513">
              <a:lnSpc>
                <a:spcPct val="110000"/>
              </a:lnSpc>
            </a:pPr>
            <a:r>
              <a:rPr lang="en-US" altLang="en-US" sz="2400" b="1" dirty="0" smtClean="0">
                <a:ea typeface="ＭＳ Ｐゴシック" charset="-128"/>
              </a:rPr>
              <a:t>Map-job 1</a:t>
            </a:r>
            <a:r>
              <a:rPr lang="en-US" altLang="en-US" sz="2400" b="1" dirty="0">
                <a:ea typeface="ＭＳ Ｐゴシック" charset="-128"/>
              </a:rPr>
              <a:t>: </a:t>
            </a:r>
            <a:r>
              <a:rPr lang="en-US" altLang="en-US" sz="2400" dirty="0" smtClean="0">
                <a:ea typeface="ＭＳ Ｐゴシック" charset="-128"/>
              </a:rPr>
              <a:t>Transfer </a:t>
            </a:r>
            <a:r>
              <a:rPr lang="en-US" altLang="en-US" sz="2400" b="1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 (|O|=</a:t>
            </a:r>
            <a:r>
              <a:rPr lang="en-US" altLang="en-US" sz="2400" b="1" dirty="0">
                <a:ea typeface="ＭＳ Ｐゴシック" charset="-128"/>
              </a:rPr>
              <a:t>n</a:t>
            </a:r>
            <a:r>
              <a:rPr lang="en-US" altLang="en-US" sz="2400" dirty="0">
                <a:ea typeface="ＭＳ Ｐゴシック" charset="-128"/>
              </a:rPr>
              <a:t>) to </a:t>
            </a:r>
            <a:r>
              <a:rPr lang="en-US" altLang="en-US" sz="2400" dirty="0" smtClean="0">
                <a:ea typeface="ＭＳ Ｐゴシック" charset="-128"/>
              </a:rPr>
              <a:t>each server </a:t>
            </a:r>
            <a:r>
              <a:rPr lang="en-US" altLang="en-US" sz="2400" b="1" dirty="0" err="1" smtClean="0">
                <a:ea typeface="ＭＳ Ｐゴシック" charset="-128"/>
              </a:rPr>
              <a:t>s</a:t>
            </a:r>
            <a:r>
              <a:rPr lang="en-US" altLang="en-US" sz="2400" b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baseline="-25000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(|S|=</a:t>
            </a:r>
            <a:r>
              <a:rPr lang="en-US" altLang="en-US" sz="2400" b="1" dirty="0" smtClean="0">
                <a:ea typeface="ＭＳ Ｐゴシック" charset="-128"/>
              </a:rPr>
              <a:t>m</a:t>
            </a:r>
            <a:r>
              <a:rPr lang="en-US" altLang="en-US" sz="2400" dirty="0" smtClean="0">
                <a:ea typeface="ＭＳ Ｐゴシック" charset="-128"/>
              </a:rPr>
              <a:t>) with </a:t>
            </a:r>
            <a:r>
              <a:rPr lang="en-US" altLang="en-US" sz="2400" b="1" dirty="0" smtClean="0">
                <a:ea typeface="ＭＳ Ｐゴシック" charset="-128"/>
              </a:rPr>
              <a:t>n/m</a:t>
            </a:r>
            <a:r>
              <a:rPr lang="en-US" altLang="en-US" sz="2400" dirty="0" smtClean="0">
                <a:ea typeface="ＭＳ Ｐゴシック" charset="-128"/>
              </a:rPr>
              <a:t> objects marked as subset </a:t>
            </a:r>
            <a:r>
              <a:rPr lang="en-US" altLang="en-US" sz="2400" b="1" dirty="0" smtClean="0">
                <a:ea typeface="ＭＳ Ｐゴシック" charset="-128"/>
              </a:rPr>
              <a:t>O</a:t>
            </a:r>
            <a:r>
              <a:rPr lang="en-US" altLang="en-US" sz="2400" b="1" baseline="-25000" dirty="0" smtClean="0">
                <a:ea typeface="ＭＳ Ｐゴシック" charset="-128"/>
              </a:rPr>
              <a:t>i </a:t>
            </a:r>
            <a:r>
              <a:rPr lang="en-US" altLang="en-US" sz="2400" dirty="0" smtClean="0">
                <a:ea typeface="ＭＳ Ｐゴシック" charset="-128"/>
              </a:rPr>
              <a:t>(disjoint subsets of O containing </a:t>
            </a:r>
            <a:r>
              <a:rPr lang="en-US" altLang="en-US" sz="2400" b="1" dirty="0" smtClean="0">
                <a:ea typeface="ＭＳ Ｐゴシック" charset="-128"/>
              </a:rPr>
              <a:t>n/m</a:t>
            </a:r>
            <a:r>
              <a:rPr lang="en-US" altLang="en-US" sz="2400" dirty="0" smtClean="0">
                <a:ea typeface="ＭＳ Ｐゴシック" charset="-128"/>
              </a:rPr>
              <a:t> objects)</a:t>
            </a:r>
            <a:endParaRPr lang="en-US" altLang="en-US" sz="2400" dirty="0">
              <a:ea typeface="ＭＳ Ｐゴシック" charset="-128"/>
            </a:endParaRPr>
          </a:p>
          <a:p>
            <a:pPr marL="534988" lvl="1" indent="-290513">
              <a:lnSpc>
                <a:spcPct val="110000"/>
              </a:lnSpc>
            </a:pPr>
            <a:r>
              <a:rPr lang="en-US" altLang="en-US" sz="2400" b="1" dirty="0" smtClean="0">
                <a:ea typeface="ＭＳ Ｐゴシック" charset="-128"/>
              </a:rPr>
              <a:t>Reduce-job 1:</a:t>
            </a:r>
            <a:br>
              <a:rPr lang="en-US" altLang="en-US" sz="2400" b="1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execute </a:t>
            </a:r>
            <a:r>
              <a:rPr lang="en-US" altLang="en-US" sz="2400" b="1" dirty="0" smtClean="0">
                <a:ea typeface="ＭＳ Ｐゴシック" charset="-128"/>
              </a:rPr>
              <a:t>O</a:t>
            </a:r>
            <a:r>
              <a:rPr lang="en-US" altLang="en-US" sz="2400" b="1" baseline="-25000" dirty="0" smtClean="0">
                <a:ea typeface="ＭＳ Ｐゴシック" charset="-128"/>
              </a:rPr>
              <a:t>i </a:t>
            </a:r>
            <a:r>
              <a:rPr lang="en-US" altLang="en-US" sz="2400" dirty="0">
                <a:ea typeface="ＭＳ Ｐゴシック" charset="-128"/>
              </a:rPr>
              <a:t>⋈</a:t>
            </a:r>
            <a:r>
              <a:rPr lang="en-US" altLang="en-US" sz="2400" b="1" baseline="-25000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b="1" dirty="0" smtClean="0">
                <a:ea typeface="ＭＳ Ｐゴシック" charset="-128"/>
              </a:rPr>
              <a:t>O </a:t>
            </a:r>
            <a:r>
              <a:rPr lang="en-US" altLang="en-US" sz="2400" dirty="0" smtClean="0">
                <a:ea typeface="ＭＳ Ｐゴシック" charset="-128"/>
              </a:rPr>
              <a:t>on each </a:t>
            </a:r>
            <a:r>
              <a:rPr lang="en-US" altLang="en-US" sz="2400" dirty="0" err="1" smtClean="0">
                <a:ea typeface="ＭＳ Ｐゴシック" charset="-128"/>
              </a:rPr>
              <a:t>s</a:t>
            </a:r>
            <a:r>
              <a:rPr lang="en-US" altLang="en-US" sz="2400" baseline="-25000" dirty="0" err="1" smtClean="0">
                <a:ea typeface="ＭＳ Ｐゴシック" charset="-128"/>
              </a:rPr>
              <a:t>i</a:t>
            </a:r>
            <a:endParaRPr lang="en-US" altLang="en-US" sz="2400" baseline="-25000" dirty="0" smtClean="0">
              <a:ea typeface="ＭＳ Ｐゴシック" charset="-128"/>
            </a:endParaRPr>
          </a:p>
          <a:p>
            <a:pPr marL="534988" lvl="1" indent="-290513"/>
            <a:endParaRPr lang="en-US" altLang="en-US" sz="240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534988" lvl="1" indent="-290513"/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Distributed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Brute Force (n</a:t>
            </a:r>
            <a:r>
              <a:rPr lang="en-US" altLang="en-US" sz="2400" b="1" baseline="30000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)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solution</a:t>
            </a:r>
          </a:p>
          <a:p>
            <a:pPr marL="534988" lvl="1" indent="-290513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Optimal Load Balancing = 1</a:t>
            </a:r>
          </a:p>
          <a:p>
            <a:pPr marL="534988" lvl="1" indent="-290513"/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Speedup achieved = 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1 </a:t>
            </a:r>
            <a:r>
              <a:rPr lang="en-US" altLang="en-US" sz="2400" dirty="0" smtClean="0">
                <a:ea typeface="ＭＳ Ｐゴシック" charset="-128"/>
              </a:rPr>
              <a:t>*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n</a:t>
            </a:r>
            <a:r>
              <a:rPr lang="en-US" altLang="en-US" sz="2400" b="1" baseline="30000" dirty="0" smtClean="0">
                <a:solidFill>
                  <a:srgbClr val="FF0000"/>
                </a:solidFill>
                <a:ea typeface="ＭＳ Ｐゴシック" charset="-128"/>
              </a:rPr>
              <a:t>2 </a:t>
            </a:r>
            <a:r>
              <a:rPr lang="en-US" altLang="en-US" sz="2400" dirty="0" smtClean="0">
                <a:ea typeface="ＭＳ Ｐゴシック" charset="-128"/>
              </a:rPr>
              <a:t>/m 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m </a:t>
            </a:r>
            <a:r>
              <a:rPr lang="en-US" altLang="en-US" sz="2400" dirty="0" smtClean="0">
                <a:ea typeface="ＭＳ Ｐゴシック" charset="-128"/>
              </a:rPr>
              <a:t>*n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  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</a:t>
            </a:r>
            <a:endParaRPr lang="en-US" altLang="en-US" sz="2400" dirty="0">
              <a:solidFill>
                <a:srgbClr val="FF0000"/>
              </a:solidFill>
              <a:ea typeface="ＭＳ Ｐゴシック" charset="-128"/>
              <a:sym typeface="Wingdings" charset="2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41816" y="4599789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7641816" y="2770041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7641816" y="5517157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7641816" y="3687409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8675240" y="4212377"/>
            <a:ext cx="649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/>
              <a:t>m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849654" y="3005431"/>
            <a:ext cx="431800" cy="4318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7857716" y="2895247"/>
            <a:ext cx="431800" cy="4318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849654" y="3942056"/>
            <a:ext cx="431800" cy="4318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857716" y="3831872"/>
            <a:ext cx="431800" cy="4318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6694900" y="882204"/>
            <a:ext cx="2415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[1] Lu </a:t>
            </a:r>
            <a:r>
              <a:rPr lang="en-US" altLang="en-US" sz="1800" b="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VLDB’12</a:t>
            </a:r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1484140" y="5847655"/>
            <a:ext cx="4392984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Replication </a:t>
            </a:r>
            <a:r>
              <a:rPr lang="en-US" altLang="en-US" sz="2400" smtClean="0">
                <a:solidFill>
                  <a:srgbClr val="FF0000"/>
                </a:solidFill>
              </a:rPr>
              <a:t>Factor   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-NJ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=m</a:t>
            </a:r>
            <a:r>
              <a:rPr lang="en-US" altLang="en-US" sz="2400" b="0" dirty="0" smtClean="0"/>
              <a:t> </a:t>
            </a:r>
            <a:r>
              <a:rPr lang="en-US" altLang="en-US" sz="2400" dirty="0" smtClean="0"/>
              <a:t> </a:t>
            </a:r>
            <a:endParaRPr lang="en-US" altLang="en-US" sz="2400" i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70081" y="2927166"/>
            <a:ext cx="1090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rgbClr val="FF0000"/>
                </a:solidFill>
              </a:rPr>
              <a:t>O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⋈</a:t>
            </a:r>
            <a:r>
              <a:rPr lang="en-US" altLang="en-US" sz="1600" baseline="-25000" dirty="0" err="1" smtClean="0">
                <a:solidFill>
                  <a:srgbClr val="FF0000"/>
                </a:solidFill>
              </a:rPr>
              <a:t>kNN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59267" y="4791855"/>
            <a:ext cx="1090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rgbClr val="FF0000"/>
                </a:solidFill>
              </a:rPr>
              <a:t>O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3</a:t>
            </a:r>
            <a:r>
              <a:rPr lang="en-US" alt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⋈</a:t>
            </a:r>
            <a:r>
              <a:rPr lang="en-US" altLang="en-US" sz="1600" baseline="-25000" dirty="0" err="1" smtClean="0">
                <a:solidFill>
                  <a:srgbClr val="FF0000"/>
                </a:solidFill>
              </a:rPr>
              <a:t>kNN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559267" y="3924894"/>
            <a:ext cx="1090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rgbClr val="FF0000"/>
                </a:solidFill>
              </a:rPr>
              <a:t>O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⋈</a:t>
            </a:r>
            <a:r>
              <a:rPr lang="en-US" altLang="en-US" sz="1600" baseline="-25000" dirty="0" err="1" smtClean="0">
                <a:solidFill>
                  <a:srgbClr val="FF0000"/>
                </a:solidFill>
              </a:rPr>
              <a:t>kNN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70081" y="5712982"/>
            <a:ext cx="1090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rgbClr val="FF0000"/>
                </a:solidFill>
              </a:rPr>
              <a:t>O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4</a:t>
            </a:r>
            <a:r>
              <a:rPr lang="en-US" altLang="en-US" sz="16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</a:rPr>
              <a:t>⋈</a:t>
            </a:r>
            <a:r>
              <a:rPr lang="en-US" altLang="en-US" sz="1600" baseline="-25000" dirty="0" err="1" smtClean="0">
                <a:solidFill>
                  <a:srgbClr val="FF0000"/>
                </a:solidFill>
              </a:rPr>
              <a:t>kNN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8577151" y="2770041"/>
            <a:ext cx="171313" cy="3539279"/>
          </a:xfrm>
          <a:prstGeom prst="righ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7896" y="2575064"/>
            <a:ext cx="1332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0" dirty="0" smtClean="0">
                <a:solidFill>
                  <a:srgbClr val="FF0000"/>
                </a:solidFill>
              </a:rPr>
              <a:t>O</a:t>
            </a:r>
            <a:endParaRPr lang="en-US" sz="4400" b="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  <a:endCxn id="18437" idx="1"/>
          </p:cNvCxnSpPr>
          <p:nvPr/>
        </p:nvCxnSpPr>
        <p:spPr bwMode="auto">
          <a:xfrm flipV="1">
            <a:off x="7380312" y="3166123"/>
            <a:ext cx="261504" cy="33996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4" idx="3"/>
            <a:endCxn id="18439" idx="1"/>
          </p:cNvCxnSpPr>
          <p:nvPr/>
        </p:nvCxnSpPr>
        <p:spPr bwMode="auto">
          <a:xfrm>
            <a:off x="7380312" y="3506088"/>
            <a:ext cx="261504" cy="57740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4" idx="3"/>
            <a:endCxn id="18436" idx="1"/>
          </p:cNvCxnSpPr>
          <p:nvPr/>
        </p:nvCxnSpPr>
        <p:spPr bwMode="auto">
          <a:xfrm>
            <a:off x="7380312" y="3506088"/>
            <a:ext cx="261504" cy="148978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4" idx="3"/>
            <a:endCxn id="18438" idx="1"/>
          </p:cNvCxnSpPr>
          <p:nvPr/>
        </p:nvCxnSpPr>
        <p:spPr bwMode="auto">
          <a:xfrm>
            <a:off x="7380312" y="3506088"/>
            <a:ext cx="261504" cy="240715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5508104" y="5460954"/>
            <a:ext cx="72008" cy="50405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/>
      <p:bldP spid="27661" grpId="0" animBg="1"/>
      <p:bldP spid="15" grpId="0"/>
      <p:bldP spid="16" grpId="0"/>
      <p:bldP spid="17" grpId="0"/>
      <p:bldP spid="18" grpId="0"/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H-BNLJ Algorithm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85454" cy="5073650"/>
          </a:xfrm>
        </p:spPr>
        <p:txBody>
          <a:bodyPr/>
          <a:lstStyle/>
          <a:p>
            <a:r>
              <a:rPr lang="en-US" altLang="en-US" sz="2400" b="1" dirty="0">
                <a:ea typeface="ＭＳ Ｐゴシック" charset="-128"/>
              </a:rPr>
              <a:t>H</a:t>
            </a:r>
            <a:r>
              <a:rPr lang="en-US" altLang="en-US" sz="2400" dirty="0">
                <a:ea typeface="ＭＳ Ｐゴシック" charset="-128"/>
              </a:rPr>
              <a:t>. </a:t>
            </a:r>
            <a:r>
              <a:rPr lang="en-US" altLang="en-US" sz="2400" b="1" dirty="0">
                <a:ea typeface="ＭＳ Ｐゴシック" charset="-128"/>
              </a:rPr>
              <a:t>B</a:t>
            </a:r>
            <a:r>
              <a:rPr lang="en-US" altLang="en-US" sz="2400" dirty="0">
                <a:ea typeface="ＭＳ Ｐゴシック" charset="-128"/>
              </a:rPr>
              <a:t>lock </a:t>
            </a:r>
            <a:r>
              <a:rPr lang="en-US" altLang="en-US" sz="2400" b="1" dirty="0">
                <a:ea typeface="ＭＳ Ｐゴシック" charset="-128"/>
              </a:rPr>
              <a:t>N</a:t>
            </a:r>
            <a:r>
              <a:rPr lang="en-US" altLang="en-US" sz="2400" dirty="0">
                <a:ea typeface="ＭＳ Ｐゴシック" charset="-128"/>
              </a:rPr>
              <a:t>ested </a:t>
            </a:r>
            <a:r>
              <a:rPr lang="en-US" altLang="en-US" sz="2400" b="1" dirty="0">
                <a:ea typeface="ＭＳ Ｐゴシック" charset="-128"/>
              </a:rPr>
              <a:t>L</a:t>
            </a:r>
            <a:r>
              <a:rPr lang="en-US" altLang="en-US" sz="2400" dirty="0">
                <a:ea typeface="ＭＳ Ｐゴシック" charset="-128"/>
              </a:rPr>
              <a:t>oop </a:t>
            </a:r>
            <a:r>
              <a:rPr lang="en-US" altLang="en-US" sz="2400" dirty="0" err="1">
                <a:ea typeface="ＭＳ Ｐゴシック" charset="-128"/>
              </a:rPr>
              <a:t>kNN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b="1" dirty="0">
                <a:ea typeface="ＭＳ Ｐゴシック" charset="-128"/>
              </a:rPr>
              <a:t>J</a:t>
            </a:r>
            <a:r>
              <a:rPr lang="en-US" altLang="en-US" sz="2400" dirty="0">
                <a:ea typeface="ＭＳ Ｐゴシック" charset="-128"/>
              </a:rPr>
              <a:t>oin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2]</a:t>
            </a:r>
            <a:r>
              <a:rPr lang="en-US" altLang="en-US" sz="2400" dirty="0">
                <a:ea typeface="ＭＳ Ｐゴシック" charset="-128"/>
              </a:rPr>
              <a:t>:</a:t>
            </a:r>
          </a:p>
          <a:p>
            <a:pPr marL="488950" lvl="1" indent="-292100"/>
            <a:r>
              <a:rPr lang="en-US" altLang="en-US" sz="2400" b="1" dirty="0" smtClean="0">
                <a:ea typeface="ＭＳ Ｐゴシック" charset="-128"/>
              </a:rPr>
              <a:t>Map1: </a:t>
            </a:r>
            <a:r>
              <a:rPr lang="en-US" altLang="en-US" sz="2400" dirty="0">
                <a:ea typeface="ＭＳ Ｐゴシック" charset="-128"/>
              </a:rPr>
              <a:t>Partition </a:t>
            </a:r>
            <a:r>
              <a:rPr lang="en-US" altLang="en-US" sz="2400" b="1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 to √</a:t>
            </a:r>
            <a:r>
              <a:rPr lang="en-US" altLang="en-US" sz="2400" b="1" dirty="0">
                <a:ea typeface="ＭＳ Ｐゴシック" charset="-128"/>
              </a:rPr>
              <a:t>m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sets</a:t>
            </a:r>
            <a:r>
              <a:rPr lang="el-GR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yielding </a:t>
            </a:r>
            <a:r>
              <a:rPr lang="en-US" altLang="en-US" sz="2400" b="1" dirty="0">
                <a:ea typeface="ＭＳ Ｐゴシック" charset="-128"/>
              </a:rPr>
              <a:t>m </a:t>
            </a:r>
            <a:r>
              <a:rPr lang="en-US" altLang="en-US" sz="2400" b="1" dirty="0" smtClean="0">
                <a:ea typeface="ＭＳ Ｐゴシック" charset="-128"/>
              </a:rPr>
              <a:t>pairs (</a:t>
            </a:r>
            <a:r>
              <a:rPr lang="en-US" altLang="en-US" sz="2400" b="1" dirty="0" err="1" smtClean="0">
                <a:ea typeface="ＭＳ Ｐゴシック" charset="-128"/>
              </a:rPr>
              <a:t>O</a:t>
            </a:r>
            <a:r>
              <a:rPr lang="en-US" altLang="en-US" sz="2400" b="1" baseline="-25000" dirty="0" err="1" smtClean="0">
                <a:ea typeface="ＭＳ Ｐゴシック" charset="-128"/>
              </a:rPr>
              <a:t>x</a:t>
            </a:r>
            <a:r>
              <a:rPr lang="en-US" altLang="en-US" sz="2400" b="1" dirty="0" err="1" smtClean="0">
                <a:ea typeface="ＭＳ Ｐゴシック" charset="-128"/>
              </a:rPr>
              <a:t>,O</a:t>
            </a:r>
            <a:r>
              <a:rPr lang="en-US" altLang="en-US" sz="2400" b="1" baseline="-25000" dirty="0" err="1">
                <a:ea typeface="ＭＳ Ｐゴシック" charset="-128"/>
              </a:rPr>
              <a:t>y</a:t>
            </a:r>
            <a:r>
              <a:rPr lang="en-US" altLang="en-US" sz="2400" b="1" dirty="0" smtClean="0">
                <a:ea typeface="ＭＳ Ｐゴシック" charset="-128"/>
              </a:rPr>
              <a:t>)</a:t>
            </a:r>
            <a:endParaRPr lang="en-US" altLang="en-US" sz="2400" b="1" dirty="0">
              <a:ea typeface="ＭＳ Ｐゴシック" charset="-128"/>
            </a:endParaRPr>
          </a:p>
          <a:p>
            <a:pPr marL="488950" lvl="1" indent="-292100"/>
            <a:r>
              <a:rPr lang="en-US" altLang="en-US" sz="2400" b="1" dirty="0" smtClean="0">
                <a:ea typeface="ＭＳ Ｐゴシック" charset="-128"/>
              </a:rPr>
              <a:t>Reduce1 </a:t>
            </a:r>
            <a:r>
              <a:rPr lang="en-US" altLang="en-US" sz="2400" b="1" dirty="0">
                <a:ea typeface="ＭＳ Ｐゴシック" charset="-128"/>
              </a:rPr>
              <a:t>(Local </a:t>
            </a:r>
            <a:r>
              <a:rPr lang="en-US" altLang="en-US" sz="2400" b="1" dirty="0" err="1">
                <a:ea typeface="ＭＳ Ｐゴシック" charset="-128"/>
              </a:rPr>
              <a:t>kNN</a:t>
            </a:r>
            <a:r>
              <a:rPr lang="en-US" altLang="en-US" sz="2400" b="1" dirty="0" smtClean="0">
                <a:ea typeface="ＭＳ Ｐゴシック" charset="-128"/>
              </a:rPr>
              <a:t>): </a:t>
            </a:r>
            <a:r>
              <a:rPr lang="en-US" altLang="en-US" sz="2400" dirty="0" smtClean="0">
                <a:ea typeface="ＭＳ Ｐゴシック" charset="-128"/>
              </a:rPr>
              <a:t>Each pair is mapped to </a:t>
            </a:r>
            <a:r>
              <a:rPr lang="en-US" altLang="en-US" sz="2400" dirty="0">
                <a:ea typeface="ＭＳ Ｐゴシック" charset="-128"/>
              </a:rPr>
              <a:t>single </a:t>
            </a:r>
            <a:r>
              <a:rPr lang="en-US" altLang="en-US" sz="2400" dirty="0" smtClean="0">
                <a:ea typeface="ＭＳ Ｐゴシック" charset="-128"/>
              </a:rPr>
              <a:t>server </a:t>
            </a:r>
            <a:r>
              <a:rPr lang="en-US" altLang="en-US" sz="2400" dirty="0" err="1" smtClean="0">
                <a:ea typeface="ＭＳ Ｐゴシック" charset="-128"/>
              </a:rPr>
              <a:t>s</a:t>
            </a:r>
            <a:r>
              <a:rPr lang="en-US" altLang="en-US" sz="2400" baseline="-25000" dirty="0" err="1" smtClean="0">
                <a:ea typeface="ＭＳ Ｐゴシック" charset="-128"/>
              </a:rPr>
              <a:t>i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>
                <a:ea typeface="ＭＳ Ｐゴシック" charset="-128"/>
              </a:rPr>
              <a:t>which computes </a:t>
            </a:r>
            <a:r>
              <a:rPr lang="en-US" altLang="en-US" sz="2400" b="1" dirty="0" err="1">
                <a:ea typeface="ＭＳ Ｐゴシック" charset="-128"/>
              </a:rPr>
              <a:t>O</a:t>
            </a:r>
            <a:r>
              <a:rPr lang="en-US" altLang="en-US" sz="2400" b="1" baseline="-25000" dirty="0" err="1">
                <a:ea typeface="ＭＳ Ｐゴシック" charset="-128"/>
              </a:rPr>
              <a:t>x</a:t>
            </a:r>
            <a:r>
              <a:rPr lang="en-US" altLang="en-US" sz="2400" dirty="0" err="1">
                <a:ea typeface="ＭＳ Ｐゴシック" charset="-128"/>
              </a:rPr>
              <a:t>⋈</a:t>
            </a:r>
            <a:r>
              <a:rPr lang="en-US" altLang="en-US" sz="2400" b="1" baseline="-25000" dirty="0" err="1">
                <a:ea typeface="ＭＳ Ｐゴシック" charset="-128"/>
              </a:rPr>
              <a:t>kNN</a:t>
            </a:r>
            <a:r>
              <a:rPr lang="en-US" altLang="en-US" sz="2400" b="1" dirty="0" err="1">
                <a:ea typeface="ＭＳ Ｐゴシック" charset="-128"/>
              </a:rPr>
              <a:t>O</a:t>
            </a:r>
            <a:r>
              <a:rPr lang="en-US" altLang="en-US" sz="2400" b="1" baseline="-25000" dirty="0" err="1">
                <a:ea typeface="ＭＳ Ｐゴシック" charset="-128"/>
              </a:rPr>
              <a:t>y</a:t>
            </a:r>
            <a:r>
              <a:rPr lang="en-US" altLang="en-US" sz="2400" b="1" baseline="-25000" dirty="0">
                <a:ea typeface="ＭＳ Ｐゴシック" charset="-128"/>
              </a:rPr>
              <a:t> </a:t>
            </a:r>
            <a:endParaRPr lang="en-US" altLang="en-US" sz="2400" dirty="0">
              <a:ea typeface="ＭＳ Ｐゴシック" charset="-128"/>
            </a:endParaRPr>
          </a:p>
          <a:p>
            <a:pPr marL="488950" lvl="1" indent="-292100"/>
            <a:r>
              <a:rPr lang="en-US" altLang="en-US" sz="2400" b="1" dirty="0" smtClean="0">
                <a:ea typeface="ＭＳ Ｐゴシック" charset="-128"/>
              </a:rPr>
              <a:t>Map2 </a:t>
            </a:r>
            <a:r>
              <a:rPr lang="en-US" altLang="en-US" sz="2400" b="1" dirty="0">
                <a:ea typeface="ＭＳ Ｐゴシック" charset="-128"/>
              </a:rPr>
              <a:t>(Merge Local </a:t>
            </a:r>
            <a:r>
              <a:rPr lang="en-US" altLang="en-US" sz="2400" b="1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): </a:t>
            </a:r>
            <a:r>
              <a:rPr lang="en-US" altLang="en-US" sz="2400" dirty="0" smtClean="0">
                <a:ea typeface="ＭＳ Ｐゴシック" charset="-128"/>
              </a:rPr>
              <a:t>Map results</a:t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of each object</a:t>
            </a:r>
            <a:r>
              <a:rPr lang="en-US" altLang="en-US" sz="2400" b="1" dirty="0" smtClean="0">
                <a:ea typeface="ＭＳ Ｐゴシック" charset="-128"/>
              </a:rPr>
              <a:t> o </a:t>
            </a:r>
            <a:r>
              <a:rPr lang="en-US" altLang="en-US" sz="2400" dirty="0">
                <a:ea typeface="ＭＳ Ｐゴシック" charset="-128"/>
              </a:rPr>
              <a:t>to the same </a:t>
            </a:r>
            <a:r>
              <a:rPr lang="en-US" altLang="en-US" sz="2400" dirty="0" smtClean="0">
                <a:ea typeface="ＭＳ Ｐゴシック" charset="-128"/>
              </a:rPr>
              <a:t>server</a:t>
            </a:r>
            <a:endParaRPr lang="en-US" altLang="en-US" sz="2400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2400" b="1" dirty="0" smtClean="0">
                <a:ea typeface="ＭＳ Ｐゴシック" charset="-128"/>
              </a:rPr>
              <a:t>Reduce2 </a:t>
            </a:r>
            <a:r>
              <a:rPr lang="en-US" altLang="en-US" sz="2400" b="1" dirty="0">
                <a:ea typeface="ＭＳ Ｐゴシック" charset="-128"/>
              </a:rPr>
              <a:t>(Global </a:t>
            </a:r>
            <a:r>
              <a:rPr lang="en-US" altLang="en-US" sz="2400" b="1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): </a:t>
            </a:r>
            <a:r>
              <a:rPr lang="en-US" altLang="en-US" sz="2400" dirty="0" smtClean="0">
                <a:ea typeface="ＭＳ Ｐゴシック" charset="-128"/>
              </a:rPr>
              <a:t>top-k per object</a:t>
            </a:r>
          </a:p>
          <a:p>
            <a:pPr marL="273050" lvl="1" indent="-273050"/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Distributed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Brute Force (n</a:t>
            </a:r>
            <a:r>
              <a:rPr lang="en-US" altLang="en-US" sz="2400" b="1" baseline="30000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)</a:t>
            </a:r>
          </a:p>
          <a:p>
            <a:pPr marL="273050" lvl="1" indent="-273050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Optimal Load Balancing = 1</a:t>
            </a:r>
          </a:p>
          <a:p>
            <a:pPr marL="273050" lvl="1" indent="-273050"/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Speedup = 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1 </a:t>
            </a:r>
            <a:r>
              <a:rPr lang="en-US" altLang="en-US" sz="2400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n</a:t>
            </a:r>
            <a:r>
              <a:rPr lang="en-US" altLang="en-US" sz="2400" b="1" baseline="30000" dirty="0" smtClean="0">
                <a:solidFill>
                  <a:srgbClr val="FF0000"/>
                </a:solidFill>
                <a:ea typeface="ＭＳ Ｐゴシック" charset="-128"/>
              </a:rPr>
              <a:t>2 </a:t>
            </a:r>
            <a:r>
              <a:rPr lang="en-US" altLang="en-US" sz="2400" dirty="0" smtClean="0">
                <a:ea typeface="ＭＳ Ｐゴシック" charset="-128"/>
              </a:rPr>
              <a:t>/m 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√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m </a:t>
            </a:r>
            <a:r>
              <a:rPr lang="en-US" altLang="en-US" sz="2400" dirty="0" smtClean="0">
                <a:ea typeface="ＭＳ Ｐゴシック" charset="-128"/>
              </a:rPr>
              <a:t>*n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marL="196850" lvl="1" indent="0">
              <a:buNone/>
            </a:pPr>
            <a:r>
              <a:rPr lang="en-US" altLang="en-US" sz="1600" b="0" dirty="0" smtClean="0">
                <a:solidFill>
                  <a:srgbClr val="FF0000"/>
                </a:solidFill>
              </a:rPr>
              <a:t>(each of the m server receives 2n/√m objects)</a:t>
            </a:r>
          </a:p>
          <a:p>
            <a:pPr marL="196850" lvl="1" indent="0">
              <a:buNone/>
            </a:pPr>
            <a:r>
              <a:rPr lang="en-US" altLang="en-US" sz="1600" dirty="0" smtClean="0">
                <a:solidFill>
                  <a:srgbClr val="FF0000"/>
                </a:solidFill>
                <a:ea typeface="ＭＳ Ｐゴシック" charset="-128"/>
              </a:rPr>
              <a:t> 		</a:t>
            </a:r>
            <a:r>
              <a:rPr lang="en-US" altLang="en-US" dirty="0" smtClean="0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</a:t>
            </a:r>
            <a:endParaRPr lang="en-US" alt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698640" y="2991793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698640" y="3832999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6698640" y="4676026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6700408" y="5517232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6768777" y="914007"/>
            <a:ext cx="2555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chemeClr val="bg1">
                    <a:lumMod val="50000"/>
                  </a:schemeClr>
                </a:solidFill>
              </a:rPr>
              <a:t>[2] </a:t>
            </a:r>
            <a:r>
              <a:rPr lang="en-US" altLang="en-US" sz="1600" b="0" smtClean="0">
                <a:solidFill>
                  <a:schemeClr val="bg1">
                    <a:lumMod val="50000"/>
                  </a:schemeClr>
                </a:solidFill>
              </a:rPr>
              <a:t>Zhang </a:t>
            </a:r>
            <a:r>
              <a:rPr lang="en-US" altLang="en-US" sz="1600" b="0">
                <a:solidFill>
                  <a:schemeClr val="bg1">
                    <a:lumMod val="50000"/>
                  </a:schemeClr>
                </a:solidFill>
              </a:rPr>
              <a:t>et. </a:t>
            </a:r>
            <a:r>
              <a:rPr lang="en-US" altLang="en-US" sz="1600" b="0" dirty="0">
                <a:solidFill>
                  <a:schemeClr val="bg1">
                    <a:lumMod val="50000"/>
                  </a:schemeClr>
                </a:solidFill>
              </a:rPr>
              <a:t>al EDBT’12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74827" y="3832999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46265" y="4264799"/>
            <a:ext cx="720725" cy="28733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6660653" y="2492896"/>
            <a:ext cx="1655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dirty="0" smtClean="0"/>
              <a:t>MR1</a:t>
            </a:r>
            <a:endParaRPr lang="en-US" altLang="en-US" sz="32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771846" y="5949032"/>
            <a:ext cx="720725" cy="28733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19474" name="TextBox 15"/>
          <p:cNvSpPr txBox="1">
            <a:spLocks noChangeArrowheads="1"/>
          </p:cNvSpPr>
          <p:nvPr/>
        </p:nvSpPr>
        <p:spPr bwMode="auto">
          <a:xfrm>
            <a:off x="7812246" y="2492896"/>
            <a:ext cx="1656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dirty="0" smtClean="0"/>
              <a:t>MR2</a:t>
            </a:r>
            <a:endParaRPr lang="en-US" altLang="en-US" sz="3200" dirty="0"/>
          </a:p>
        </p:txBody>
      </p:sp>
      <p:sp>
        <p:nvSpPr>
          <p:cNvPr id="19475" name="Rectangle 3"/>
          <p:cNvSpPr>
            <a:spLocks noChangeArrowheads="1"/>
          </p:cNvSpPr>
          <p:nvPr/>
        </p:nvSpPr>
        <p:spPr bwMode="auto">
          <a:xfrm>
            <a:off x="7878995" y="3007732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76" name="Rectangle 4"/>
          <p:cNvSpPr>
            <a:spLocks noChangeArrowheads="1"/>
          </p:cNvSpPr>
          <p:nvPr/>
        </p:nvSpPr>
        <p:spPr bwMode="auto">
          <a:xfrm>
            <a:off x="7884804" y="3846204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77" name="Rectangle 5"/>
          <p:cNvSpPr>
            <a:spLocks noChangeArrowheads="1"/>
          </p:cNvSpPr>
          <p:nvPr/>
        </p:nvSpPr>
        <p:spPr bwMode="auto">
          <a:xfrm>
            <a:off x="7892434" y="4689103"/>
            <a:ext cx="850220" cy="77908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78" name="Rectangle 6"/>
          <p:cNvSpPr>
            <a:spLocks noChangeArrowheads="1"/>
          </p:cNvSpPr>
          <p:nvPr/>
        </p:nvSpPr>
        <p:spPr bwMode="auto">
          <a:xfrm>
            <a:off x="7892434" y="5517233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7950462" y="3296898"/>
            <a:ext cx="720725" cy="431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endParaRPr lang="en-US" sz="1050" dirty="0">
              <a:ea typeface="ＭＳ Ｐゴシック" pitchFamily="34" charset="-128"/>
            </a:endParaRPr>
          </a:p>
        </p:txBody>
      </p:sp>
      <p:cxnSp>
        <p:nvCxnSpPr>
          <p:cNvPr id="27" name="Straight Arrow Connector 26"/>
          <p:cNvCxnSpPr>
            <a:cxnSpLocks noChangeShapeType="1"/>
            <a:stCxn id="17" idx="3"/>
            <a:endCxn id="19475" idx="1"/>
          </p:cNvCxnSpPr>
          <p:nvPr/>
        </p:nvCxnSpPr>
        <p:spPr bwMode="auto">
          <a:xfrm flipV="1">
            <a:off x="7492571" y="3403813"/>
            <a:ext cx="386424" cy="268888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  <a:stCxn id="13" idx="3"/>
            <a:endCxn id="19475" idx="1"/>
          </p:cNvCxnSpPr>
          <p:nvPr/>
        </p:nvCxnSpPr>
        <p:spPr bwMode="auto">
          <a:xfrm flipV="1">
            <a:off x="7466990" y="3403813"/>
            <a:ext cx="412005" cy="1004655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60232" y="551790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674827" y="297026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x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691124" y="4716884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x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35728" y="3645024"/>
            <a:ext cx="1332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0" dirty="0" smtClean="0">
                <a:solidFill>
                  <a:srgbClr val="FF0000"/>
                </a:solidFill>
              </a:rPr>
              <a:t>O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38440" y="4428067"/>
            <a:ext cx="461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smtClean="0">
                <a:solidFill>
                  <a:srgbClr val="FF0000"/>
                </a:solidFill>
              </a:rPr>
              <a:t>x</a:t>
            </a:r>
            <a:endParaRPr lang="en-US" altLang="en-US" sz="1800" dirty="0">
              <a:solidFill>
                <a:srgbClr val="FF0000"/>
              </a:solidFill>
            </a:endParaRP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smtClean="0">
                <a:solidFill>
                  <a:srgbClr val="FF0000"/>
                </a:solidFill>
              </a:rPr>
              <a:t>y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5703261" y="4650782"/>
            <a:ext cx="200614" cy="6283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703261" y="4779127"/>
            <a:ext cx="190212" cy="88904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  <a:stCxn id="37" idx="3"/>
            <a:endCxn id="19460" idx="1"/>
          </p:cNvCxnSpPr>
          <p:nvPr/>
        </p:nvCxnSpPr>
        <p:spPr bwMode="auto">
          <a:xfrm flipV="1">
            <a:off x="6300192" y="3387875"/>
            <a:ext cx="398448" cy="136335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  <a:stCxn id="37" idx="3"/>
            <a:endCxn id="19461" idx="1"/>
          </p:cNvCxnSpPr>
          <p:nvPr/>
        </p:nvCxnSpPr>
        <p:spPr bwMode="auto">
          <a:xfrm flipV="1">
            <a:off x="6300192" y="4229081"/>
            <a:ext cx="398448" cy="52215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  <a:stCxn id="37" idx="3"/>
            <a:endCxn id="19462" idx="1"/>
          </p:cNvCxnSpPr>
          <p:nvPr/>
        </p:nvCxnSpPr>
        <p:spPr bwMode="auto">
          <a:xfrm>
            <a:off x="6300192" y="4751233"/>
            <a:ext cx="398448" cy="320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  <a:stCxn id="37" idx="3"/>
            <a:endCxn id="19463" idx="1"/>
          </p:cNvCxnSpPr>
          <p:nvPr/>
        </p:nvCxnSpPr>
        <p:spPr bwMode="auto">
          <a:xfrm>
            <a:off x="6300192" y="4751233"/>
            <a:ext cx="400216" cy="1162081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flipV="1">
            <a:off x="6228184" y="3412901"/>
            <a:ext cx="398448" cy="136335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 flipV="1">
            <a:off x="6228184" y="4270317"/>
            <a:ext cx="398448" cy="50594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6228184" y="4776259"/>
            <a:ext cx="400216" cy="358463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6228184" y="4776259"/>
            <a:ext cx="400216" cy="1234243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TextBox 28675"/>
          <p:cNvSpPr txBox="1"/>
          <p:nvPr/>
        </p:nvSpPr>
        <p:spPr>
          <a:xfrm>
            <a:off x="5940152" y="572247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0000"/>
                </a:solidFill>
              </a:rPr>
              <a:t>all</a:t>
            </a:r>
            <a:br>
              <a:rPr lang="en-US" sz="1400" b="0" dirty="0" smtClean="0">
                <a:solidFill>
                  <a:srgbClr val="FF0000"/>
                </a:solidFill>
              </a:rPr>
            </a:br>
            <a:r>
              <a:rPr lang="en-US" sz="1400" b="0" dirty="0" smtClean="0">
                <a:solidFill>
                  <a:srgbClr val="FF0000"/>
                </a:solidFill>
              </a:rPr>
              <a:t>combos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28678" name="Rectangle 28677"/>
          <p:cNvSpPr/>
          <p:nvPr/>
        </p:nvSpPr>
        <p:spPr>
          <a:xfrm>
            <a:off x="5585912" y="5085184"/>
            <a:ext cx="71205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/>
              <a:t>√m </a:t>
            </a:r>
            <a:endParaRPr lang="en-US" sz="2400" dirty="0"/>
          </a:p>
        </p:txBody>
      </p:sp>
      <p:sp>
        <p:nvSpPr>
          <p:cNvPr id="71" name="Rectangle 70"/>
          <p:cNvSpPr/>
          <p:nvPr/>
        </p:nvSpPr>
        <p:spPr>
          <a:xfrm>
            <a:off x="8748464" y="4314730"/>
            <a:ext cx="360040" cy="400110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r>
              <a:rPr lang="en-US" altLang="en-US" sz="2000" dirty="0" smtClean="0"/>
              <a:t>m </a:t>
            </a:r>
            <a:endParaRPr lang="en-US" sz="2000" dirty="0"/>
          </a:p>
        </p:txBody>
      </p:sp>
      <p:sp>
        <p:nvSpPr>
          <p:cNvPr id="72" name="TextBox 13"/>
          <p:cNvSpPr txBox="1">
            <a:spLocks noChangeArrowheads="1"/>
          </p:cNvSpPr>
          <p:nvPr/>
        </p:nvSpPr>
        <p:spPr bwMode="auto">
          <a:xfrm>
            <a:off x="179512" y="5930116"/>
            <a:ext cx="5693956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Replication Factor: 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-BNLJ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2√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4325028" y="5373216"/>
            <a:ext cx="679020" cy="57581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2" grpId="0"/>
      <p:bldP spid="13" grpId="0" animBg="1"/>
      <p:bldP spid="19468" grpId="0"/>
      <p:bldP spid="17" grpId="0" animBg="1"/>
      <p:bldP spid="19474" grpId="0"/>
      <p:bldP spid="19475" grpId="0" animBg="1"/>
      <p:bldP spid="19476" grpId="0" animBg="1"/>
      <p:bldP spid="19477" grpId="0" animBg="1"/>
      <p:bldP spid="19478" grpId="0" animBg="1"/>
      <p:bldP spid="24" grpId="0" animBg="1"/>
      <p:bldP spid="32" grpId="0"/>
      <p:bldP spid="33" grpId="0"/>
      <p:bldP spid="34" grpId="0"/>
      <p:bldP spid="35" grpId="0"/>
      <p:bldP spid="37" grpId="1"/>
      <p:bldP spid="28676" grpId="0"/>
      <p:bldP spid="28678" grpId="0"/>
      <p:bldP spid="71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H-BRJ Optimization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8894" cy="5073650"/>
          </a:xfrm>
        </p:spPr>
        <p:txBody>
          <a:bodyPr/>
          <a:lstStyle/>
          <a:p>
            <a:r>
              <a:rPr lang="en-US" altLang="en-US" sz="2400" b="1" dirty="0" smtClean="0">
                <a:ea typeface="ＭＳ Ｐゴシック" charset="-128"/>
              </a:rPr>
              <a:t>H</a:t>
            </a:r>
            <a:r>
              <a:rPr lang="en-US" altLang="en-US" sz="2400" b="1" dirty="0">
                <a:ea typeface="ＭＳ Ｐゴシック" charset="-128"/>
              </a:rPr>
              <a:t>. B</a:t>
            </a:r>
            <a:r>
              <a:rPr lang="en-US" altLang="en-US" sz="2400" dirty="0">
                <a:ea typeface="ＭＳ Ｐゴシック" charset="-128"/>
              </a:rPr>
              <a:t>lock</a:t>
            </a:r>
            <a:r>
              <a:rPr lang="en-US" altLang="en-US" sz="2400" b="1" dirty="0">
                <a:ea typeface="ＭＳ Ｐゴシック" charset="-128"/>
              </a:rPr>
              <a:t> R</a:t>
            </a:r>
            <a:r>
              <a:rPr lang="en-US" altLang="en-US" sz="2400" dirty="0">
                <a:ea typeface="ＭＳ Ｐゴシック" charset="-128"/>
              </a:rPr>
              <a:t>-tree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Nested Loop </a:t>
            </a:r>
            <a:r>
              <a:rPr lang="en-US" altLang="en-US" sz="2400" dirty="0" err="1">
                <a:ea typeface="ＭＳ Ｐゴシック" charset="-128"/>
              </a:rPr>
              <a:t>kNN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b="1" dirty="0" smtClean="0">
                <a:ea typeface="ＭＳ Ｐゴシック" charset="-128"/>
              </a:rPr>
              <a:t>J</a:t>
            </a:r>
            <a:r>
              <a:rPr lang="en-US" altLang="en-US" sz="2400" dirty="0" smtClean="0">
                <a:ea typeface="ＭＳ Ｐゴシック" charset="-128"/>
              </a:rPr>
              <a:t>oin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[2]</a:t>
            </a:r>
            <a:r>
              <a:rPr lang="en-US" altLang="en-US" sz="2400" dirty="0" smtClean="0">
                <a:ea typeface="ＭＳ Ｐゴシック" charset="-128"/>
              </a:rPr>
              <a:t>:</a:t>
            </a:r>
            <a:endParaRPr lang="en-US" altLang="en-US" sz="2400" b="1" dirty="0">
              <a:ea typeface="ＭＳ Ｐゴシック" charset="-128"/>
            </a:endParaRPr>
          </a:p>
          <a:p>
            <a:pPr marL="488950" lvl="1" indent="-292100"/>
            <a:r>
              <a:rPr lang="en-US" altLang="en-US" sz="2400" dirty="0" smtClean="0">
                <a:ea typeface="ＭＳ Ｐゴシック" charset="-128"/>
              </a:rPr>
              <a:t>Optimizes Local </a:t>
            </a:r>
            <a:r>
              <a:rPr lang="en-US" altLang="en-US" sz="2400" dirty="0" err="1" smtClean="0">
                <a:ea typeface="ＭＳ Ｐゴシック" charset="-128"/>
              </a:rPr>
              <a:t>kNN</a:t>
            </a:r>
            <a:r>
              <a:rPr lang="en-US" altLang="en-US" sz="2400" dirty="0" smtClean="0">
                <a:ea typeface="ＭＳ Ｐゴシック" charset="-128"/>
              </a:rPr>
              <a:t> computation (Reduce-job1) in previous algorithm (H-BNLJ) by building an </a:t>
            </a:r>
            <a:r>
              <a:rPr lang="en-US" altLang="en-US" sz="2400" b="1" dirty="0" smtClean="0">
                <a:ea typeface="ＭＳ Ｐゴシック" charset="-128"/>
              </a:rPr>
              <a:t>R-tree</a:t>
            </a:r>
            <a:r>
              <a:rPr lang="en-US" altLang="en-US" sz="2400" dirty="0" smtClean="0">
                <a:ea typeface="ＭＳ Ｐゴシック" charset="-128"/>
              </a:rPr>
              <a:t> on </a:t>
            </a:r>
            <a:r>
              <a:rPr lang="en-US" altLang="en-US" sz="2400" b="1" dirty="0" smtClean="0">
                <a:ea typeface="ＭＳ Ｐゴシック" charset="-128"/>
              </a:rPr>
              <a:t>O</a:t>
            </a:r>
            <a:r>
              <a:rPr lang="en-US" altLang="en-US" sz="2400" b="1" baseline="-25000" dirty="0" smtClean="0">
                <a:ea typeface="ＭＳ Ｐゴシック" charset="-128"/>
              </a:rPr>
              <a:t>i</a:t>
            </a:r>
            <a:endParaRPr lang="en-US" altLang="en-US" sz="240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488950" lvl="1" indent="-292100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Distributed R-tree </a:t>
            </a:r>
            <a:r>
              <a:rPr lang="en-US" altLang="en-US" sz="2400" dirty="0" err="1" smtClean="0">
                <a:solidFill>
                  <a:srgbClr val="00B050"/>
                </a:solidFill>
                <a:ea typeface="ＭＳ Ｐゴシック" charset="-128"/>
              </a:rPr>
              <a:t>kNN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 ( </a:t>
            </a:r>
            <a:r>
              <a:rPr lang="en-US" altLang="en-US" sz="2400" dirty="0" err="1" smtClean="0">
                <a:solidFill>
                  <a:srgbClr val="00B050"/>
                </a:solidFill>
                <a:ea typeface="ＭＳ Ｐゴシック" charset="-128"/>
              </a:rPr>
              <a:t>n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√</a:t>
            </a:r>
            <a:r>
              <a:rPr lang="en-US" altLang="en-US" sz="2400" dirty="0" err="1" smtClean="0">
                <a:solidFill>
                  <a:srgbClr val="00B050"/>
                </a:solidFill>
                <a:ea typeface="ＭＳ Ｐゴシック" charset="-128"/>
              </a:rPr>
              <a:t>m</a:t>
            </a:r>
            <a:r>
              <a:rPr lang="en-US" altLang="en-US" sz="2400" i="1" dirty="0" err="1" smtClean="0">
                <a:solidFill>
                  <a:srgbClr val="00B050"/>
                </a:solidFill>
                <a:ea typeface="ＭＳ Ｐゴシック" charset="-128"/>
              </a:rPr>
              <a:t>log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(n/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√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m) )</a:t>
            </a:r>
          </a:p>
          <a:p>
            <a:pPr marL="488950" lvl="1" indent="-292100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Optimal Load Balancing = 1</a:t>
            </a:r>
          </a:p>
          <a:p>
            <a:pPr marL="488950" lvl="1" indent="-292100"/>
            <a:r>
              <a:rPr lang="en-US" altLang="en-US" sz="2400" dirty="0" smtClean="0">
                <a:ea typeface="ＭＳ Ｐゴシック" charset="-128"/>
              </a:rPr>
              <a:t>Speedup =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/>
            </a:r>
            <a:b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1 </a:t>
            </a:r>
            <a:r>
              <a:rPr lang="en-US" altLang="en-US" sz="2400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ＭＳ Ｐゴシック" charset="-128"/>
              </a:rPr>
              <a:t>n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√</a:t>
            </a:r>
            <a:r>
              <a:rPr lang="en-US" altLang="en-US" sz="2400" b="1" dirty="0" err="1" smtClean="0">
                <a:solidFill>
                  <a:srgbClr val="00B050"/>
                </a:solidFill>
                <a:ea typeface="ＭＳ Ｐゴシック" charset="-128"/>
              </a:rPr>
              <a:t>m</a:t>
            </a:r>
            <a:r>
              <a:rPr lang="en-US" altLang="en-US" sz="2400" b="1" i="1" dirty="0" err="1" smtClean="0">
                <a:solidFill>
                  <a:srgbClr val="00B050"/>
                </a:solidFill>
                <a:ea typeface="ＭＳ Ｐゴシック" charset="-128"/>
              </a:rPr>
              <a:t>log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(n/</a:t>
            </a:r>
            <a:r>
              <a:rPr lang="en-US" altLang="en-US" sz="2400" dirty="0" smtClean="0">
                <a:solidFill>
                  <a:srgbClr val="00B050"/>
                </a:solidFill>
              </a:rPr>
              <a:t>√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m) </a:t>
            </a:r>
            <a:r>
              <a:rPr lang="en-US" altLang="en-US" sz="2400" dirty="0" smtClean="0">
                <a:ea typeface="ＭＳ Ｐゴシック" charset="-128"/>
              </a:rPr>
              <a:t>/m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√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m </a:t>
            </a:r>
            <a:r>
              <a:rPr lang="en-US" altLang="en-US" sz="2400" b="1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ea typeface="ＭＳ Ｐゴシック" charset="-128"/>
              </a:rPr>
              <a:t>n</a:t>
            </a:r>
          </a:p>
          <a:p>
            <a:pPr marL="196850" lvl="1" indent="0">
              <a:buNone/>
            </a:pP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                               </a:t>
            </a:r>
            <a:endParaRPr lang="en-US" altLang="en-US" sz="3600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87907" y="5499229"/>
            <a:ext cx="512012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Replication Factor remains</a:t>
            </a:r>
            <a:endParaRPr lang="en-US" altLang="en-US" sz="2400" b="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400" i="1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-BRJ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2√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6768777" y="914007"/>
            <a:ext cx="2555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chemeClr val="bg1">
                    <a:lumMod val="50000"/>
                  </a:schemeClr>
                </a:solidFill>
              </a:rPr>
              <a:t>[2] </a:t>
            </a:r>
            <a:r>
              <a:rPr lang="en-US" altLang="en-US" sz="1600" b="0" smtClean="0">
                <a:solidFill>
                  <a:schemeClr val="bg1">
                    <a:lumMod val="50000"/>
                  </a:schemeClr>
                </a:solidFill>
              </a:rPr>
              <a:t>Zhang </a:t>
            </a:r>
            <a:r>
              <a:rPr lang="en-US" altLang="en-US" sz="1600" b="0">
                <a:solidFill>
                  <a:schemeClr val="bg1">
                    <a:lumMod val="50000"/>
                  </a:schemeClr>
                </a:solidFill>
              </a:rPr>
              <a:t>et. </a:t>
            </a:r>
            <a:r>
              <a:rPr lang="en-US" altLang="en-US" sz="1600" b="0" dirty="0">
                <a:solidFill>
                  <a:schemeClr val="bg1">
                    <a:lumMod val="50000"/>
                  </a:schemeClr>
                </a:solidFill>
              </a:rPr>
              <a:t>al EDBT’12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698640" y="2991793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698640" y="3832999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698640" y="4676026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700408" y="5517232"/>
            <a:ext cx="863600" cy="7921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674827" y="3832999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46265" y="4264799"/>
            <a:ext cx="720725" cy="28733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660653" y="2492896"/>
            <a:ext cx="1655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dirty="0" smtClean="0"/>
              <a:t>MR1</a:t>
            </a:r>
            <a:endParaRPr lang="en-US" altLang="en-US" sz="32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6771846" y="5949032"/>
            <a:ext cx="720725" cy="28733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…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7812246" y="2492896"/>
            <a:ext cx="1656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dirty="0" smtClean="0"/>
              <a:t>MR2</a:t>
            </a:r>
            <a:endParaRPr lang="en-US" altLang="en-US" sz="3200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7878995" y="3007732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884804" y="3846204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7892434" y="4689103"/>
            <a:ext cx="850220" cy="77908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7892434" y="5517233"/>
            <a:ext cx="863660" cy="79216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7950462" y="3296898"/>
            <a:ext cx="720725" cy="431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r>
              <a:rPr lang="en-US" sz="1050" dirty="0">
                <a:ea typeface="ＭＳ Ｐゴシック" pitchFamily="34" charset="-128"/>
              </a:rPr>
              <a:t>o</a:t>
            </a:r>
            <a:r>
              <a:rPr lang="en-US" sz="1050" baseline="-25000" dirty="0">
                <a:ea typeface="ＭＳ Ｐゴシック" pitchFamily="34" charset="-128"/>
              </a:rPr>
              <a:t>a</a:t>
            </a:r>
            <a:r>
              <a:rPr lang="en-US" sz="1050" dirty="0">
                <a:ea typeface="ＭＳ Ｐゴシック" pitchFamily="34" charset="-128"/>
              </a:rPr>
              <a:t>={ … }</a:t>
            </a:r>
          </a:p>
          <a:p>
            <a:pPr eaLnBrk="1" hangingPunct="1">
              <a:defRPr/>
            </a:pPr>
            <a:endParaRPr lang="en-US" sz="1050" dirty="0">
              <a:ea typeface="ＭＳ Ｐゴシック" pitchFamily="34" charset="-128"/>
            </a:endParaRPr>
          </a:p>
        </p:txBody>
      </p:sp>
      <p:cxnSp>
        <p:nvCxnSpPr>
          <p:cNvPr id="54" name="Straight Arrow Connector 53"/>
          <p:cNvCxnSpPr>
            <a:cxnSpLocks noChangeShapeType="1"/>
            <a:stCxn id="55" idx="3"/>
          </p:cNvCxnSpPr>
          <p:nvPr/>
        </p:nvCxnSpPr>
        <p:spPr bwMode="auto">
          <a:xfrm flipV="1">
            <a:off x="7492571" y="3403813"/>
            <a:ext cx="386424" cy="268888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  <a:stCxn id="51" idx="3"/>
          </p:cNvCxnSpPr>
          <p:nvPr/>
        </p:nvCxnSpPr>
        <p:spPr bwMode="auto">
          <a:xfrm flipV="1">
            <a:off x="7466990" y="3403813"/>
            <a:ext cx="412005" cy="1004655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660232" y="551790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674827" y="297026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x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691124" y="4716884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err="1">
                <a:solidFill>
                  <a:srgbClr val="FF0000"/>
                </a:solidFill>
              </a:rPr>
              <a:t>x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,O</a:t>
            </a:r>
            <a:r>
              <a:rPr lang="en-US" altLang="en-US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35728" y="3645024"/>
            <a:ext cx="1332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0" dirty="0" smtClean="0">
                <a:solidFill>
                  <a:srgbClr val="FF0000"/>
                </a:solidFill>
              </a:rPr>
              <a:t>O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838440" y="4428067"/>
            <a:ext cx="461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smtClean="0">
                <a:solidFill>
                  <a:srgbClr val="FF0000"/>
                </a:solidFill>
              </a:rPr>
              <a:t>x</a:t>
            </a:r>
            <a:endParaRPr lang="en-US" altLang="en-US" sz="1800" dirty="0">
              <a:solidFill>
                <a:srgbClr val="FF0000"/>
              </a:solidFill>
            </a:endParaRP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smtClean="0">
                <a:solidFill>
                  <a:srgbClr val="FF0000"/>
                </a:solidFill>
              </a:rPr>
              <a:t>y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flipV="1">
            <a:off x="5703261" y="4650782"/>
            <a:ext cx="200614" cy="6283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>
            <a:off x="5703261" y="4779127"/>
            <a:ext cx="190212" cy="88904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 flipV="1">
            <a:off x="6300192" y="3387875"/>
            <a:ext cx="398448" cy="136335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 flipV="1">
            <a:off x="6300192" y="4229081"/>
            <a:ext cx="398448" cy="52215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>
            <a:off x="6300192" y="4751233"/>
            <a:ext cx="398448" cy="320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6300192" y="4751233"/>
            <a:ext cx="400216" cy="1162081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flipV="1">
            <a:off x="6228184" y="3412901"/>
            <a:ext cx="398448" cy="1363358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flipV="1">
            <a:off x="6228184" y="4270317"/>
            <a:ext cx="398448" cy="505942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>
            <a:off x="6228184" y="4776259"/>
            <a:ext cx="400216" cy="358463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6228184" y="4776259"/>
            <a:ext cx="400216" cy="1234243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5940152" y="572247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0000"/>
                </a:solidFill>
              </a:rPr>
              <a:t>all</a:t>
            </a:r>
            <a:br>
              <a:rPr lang="en-US" sz="1400" b="0" dirty="0" smtClean="0">
                <a:solidFill>
                  <a:srgbClr val="FF0000"/>
                </a:solidFill>
              </a:rPr>
            </a:br>
            <a:r>
              <a:rPr lang="en-US" sz="1400" b="0" dirty="0" smtClean="0">
                <a:solidFill>
                  <a:srgbClr val="FF0000"/>
                </a:solidFill>
              </a:rPr>
              <a:t>combos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585912" y="5085184"/>
            <a:ext cx="71205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/>
              <a:t>√m </a:t>
            </a:r>
            <a:endParaRPr lang="en-US" sz="2400" dirty="0"/>
          </a:p>
        </p:txBody>
      </p:sp>
      <p:sp>
        <p:nvSpPr>
          <p:cNvPr id="73" name="Rectangle 72"/>
          <p:cNvSpPr/>
          <p:nvPr/>
        </p:nvSpPr>
        <p:spPr>
          <a:xfrm>
            <a:off x="8748464" y="4314730"/>
            <a:ext cx="360040" cy="400110"/>
          </a:xfrm>
          <a:prstGeom prst="rect">
            <a:avLst/>
          </a:prstGeom>
          <a:ln>
            <a:noFill/>
          </a:ln>
        </p:spPr>
        <p:txBody>
          <a:bodyPr wrap="square" anchor="b">
            <a:spAutoFit/>
          </a:bodyPr>
          <a:lstStyle/>
          <a:p>
            <a:r>
              <a:rPr lang="en-US" altLang="en-US" sz="2000" dirty="0" smtClean="0"/>
              <a:t>m 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6" name="Freeform 21555"/>
          <p:cNvSpPr/>
          <p:nvPr/>
        </p:nvSpPr>
        <p:spPr bwMode="auto">
          <a:xfrm>
            <a:off x="7308304" y="5854885"/>
            <a:ext cx="533903" cy="552000"/>
          </a:xfrm>
          <a:custGeom>
            <a:avLst/>
            <a:gdLst>
              <a:gd name="connsiteX0" fmla="*/ 9028 w 583783"/>
              <a:gd name="connsiteY0" fmla="*/ 431991 h 597894"/>
              <a:gd name="connsiteX1" fmla="*/ 9028 w 583783"/>
              <a:gd name="connsiteY1" fmla="*/ 431991 h 597894"/>
              <a:gd name="connsiteX2" fmla="*/ 5170 w 583783"/>
              <a:gd name="connsiteY2" fmla="*/ 362543 h 597894"/>
              <a:gd name="connsiteX3" fmla="*/ 5170 w 583783"/>
              <a:gd name="connsiteY3" fmla="*/ 173489 h 597894"/>
              <a:gd name="connsiteX4" fmla="*/ 9028 w 583783"/>
              <a:gd name="connsiteY4" fmla="*/ 150340 h 597894"/>
              <a:gd name="connsiteX5" fmla="*/ 16745 w 583783"/>
              <a:gd name="connsiteY5" fmla="*/ 127191 h 597894"/>
              <a:gd name="connsiteX6" fmla="*/ 28319 w 583783"/>
              <a:gd name="connsiteY6" fmla="*/ 104041 h 597894"/>
              <a:gd name="connsiteX7" fmla="*/ 36036 w 583783"/>
              <a:gd name="connsiteY7" fmla="*/ 53884 h 597894"/>
              <a:gd name="connsiteX8" fmla="*/ 47610 w 583783"/>
              <a:gd name="connsiteY8" fmla="*/ 34593 h 597894"/>
              <a:gd name="connsiteX9" fmla="*/ 55327 w 583783"/>
              <a:gd name="connsiteY9" fmla="*/ 23018 h 597894"/>
              <a:gd name="connsiteX10" fmla="*/ 201940 w 583783"/>
              <a:gd name="connsiteY10" fmla="*/ 3727 h 597894"/>
              <a:gd name="connsiteX11" fmla="*/ 456583 w 583783"/>
              <a:gd name="connsiteY11" fmla="*/ 7586 h 597894"/>
              <a:gd name="connsiteX12" fmla="*/ 468157 w 583783"/>
              <a:gd name="connsiteY12" fmla="*/ 11444 h 597894"/>
              <a:gd name="connsiteX13" fmla="*/ 483590 w 583783"/>
              <a:gd name="connsiteY13" fmla="*/ 15302 h 597894"/>
              <a:gd name="connsiteX14" fmla="*/ 495165 w 583783"/>
              <a:gd name="connsiteY14" fmla="*/ 23018 h 597894"/>
              <a:gd name="connsiteX15" fmla="*/ 522172 w 583783"/>
              <a:gd name="connsiteY15" fmla="*/ 50026 h 597894"/>
              <a:gd name="connsiteX16" fmla="*/ 529889 w 583783"/>
              <a:gd name="connsiteY16" fmla="*/ 73175 h 597894"/>
              <a:gd name="connsiteX17" fmla="*/ 537605 w 583783"/>
              <a:gd name="connsiteY17" fmla="*/ 104041 h 597894"/>
              <a:gd name="connsiteX18" fmla="*/ 549180 w 583783"/>
              <a:gd name="connsiteY18" fmla="*/ 127191 h 597894"/>
              <a:gd name="connsiteX19" fmla="*/ 556897 w 583783"/>
              <a:gd name="connsiteY19" fmla="*/ 161915 h 597894"/>
              <a:gd name="connsiteX20" fmla="*/ 564613 w 583783"/>
              <a:gd name="connsiteY20" fmla="*/ 173489 h 597894"/>
              <a:gd name="connsiteX21" fmla="*/ 568471 w 583783"/>
              <a:gd name="connsiteY21" fmla="*/ 455140 h 597894"/>
              <a:gd name="connsiteX22" fmla="*/ 553038 w 583783"/>
              <a:gd name="connsiteY22" fmla="*/ 493722 h 597894"/>
              <a:gd name="connsiteX23" fmla="*/ 537605 w 583783"/>
              <a:gd name="connsiteY23" fmla="*/ 509155 h 597894"/>
              <a:gd name="connsiteX24" fmla="*/ 522172 w 583783"/>
              <a:gd name="connsiteY24" fmla="*/ 547737 h 597894"/>
              <a:gd name="connsiteX25" fmla="*/ 514456 w 583783"/>
              <a:gd name="connsiteY25" fmla="*/ 555454 h 597894"/>
              <a:gd name="connsiteX26" fmla="*/ 491307 w 583783"/>
              <a:gd name="connsiteY26" fmla="*/ 582462 h 597894"/>
              <a:gd name="connsiteX27" fmla="*/ 483590 w 583783"/>
              <a:gd name="connsiteY27" fmla="*/ 590178 h 597894"/>
              <a:gd name="connsiteX28" fmla="*/ 460441 w 583783"/>
              <a:gd name="connsiteY28" fmla="*/ 597894 h 597894"/>
              <a:gd name="connsiteX29" fmla="*/ 429575 w 583783"/>
              <a:gd name="connsiteY29" fmla="*/ 594036 h 597894"/>
              <a:gd name="connsiteX30" fmla="*/ 418000 w 583783"/>
              <a:gd name="connsiteY30" fmla="*/ 590178 h 597894"/>
              <a:gd name="connsiteX31" fmla="*/ 402567 w 583783"/>
              <a:gd name="connsiteY31" fmla="*/ 586320 h 597894"/>
              <a:gd name="connsiteX32" fmla="*/ 387134 w 583783"/>
              <a:gd name="connsiteY32" fmla="*/ 578603 h 597894"/>
              <a:gd name="connsiteX33" fmla="*/ 363985 w 583783"/>
              <a:gd name="connsiteY33" fmla="*/ 570887 h 597894"/>
              <a:gd name="connsiteX34" fmla="*/ 356269 w 583783"/>
              <a:gd name="connsiteY34" fmla="*/ 563170 h 597894"/>
              <a:gd name="connsiteX35" fmla="*/ 309970 w 583783"/>
              <a:gd name="connsiteY35" fmla="*/ 540021 h 597894"/>
              <a:gd name="connsiteX36" fmla="*/ 271388 w 583783"/>
              <a:gd name="connsiteY36" fmla="*/ 536163 h 597894"/>
              <a:gd name="connsiteX37" fmla="*/ 178790 w 583783"/>
              <a:gd name="connsiteY37" fmla="*/ 528446 h 597894"/>
              <a:gd name="connsiteX38" fmla="*/ 144066 w 583783"/>
              <a:gd name="connsiteY38" fmla="*/ 516872 h 597894"/>
              <a:gd name="connsiteX39" fmla="*/ 132491 w 583783"/>
              <a:gd name="connsiteY39" fmla="*/ 513013 h 597894"/>
              <a:gd name="connsiteX40" fmla="*/ 120917 w 583783"/>
              <a:gd name="connsiteY40" fmla="*/ 509155 h 597894"/>
              <a:gd name="connsiteX41" fmla="*/ 82334 w 583783"/>
              <a:gd name="connsiteY41" fmla="*/ 497580 h 597894"/>
              <a:gd name="connsiteX42" fmla="*/ 9028 w 583783"/>
              <a:gd name="connsiteY42" fmla="*/ 493722 h 597894"/>
              <a:gd name="connsiteX43" fmla="*/ 9028 w 583783"/>
              <a:gd name="connsiteY43" fmla="*/ 431991 h 5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83783" h="597894">
                <a:moveTo>
                  <a:pt x="9028" y="431991"/>
                </a:moveTo>
                <a:lnTo>
                  <a:pt x="9028" y="431991"/>
                </a:lnTo>
                <a:cubicBezTo>
                  <a:pt x="7742" y="408842"/>
                  <a:pt x="6663" y="385680"/>
                  <a:pt x="5170" y="362543"/>
                </a:cubicBezTo>
                <a:cubicBezTo>
                  <a:pt x="-1089" y="265518"/>
                  <a:pt x="-2332" y="331047"/>
                  <a:pt x="5170" y="173489"/>
                </a:cubicBezTo>
                <a:cubicBezTo>
                  <a:pt x="5542" y="165675"/>
                  <a:pt x="7131" y="157929"/>
                  <a:pt x="9028" y="150340"/>
                </a:cubicBezTo>
                <a:cubicBezTo>
                  <a:pt x="11001" y="142449"/>
                  <a:pt x="12233" y="133959"/>
                  <a:pt x="16745" y="127191"/>
                </a:cubicBezTo>
                <a:cubicBezTo>
                  <a:pt x="26717" y="112232"/>
                  <a:pt x="22995" y="120015"/>
                  <a:pt x="28319" y="104041"/>
                </a:cubicBezTo>
                <a:cubicBezTo>
                  <a:pt x="30891" y="87322"/>
                  <a:pt x="32919" y="70510"/>
                  <a:pt x="36036" y="53884"/>
                </a:cubicBezTo>
                <a:cubicBezTo>
                  <a:pt x="38907" y="38571"/>
                  <a:pt x="38930" y="45443"/>
                  <a:pt x="47610" y="34593"/>
                </a:cubicBezTo>
                <a:cubicBezTo>
                  <a:pt x="50507" y="30972"/>
                  <a:pt x="51837" y="26072"/>
                  <a:pt x="55327" y="23018"/>
                </a:cubicBezTo>
                <a:cubicBezTo>
                  <a:pt x="98560" y="-14810"/>
                  <a:pt x="132147" y="5908"/>
                  <a:pt x="201940" y="3727"/>
                </a:cubicBezTo>
                <a:lnTo>
                  <a:pt x="456583" y="7586"/>
                </a:lnTo>
                <a:cubicBezTo>
                  <a:pt x="460648" y="7704"/>
                  <a:pt x="464247" y="10327"/>
                  <a:pt x="468157" y="11444"/>
                </a:cubicBezTo>
                <a:cubicBezTo>
                  <a:pt x="473256" y="12901"/>
                  <a:pt x="478446" y="14016"/>
                  <a:pt x="483590" y="15302"/>
                </a:cubicBezTo>
                <a:cubicBezTo>
                  <a:pt x="487448" y="17874"/>
                  <a:pt x="491018" y="20944"/>
                  <a:pt x="495165" y="23018"/>
                </a:cubicBezTo>
                <a:cubicBezTo>
                  <a:pt x="512242" y="31556"/>
                  <a:pt x="511999" y="19511"/>
                  <a:pt x="522172" y="50026"/>
                </a:cubicBezTo>
                <a:cubicBezTo>
                  <a:pt x="524744" y="57742"/>
                  <a:pt x="528294" y="65199"/>
                  <a:pt x="529889" y="73175"/>
                </a:cubicBezTo>
                <a:cubicBezTo>
                  <a:pt x="537729" y="112380"/>
                  <a:pt x="529698" y="76370"/>
                  <a:pt x="537605" y="104041"/>
                </a:cubicBezTo>
                <a:cubicBezTo>
                  <a:pt x="543294" y="123951"/>
                  <a:pt x="537065" y="115074"/>
                  <a:pt x="549180" y="127191"/>
                </a:cubicBezTo>
                <a:cubicBezTo>
                  <a:pt x="550663" y="136088"/>
                  <a:pt x="552146" y="152414"/>
                  <a:pt x="556897" y="161915"/>
                </a:cubicBezTo>
                <a:cubicBezTo>
                  <a:pt x="558971" y="166062"/>
                  <a:pt x="562041" y="169631"/>
                  <a:pt x="564613" y="173489"/>
                </a:cubicBezTo>
                <a:cubicBezTo>
                  <a:pt x="598992" y="276635"/>
                  <a:pt x="578662" y="207143"/>
                  <a:pt x="568471" y="455140"/>
                </a:cubicBezTo>
                <a:cubicBezTo>
                  <a:pt x="568245" y="460630"/>
                  <a:pt x="557810" y="487360"/>
                  <a:pt x="553038" y="493722"/>
                </a:cubicBezTo>
                <a:cubicBezTo>
                  <a:pt x="548673" y="499542"/>
                  <a:pt x="537605" y="509155"/>
                  <a:pt x="537605" y="509155"/>
                </a:cubicBezTo>
                <a:cubicBezTo>
                  <a:pt x="533420" y="521711"/>
                  <a:pt x="529744" y="536379"/>
                  <a:pt x="522172" y="547737"/>
                </a:cubicBezTo>
                <a:cubicBezTo>
                  <a:pt x="520154" y="550764"/>
                  <a:pt x="516728" y="552613"/>
                  <a:pt x="514456" y="555454"/>
                </a:cubicBezTo>
                <a:cubicBezTo>
                  <a:pt x="490964" y="584823"/>
                  <a:pt x="528440" y="545331"/>
                  <a:pt x="491307" y="582462"/>
                </a:cubicBezTo>
                <a:cubicBezTo>
                  <a:pt x="488735" y="585034"/>
                  <a:pt x="487041" y="589028"/>
                  <a:pt x="483590" y="590178"/>
                </a:cubicBezTo>
                <a:lnTo>
                  <a:pt x="460441" y="597894"/>
                </a:lnTo>
                <a:cubicBezTo>
                  <a:pt x="450152" y="596608"/>
                  <a:pt x="439776" y="595891"/>
                  <a:pt x="429575" y="594036"/>
                </a:cubicBezTo>
                <a:cubicBezTo>
                  <a:pt x="425574" y="593309"/>
                  <a:pt x="421911" y="591295"/>
                  <a:pt x="418000" y="590178"/>
                </a:cubicBezTo>
                <a:cubicBezTo>
                  <a:pt x="412901" y="588721"/>
                  <a:pt x="407711" y="587606"/>
                  <a:pt x="402567" y="586320"/>
                </a:cubicBezTo>
                <a:cubicBezTo>
                  <a:pt x="397423" y="583748"/>
                  <a:pt x="392474" y="580739"/>
                  <a:pt x="387134" y="578603"/>
                </a:cubicBezTo>
                <a:cubicBezTo>
                  <a:pt x="379582" y="575582"/>
                  <a:pt x="363985" y="570887"/>
                  <a:pt x="363985" y="570887"/>
                </a:cubicBezTo>
                <a:cubicBezTo>
                  <a:pt x="361413" y="568315"/>
                  <a:pt x="359179" y="565353"/>
                  <a:pt x="356269" y="563170"/>
                </a:cubicBezTo>
                <a:cubicBezTo>
                  <a:pt x="343264" y="553416"/>
                  <a:pt x="327085" y="541732"/>
                  <a:pt x="309970" y="540021"/>
                </a:cubicBezTo>
                <a:lnTo>
                  <a:pt x="271388" y="536163"/>
                </a:lnTo>
                <a:lnTo>
                  <a:pt x="178790" y="528446"/>
                </a:lnTo>
                <a:lnTo>
                  <a:pt x="144066" y="516872"/>
                </a:lnTo>
                <a:lnTo>
                  <a:pt x="132491" y="513013"/>
                </a:lnTo>
                <a:cubicBezTo>
                  <a:pt x="128633" y="511727"/>
                  <a:pt x="124693" y="510665"/>
                  <a:pt x="120917" y="509155"/>
                </a:cubicBezTo>
                <a:cubicBezTo>
                  <a:pt x="105688" y="503064"/>
                  <a:pt x="98805" y="498953"/>
                  <a:pt x="82334" y="497580"/>
                </a:cubicBezTo>
                <a:cubicBezTo>
                  <a:pt x="57949" y="495548"/>
                  <a:pt x="33463" y="495008"/>
                  <a:pt x="9028" y="493722"/>
                </a:cubicBezTo>
                <a:cubicBezTo>
                  <a:pt x="-1744" y="461407"/>
                  <a:pt x="9028" y="442279"/>
                  <a:pt x="9028" y="431991"/>
                </a:cubicBez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2" name="Freeform 671"/>
          <p:cNvSpPr/>
          <p:nvPr/>
        </p:nvSpPr>
        <p:spPr bwMode="auto">
          <a:xfrm>
            <a:off x="7335487" y="5953336"/>
            <a:ext cx="373828" cy="393478"/>
          </a:xfrm>
          <a:custGeom>
            <a:avLst/>
            <a:gdLst>
              <a:gd name="connsiteX0" fmla="*/ 3858 w 497711"/>
              <a:gd name="connsiteY0" fmla="*/ 135038 h 505428"/>
              <a:gd name="connsiteX1" fmla="*/ 3858 w 497711"/>
              <a:gd name="connsiteY1" fmla="*/ 135038 h 505428"/>
              <a:gd name="connsiteX2" fmla="*/ 11575 w 497711"/>
              <a:gd name="connsiteY2" fmla="*/ 57873 h 505428"/>
              <a:gd name="connsiteX3" fmla="*/ 15433 w 497711"/>
              <a:gd name="connsiteY3" fmla="*/ 38582 h 505428"/>
              <a:gd name="connsiteX4" fmla="*/ 61732 w 497711"/>
              <a:gd name="connsiteY4" fmla="*/ 15433 h 505428"/>
              <a:gd name="connsiteX5" fmla="*/ 73306 w 497711"/>
              <a:gd name="connsiteY5" fmla="*/ 11575 h 505428"/>
              <a:gd name="connsiteX6" fmla="*/ 216061 w 497711"/>
              <a:gd name="connsiteY6" fmla="*/ 7717 h 505428"/>
              <a:gd name="connsiteX7" fmla="*/ 270076 w 497711"/>
              <a:gd name="connsiteY7" fmla="*/ 0 h 505428"/>
              <a:gd name="connsiteX8" fmla="*/ 358815 w 497711"/>
              <a:gd name="connsiteY8" fmla="*/ 3858 h 505428"/>
              <a:gd name="connsiteX9" fmla="*/ 370390 w 497711"/>
              <a:gd name="connsiteY9" fmla="*/ 11575 h 505428"/>
              <a:gd name="connsiteX10" fmla="*/ 389681 w 497711"/>
              <a:gd name="connsiteY10" fmla="*/ 19291 h 505428"/>
              <a:gd name="connsiteX11" fmla="*/ 397398 w 497711"/>
              <a:gd name="connsiteY11" fmla="*/ 27008 h 505428"/>
              <a:gd name="connsiteX12" fmla="*/ 420547 w 497711"/>
              <a:gd name="connsiteY12" fmla="*/ 38582 h 505428"/>
              <a:gd name="connsiteX13" fmla="*/ 447555 w 497711"/>
              <a:gd name="connsiteY13" fmla="*/ 65590 h 505428"/>
              <a:gd name="connsiteX14" fmla="*/ 459129 w 497711"/>
              <a:gd name="connsiteY14" fmla="*/ 77165 h 505428"/>
              <a:gd name="connsiteX15" fmla="*/ 470704 w 497711"/>
              <a:gd name="connsiteY15" fmla="*/ 100314 h 505428"/>
              <a:gd name="connsiteX16" fmla="*/ 482279 w 497711"/>
              <a:gd name="connsiteY16" fmla="*/ 119605 h 505428"/>
              <a:gd name="connsiteX17" fmla="*/ 486137 w 497711"/>
              <a:gd name="connsiteY17" fmla="*/ 135038 h 505428"/>
              <a:gd name="connsiteX18" fmla="*/ 493853 w 497711"/>
              <a:gd name="connsiteY18" fmla="*/ 150471 h 505428"/>
              <a:gd name="connsiteX19" fmla="*/ 497711 w 497711"/>
              <a:gd name="connsiteY19" fmla="*/ 162046 h 505428"/>
              <a:gd name="connsiteX20" fmla="*/ 493853 w 497711"/>
              <a:gd name="connsiteY20" fmla="*/ 262360 h 505428"/>
              <a:gd name="connsiteX21" fmla="*/ 486137 w 497711"/>
              <a:gd name="connsiteY21" fmla="*/ 335666 h 505428"/>
              <a:gd name="connsiteX22" fmla="*/ 474562 w 497711"/>
              <a:gd name="connsiteY22" fmla="*/ 439838 h 505428"/>
              <a:gd name="connsiteX23" fmla="*/ 470704 w 497711"/>
              <a:gd name="connsiteY23" fmla="*/ 451413 h 505428"/>
              <a:gd name="connsiteX24" fmla="*/ 455271 w 497711"/>
              <a:gd name="connsiteY24" fmla="*/ 470704 h 505428"/>
              <a:gd name="connsiteX25" fmla="*/ 428263 w 497711"/>
              <a:gd name="connsiteY25" fmla="*/ 486137 h 505428"/>
              <a:gd name="connsiteX26" fmla="*/ 389681 w 497711"/>
              <a:gd name="connsiteY26" fmla="*/ 505428 h 505428"/>
              <a:gd name="connsiteX27" fmla="*/ 327949 w 497711"/>
              <a:gd name="connsiteY27" fmla="*/ 501570 h 505428"/>
              <a:gd name="connsiteX28" fmla="*/ 297084 w 497711"/>
              <a:gd name="connsiteY28" fmla="*/ 493853 h 505428"/>
              <a:gd name="connsiteX29" fmla="*/ 277793 w 497711"/>
              <a:gd name="connsiteY29" fmla="*/ 489995 h 505428"/>
              <a:gd name="connsiteX30" fmla="*/ 254643 w 497711"/>
              <a:gd name="connsiteY30" fmla="*/ 482279 h 505428"/>
              <a:gd name="connsiteX31" fmla="*/ 243068 w 497711"/>
              <a:gd name="connsiteY31" fmla="*/ 478420 h 505428"/>
              <a:gd name="connsiteX32" fmla="*/ 219919 w 497711"/>
              <a:gd name="connsiteY32" fmla="*/ 474562 h 505428"/>
              <a:gd name="connsiteX33" fmla="*/ 204486 w 497711"/>
              <a:gd name="connsiteY33" fmla="*/ 470704 h 505428"/>
              <a:gd name="connsiteX34" fmla="*/ 108030 w 497711"/>
              <a:gd name="connsiteY34" fmla="*/ 459129 h 505428"/>
              <a:gd name="connsiteX35" fmla="*/ 19291 w 497711"/>
              <a:gd name="connsiteY35" fmla="*/ 451413 h 505428"/>
              <a:gd name="connsiteX36" fmla="*/ 7717 w 497711"/>
              <a:gd name="connsiteY36" fmla="*/ 447554 h 505428"/>
              <a:gd name="connsiteX37" fmla="*/ 0 w 497711"/>
              <a:gd name="connsiteY37" fmla="*/ 424405 h 505428"/>
              <a:gd name="connsiteX38" fmla="*/ 3858 w 497711"/>
              <a:gd name="connsiteY38" fmla="*/ 135038 h 50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7711" h="505428">
                <a:moveTo>
                  <a:pt x="3858" y="135038"/>
                </a:moveTo>
                <a:lnTo>
                  <a:pt x="3858" y="135038"/>
                </a:lnTo>
                <a:cubicBezTo>
                  <a:pt x="6430" y="109316"/>
                  <a:pt x="8495" y="83539"/>
                  <a:pt x="11575" y="57873"/>
                </a:cubicBezTo>
                <a:cubicBezTo>
                  <a:pt x="12356" y="51362"/>
                  <a:pt x="12500" y="44447"/>
                  <a:pt x="15433" y="38582"/>
                </a:cubicBezTo>
                <a:cubicBezTo>
                  <a:pt x="23513" y="22422"/>
                  <a:pt x="48939" y="19698"/>
                  <a:pt x="61732" y="15433"/>
                </a:cubicBezTo>
                <a:cubicBezTo>
                  <a:pt x="65590" y="14147"/>
                  <a:pt x="69241" y="11685"/>
                  <a:pt x="73306" y="11575"/>
                </a:cubicBezTo>
                <a:lnTo>
                  <a:pt x="216061" y="7717"/>
                </a:lnTo>
                <a:cubicBezTo>
                  <a:pt x="233873" y="4154"/>
                  <a:pt x="251740" y="0"/>
                  <a:pt x="270076" y="0"/>
                </a:cubicBezTo>
                <a:cubicBezTo>
                  <a:pt x="299684" y="0"/>
                  <a:pt x="329235" y="2572"/>
                  <a:pt x="358815" y="3858"/>
                </a:cubicBezTo>
                <a:cubicBezTo>
                  <a:pt x="362673" y="6430"/>
                  <a:pt x="366242" y="9501"/>
                  <a:pt x="370390" y="11575"/>
                </a:cubicBezTo>
                <a:cubicBezTo>
                  <a:pt x="376584" y="14672"/>
                  <a:pt x="383668" y="15855"/>
                  <a:pt x="389681" y="19291"/>
                </a:cubicBezTo>
                <a:cubicBezTo>
                  <a:pt x="392840" y="21096"/>
                  <a:pt x="394557" y="24735"/>
                  <a:pt x="397398" y="27008"/>
                </a:cubicBezTo>
                <a:cubicBezTo>
                  <a:pt x="408082" y="35556"/>
                  <a:pt x="408322" y="34507"/>
                  <a:pt x="420547" y="38582"/>
                </a:cubicBezTo>
                <a:lnTo>
                  <a:pt x="447555" y="65590"/>
                </a:lnTo>
                <a:lnTo>
                  <a:pt x="459129" y="77165"/>
                </a:lnTo>
                <a:cubicBezTo>
                  <a:pt x="468827" y="106259"/>
                  <a:pt x="455744" y="70394"/>
                  <a:pt x="470704" y="100314"/>
                </a:cubicBezTo>
                <a:cubicBezTo>
                  <a:pt x="480721" y="120348"/>
                  <a:pt x="467206" y="104534"/>
                  <a:pt x="482279" y="119605"/>
                </a:cubicBezTo>
                <a:cubicBezTo>
                  <a:pt x="483565" y="124749"/>
                  <a:pt x="484275" y="130073"/>
                  <a:pt x="486137" y="135038"/>
                </a:cubicBezTo>
                <a:cubicBezTo>
                  <a:pt x="488156" y="140423"/>
                  <a:pt x="491588" y="145185"/>
                  <a:pt x="493853" y="150471"/>
                </a:cubicBezTo>
                <a:cubicBezTo>
                  <a:pt x="495455" y="154209"/>
                  <a:pt x="496425" y="158188"/>
                  <a:pt x="497711" y="162046"/>
                </a:cubicBezTo>
                <a:cubicBezTo>
                  <a:pt x="496425" y="195484"/>
                  <a:pt x="495659" y="228946"/>
                  <a:pt x="493853" y="262360"/>
                </a:cubicBezTo>
                <a:cubicBezTo>
                  <a:pt x="492483" y="287714"/>
                  <a:pt x="489256" y="310714"/>
                  <a:pt x="486137" y="335666"/>
                </a:cubicBezTo>
                <a:cubicBezTo>
                  <a:pt x="481321" y="441621"/>
                  <a:pt x="492956" y="390789"/>
                  <a:pt x="474562" y="439838"/>
                </a:cubicBezTo>
                <a:cubicBezTo>
                  <a:pt x="473134" y="443646"/>
                  <a:pt x="472523" y="447775"/>
                  <a:pt x="470704" y="451413"/>
                </a:cubicBezTo>
                <a:cubicBezTo>
                  <a:pt x="467364" y="458093"/>
                  <a:pt x="461249" y="465922"/>
                  <a:pt x="455271" y="470704"/>
                </a:cubicBezTo>
                <a:cubicBezTo>
                  <a:pt x="441931" y="481376"/>
                  <a:pt x="444096" y="476637"/>
                  <a:pt x="428263" y="486137"/>
                </a:cubicBezTo>
                <a:cubicBezTo>
                  <a:pt x="395453" y="505823"/>
                  <a:pt x="417112" y="498571"/>
                  <a:pt x="389681" y="505428"/>
                </a:cubicBezTo>
                <a:cubicBezTo>
                  <a:pt x="369104" y="504142"/>
                  <a:pt x="348407" y="504127"/>
                  <a:pt x="327949" y="501570"/>
                </a:cubicBezTo>
                <a:cubicBezTo>
                  <a:pt x="317426" y="500255"/>
                  <a:pt x="307483" y="495933"/>
                  <a:pt x="297084" y="493853"/>
                </a:cubicBezTo>
                <a:cubicBezTo>
                  <a:pt x="290654" y="492567"/>
                  <a:pt x="284120" y="491720"/>
                  <a:pt x="277793" y="489995"/>
                </a:cubicBezTo>
                <a:cubicBezTo>
                  <a:pt x="269946" y="487855"/>
                  <a:pt x="262360" y="484851"/>
                  <a:pt x="254643" y="482279"/>
                </a:cubicBezTo>
                <a:cubicBezTo>
                  <a:pt x="250785" y="480993"/>
                  <a:pt x="247080" y="479089"/>
                  <a:pt x="243068" y="478420"/>
                </a:cubicBezTo>
                <a:cubicBezTo>
                  <a:pt x="235352" y="477134"/>
                  <a:pt x="227590" y="476096"/>
                  <a:pt x="219919" y="474562"/>
                </a:cubicBezTo>
                <a:cubicBezTo>
                  <a:pt x="214719" y="473522"/>
                  <a:pt x="209716" y="471576"/>
                  <a:pt x="204486" y="470704"/>
                </a:cubicBezTo>
                <a:cubicBezTo>
                  <a:pt x="154393" y="462355"/>
                  <a:pt x="154537" y="463558"/>
                  <a:pt x="108030" y="459129"/>
                </a:cubicBezTo>
                <a:cubicBezTo>
                  <a:pt x="38390" y="452497"/>
                  <a:pt x="100981" y="457697"/>
                  <a:pt x="19291" y="451413"/>
                </a:cubicBezTo>
                <a:cubicBezTo>
                  <a:pt x="15433" y="450127"/>
                  <a:pt x="10081" y="450863"/>
                  <a:pt x="7717" y="447554"/>
                </a:cubicBezTo>
                <a:cubicBezTo>
                  <a:pt x="2989" y="440935"/>
                  <a:pt x="0" y="424405"/>
                  <a:pt x="0" y="424405"/>
                </a:cubicBezTo>
                <a:cubicBezTo>
                  <a:pt x="7011" y="270148"/>
                  <a:pt x="3215" y="183266"/>
                  <a:pt x="3858" y="135038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55" name="Freeform 21554"/>
          <p:cNvSpPr/>
          <p:nvPr/>
        </p:nvSpPr>
        <p:spPr bwMode="auto">
          <a:xfrm>
            <a:off x="7203985" y="5196607"/>
            <a:ext cx="727196" cy="507917"/>
          </a:xfrm>
          <a:custGeom>
            <a:avLst/>
            <a:gdLst>
              <a:gd name="connsiteX0" fmla="*/ 23150 w 605742"/>
              <a:gd name="connsiteY0" fmla="*/ 412831 h 497712"/>
              <a:gd name="connsiteX1" fmla="*/ 23150 w 605742"/>
              <a:gd name="connsiteY1" fmla="*/ 412831 h 497712"/>
              <a:gd name="connsiteX2" fmla="*/ 19291 w 605742"/>
              <a:gd name="connsiteY2" fmla="*/ 312517 h 497712"/>
              <a:gd name="connsiteX3" fmla="*/ 7717 w 605742"/>
              <a:gd name="connsiteY3" fmla="*/ 289367 h 497712"/>
              <a:gd name="connsiteX4" fmla="*/ 0 w 605742"/>
              <a:gd name="connsiteY4" fmla="*/ 266218 h 497712"/>
              <a:gd name="connsiteX5" fmla="*/ 3859 w 605742"/>
              <a:gd name="connsiteY5" fmla="*/ 227636 h 497712"/>
              <a:gd name="connsiteX6" fmla="*/ 27008 w 605742"/>
              <a:gd name="connsiteY6" fmla="*/ 200628 h 497712"/>
              <a:gd name="connsiteX7" fmla="*/ 34724 w 605742"/>
              <a:gd name="connsiteY7" fmla="*/ 189053 h 497712"/>
              <a:gd name="connsiteX8" fmla="*/ 42441 w 605742"/>
              <a:gd name="connsiteY8" fmla="*/ 162046 h 497712"/>
              <a:gd name="connsiteX9" fmla="*/ 46299 w 605742"/>
              <a:gd name="connsiteY9" fmla="*/ 150471 h 497712"/>
              <a:gd name="connsiteX10" fmla="*/ 57874 w 605742"/>
              <a:gd name="connsiteY10" fmla="*/ 88739 h 497712"/>
              <a:gd name="connsiteX11" fmla="*/ 69448 w 605742"/>
              <a:gd name="connsiteY11" fmla="*/ 84881 h 497712"/>
              <a:gd name="connsiteX12" fmla="*/ 77165 w 605742"/>
              <a:gd name="connsiteY12" fmla="*/ 77165 h 497712"/>
              <a:gd name="connsiteX13" fmla="*/ 100314 w 605742"/>
              <a:gd name="connsiteY13" fmla="*/ 61732 h 497712"/>
              <a:gd name="connsiteX14" fmla="*/ 119605 w 605742"/>
              <a:gd name="connsiteY14" fmla="*/ 46299 h 497712"/>
              <a:gd name="connsiteX15" fmla="*/ 127322 w 605742"/>
              <a:gd name="connsiteY15" fmla="*/ 38582 h 497712"/>
              <a:gd name="connsiteX16" fmla="*/ 150471 w 605742"/>
              <a:gd name="connsiteY16" fmla="*/ 30866 h 497712"/>
              <a:gd name="connsiteX17" fmla="*/ 162046 w 605742"/>
              <a:gd name="connsiteY17" fmla="*/ 27008 h 497712"/>
              <a:gd name="connsiteX18" fmla="*/ 173621 w 605742"/>
              <a:gd name="connsiteY18" fmla="*/ 23150 h 497712"/>
              <a:gd name="connsiteX19" fmla="*/ 262360 w 605742"/>
              <a:gd name="connsiteY19" fmla="*/ 23150 h 497712"/>
              <a:gd name="connsiteX20" fmla="*/ 277793 w 605742"/>
              <a:gd name="connsiteY20" fmla="*/ 7717 h 497712"/>
              <a:gd name="connsiteX21" fmla="*/ 300942 w 605742"/>
              <a:gd name="connsiteY21" fmla="*/ 0 h 497712"/>
              <a:gd name="connsiteX22" fmla="*/ 327950 w 605742"/>
              <a:gd name="connsiteY22" fmla="*/ 3858 h 497712"/>
              <a:gd name="connsiteX23" fmla="*/ 351099 w 605742"/>
              <a:gd name="connsiteY23" fmla="*/ 30866 h 497712"/>
              <a:gd name="connsiteX24" fmla="*/ 362674 w 605742"/>
              <a:gd name="connsiteY24" fmla="*/ 38582 h 497712"/>
              <a:gd name="connsiteX25" fmla="*/ 381965 w 605742"/>
              <a:gd name="connsiteY25" fmla="*/ 50157 h 497712"/>
              <a:gd name="connsiteX26" fmla="*/ 408972 w 605742"/>
              <a:gd name="connsiteY26" fmla="*/ 77165 h 497712"/>
              <a:gd name="connsiteX27" fmla="*/ 416689 w 605742"/>
              <a:gd name="connsiteY27" fmla="*/ 84881 h 497712"/>
              <a:gd name="connsiteX28" fmla="*/ 428264 w 605742"/>
              <a:gd name="connsiteY28" fmla="*/ 92598 h 497712"/>
              <a:gd name="connsiteX29" fmla="*/ 447555 w 605742"/>
              <a:gd name="connsiteY29" fmla="*/ 115747 h 497712"/>
              <a:gd name="connsiteX30" fmla="*/ 462988 w 605742"/>
              <a:gd name="connsiteY30" fmla="*/ 123463 h 497712"/>
              <a:gd name="connsiteX31" fmla="*/ 474562 w 605742"/>
              <a:gd name="connsiteY31" fmla="*/ 142755 h 497712"/>
              <a:gd name="connsiteX32" fmla="*/ 489995 w 605742"/>
              <a:gd name="connsiteY32" fmla="*/ 165904 h 497712"/>
              <a:gd name="connsiteX33" fmla="*/ 501570 w 605742"/>
              <a:gd name="connsiteY33" fmla="*/ 185195 h 497712"/>
              <a:gd name="connsiteX34" fmla="*/ 532436 w 605742"/>
              <a:gd name="connsiteY34" fmla="*/ 192912 h 497712"/>
              <a:gd name="connsiteX35" fmla="*/ 551727 w 605742"/>
              <a:gd name="connsiteY35" fmla="*/ 208344 h 497712"/>
              <a:gd name="connsiteX36" fmla="*/ 563302 w 605742"/>
              <a:gd name="connsiteY36" fmla="*/ 216061 h 497712"/>
              <a:gd name="connsiteX37" fmla="*/ 578734 w 605742"/>
              <a:gd name="connsiteY37" fmla="*/ 235352 h 497712"/>
              <a:gd name="connsiteX38" fmla="*/ 594167 w 605742"/>
              <a:gd name="connsiteY38" fmla="*/ 254643 h 497712"/>
              <a:gd name="connsiteX39" fmla="*/ 601884 w 605742"/>
              <a:gd name="connsiteY39" fmla="*/ 277793 h 497712"/>
              <a:gd name="connsiteX40" fmla="*/ 605742 w 605742"/>
              <a:gd name="connsiteY40" fmla="*/ 289367 h 497712"/>
              <a:gd name="connsiteX41" fmla="*/ 601884 w 605742"/>
              <a:gd name="connsiteY41" fmla="*/ 435980 h 497712"/>
              <a:gd name="connsiteX42" fmla="*/ 590309 w 605742"/>
              <a:gd name="connsiteY42" fmla="*/ 459129 h 497712"/>
              <a:gd name="connsiteX43" fmla="*/ 582593 w 605742"/>
              <a:gd name="connsiteY43" fmla="*/ 466846 h 497712"/>
              <a:gd name="connsiteX44" fmla="*/ 571018 w 605742"/>
              <a:gd name="connsiteY44" fmla="*/ 470704 h 497712"/>
              <a:gd name="connsiteX45" fmla="*/ 559443 w 605742"/>
              <a:gd name="connsiteY45" fmla="*/ 482279 h 497712"/>
              <a:gd name="connsiteX46" fmla="*/ 532436 w 605742"/>
              <a:gd name="connsiteY46" fmla="*/ 489995 h 497712"/>
              <a:gd name="connsiteX47" fmla="*/ 509286 w 605742"/>
              <a:gd name="connsiteY47" fmla="*/ 497712 h 497712"/>
              <a:gd name="connsiteX48" fmla="*/ 443696 w 605742"/>
              <a:gd name="connsiteY48" fmla="*/ 493853 h 497712"/>
              <a:gd name="connsiteX49" fmla="*/ 416689 w 605742"/>
              <a:gd name="connsiteY49" fmla="*/ 482279 h 497712"/>
              <a:gd name="connsiteX50" fmla="*/ 381965 w 605742"/>
              <a:gd name="connsiteY50" fmla="*/ 474562 h 497712"/>
              <a:gd name="connsiteX51" fmla="*/ 370390 w 605742"/>
              <a:gd name="connsiteY51" fmla="*/ 470704 h 497712"/>
              <a:gd name="connsiteX52" fmla="*/ 104172 w 605742"/>
              <a:gd name="connsiteY52" fmla="*/ 474562 h 497712"/>
              <a:gd name="connsiteX53" fmla="*/ 57874 w 605742"/>
              <a:gd name="connsiteY53" fmla="*/ 478420 h 497712"/>
              <a:gd name="connsiteX54" fmla="*/ 50157 w 605742"/>
              <a:gd name="connsiteY54" fmla="*/ 466846 h 497712"/>
              <a:gd name="connsiteX55" fmla="*/ 46299 w 605742"/>
              <a:gd name="connsiteY55" fmla="*/ 455271 h 497712"/>
              <a:gd name="connsiteX56" fmla="*/ 34724 w 605742"/>
              <a:gd name="connsiteY56" fmla="*/ 447555 h 497712"/>
              <a:gd name="connsiteX57" fmla="*/ 27008 w 605742"/>
              <a:gd name="connsiteY57" fmla="*/ 424405 h 497712"/>
              <a:gd name="connsiteX58" fmla="*/ 19291 w 605742"/>
              <a:gd name="connsiteY58" fmla="*/ 416689 h 497712"/>
              <a:gd name="connsiteX59" fmla="*/ 23150 w 605742"/>
              <a:gd name="connsiteY59" fmla="*/ 412831 h 4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742" h="497712">
                <a:moveTo>
                  <a:pt x="23150" y="412831"/>
                </a:moveTo>
                <a:lnTo>
                  <a:pt x="23150" y="412831"/>
                </a:lnTo>
                <a:cubicBezTo>
                  <a:pt x="21864" y="379393"/>
                  <a:pt x="21593" y="345900"/>
                  <a:pt x="19291" y="312517"/>
                </a:cubicBezTo>
                <a:cubicBezTo>
                  <a:pt x="18429" y="300026"/>
                  <a:pt x="12601" y="300355"/>
                  <a:pt x="7717" y="289367"/>
                </a:cubicBezTo>
                <a:cubicBezTo>
                  <a:pt x="4414" y="281934"/>
                  <a:pt x="0" y="266218"/>
                  <a:pt x="0" y="266218"/>
                </a:cubicBezTo>
                <a:cubicBezTo>
                  <a:pt x="1286" y="253357"/>
                  <a:pt x="953" y="240230"/>
                  <a:pt x="3859" y="227636"/>
                </a:cubicBezTo>
                <a:cubicBezTo>
                  <a:pt x="5964" y="218513"/>
                  <a:pt x="23430" y="205996"/>
                  <a:pt x="27008" y="200628"/>
                </a:cubicBezTo>
                <a:cubicBezTo>
                  <a:pt x="29580" y="196770"/>
                  <a:pt x="32650" y="193200"/>
                  <a:pt x="34724" y="189053"/>
                </a:cubicBezTo>
                <a:cubicBezTo>
                  <a:pt x="37811" y="182879"/>
                  <a:pt x="40790" y="167824"/>
                  <a:pt x="42441" y="162046"/>
                </a:cubicBezTo>
                <a:cubicBezTo>
                  <a:pt x="43558" y="158135"/>
                  <a:pt x="45013" y="154329"/>
                  <a:pt x="46299" y="150471"/>
                </a:cubicBezTo>
                <a:cubicBezTo>
                  <a:pt x="46982" y="141589"/>
                  <a:pt x="41832" y="101573"/>
                  <a:pt x="57874" y="88739"/>
                </a:cubicBezTo>
                <a:cubicBezTo>
                  <a:pt x="61050" y="86199"/>
                  <a:pt x="65590" y="86167"/>
                  <a:pt x="69448" y="84881"/>
                </a:cubicBezTo>
                <a:cubicBezTo>
                  <a:pt x="72020" y="82309"/>
                  <a:pt x="74255" y="79348"/>
                  <a:pt x="77165" y="77165"/>
                </a:cubicBezTo>
                <a:cubicBezTo>
                  <a:pt x="84584" y="71601"/>
                  <a:pt x="100314" y="61732"/>
                  <a:pt x="100314" y="61732"/>
                </a:cubicBezTo>
                <a:cubicBezTo>
                  <a:pt x="115685" y="38677"/>
                  <a:pt x="98898" y="58724"/>
                  <a:pt x="119605" y="46299"/>
                </a:cubicBezTo>
                <a:cubicBezTo>
                  <a:pt x="122724" y="44427"/>
                  <a:pt x="124068" y="40209"/>
                  <a:pt x="127322" y="38582"/>
                </a:cubicBezTo>
                <a:cubicBezTo>
                  <a:pt x="134597" y="34945"/>
                  <a:pt x="142755" y="33438"/>
                  <a:pt x="150471" y="30866"/>
                </a:cubicBezTo>
                <a:lnTo>
                  <a:pt x="162046" y="27008"/>
                </a:lnTo>
                <a:lnTo>
                  <a:pt x="173621" y="23150"/>
                </a:lnTo>
                <a:cubicBezTo>
                  <a:pt x="179622" y="23525"/>
                  <a:pt x="243528" y="31710"/>
                  <a:pt x="262360" y="23150"/>
                </a:cubicBezTo>
                <a:cubicBezTo>
                  <a:pt x="268983" y="20140"/>
                  <a:pt x="270891" y="10018"/>
                  <a:pt x="277793" y="7717"/>
                </a:cubicBezTo>
                <a:lnTo>
                  <a:pt x="300942" y="0"/>
                </a:lnTo>
                <a:cubicBezTo>
                  <a:pt x="309945" y="1286"/>
                  <a:pt x="319671" y="95"/>
                  <a:pt x="327950" y="3858"/>
                </a:cubicBezTo>
                <a:cubicBezTo>
                  <a:pt x="344855" y="11542"/>
                  <a:pt x="340500" y="20267"/>
                  <a:pt x="351099" y="30866"/>
                </a:cubicBezTo>
                <a:cubicBezTo>
                  <a:pt x="354378" y="34145"/>
                  <a:pt x="359053" y="35685"/>
                  <a:pt x="362674" y="38582"/>
                </a:cubicBezTo>
                <a:cubicBezTo>
                  <a:pt x="377807" y="50689"/>
                  <a:pt x="361861" y="43456"/>
                  <a:pt x="381965" y="50157"/>
                </a:cubicBezTo>
                <a:lnTo>
                  <a:pt x="408972" y="77165"/>
                </a:lnTo>
                <a:cubicBezTo>
                  <a:pt x="411544" y="79737"/>
                  <a:pt x="413662" y="82863"/>
                  <a:pt x="416689" y="84881"/>
                </a:cubicBezTo>
                <a:lnTo>
                  <a:pt x="428264" y="92598"/>
                </a:lnTo>
                <a:cubicBezTo>
                  <a:pt x="434417" y="101827"/>
                  <a:pt x="438103" y="108996"/>
                  <a:pt x="447555" y="115747"/>
                </a:cubicBezTo>
                <a:cubicBezTo>
                  <a:pt x="452235" y="119090"/>
                  <a:pt x="457844" y="120891"/>
                  <a:pt x="462988" y="123463"/>
                </a:cubicBezTo>
                <a:cubicBezTo>
                  <a:pt x="466846" y="129894"/>
                  <a:pt x="470536" y="136428"/>
                  <a:pt x="474562" y="142755"/>
                </a:cubicBezTo>
                <a:cubicBezTo>
                  <a:pt x="479541" y="150579"/>
                  <a:pt x="487063" y="157106"/>
                  <a:pt x="489995" y="165904"/>
                </a:cubicBezTo>
                <a:cubicBezTo>
                  <a:pt x="492372" y="173036"/>
                  <a:pt x="493330" y="181664"/>
                  <a:pt x="501570" y="185195"/>
                </a:cubicBezTo>
                <a:cubicBezTo>
                  <a:pt x="532392" y="198404"/>
                  <a:pt x="509962" y="181674"/>
                  <a:pt x="532436" y="192912"/>
                </a:cubicBezTo>
                <a:cubicBezTo>
                  <a:pt x="548266" y="200827"/>
                  <a:pt x="539767" y="198776"/>
                  <a:pt x="551727" y="208344"/>
                </a:cubicBezTo>
                <a:cubicBezTo>
                  <a:pt x="555348" y="211241"/>
                  <a:pt x="560023" y="212782"/>
                  <a:pt x="563302" y="216061"/>
                </a:cubicBezTo>
                <a:cubicBezTo>
                  <a:pt x="569125" y="221884"/>
                  <a:pt x="573375" y="229100"/>
                  <a:pt x="578734" y="235352"/>
                </a:cubicBezTo>
                <a:cubicBezTo>
                  <a:pt x="586135" y="243986"/>
                  <a:pt x="589015" y="243052"/>
                  <a:pt x="594167" y="254643"/>
                </a:cubicBezTo>
                <a:cubicBezTo>
                  <a:pt x="597471" y="262076"/>
                  <a:pt x="599312" y="270076"/>
                  <a:pt x="601884" y="277793"/>
                </a:cubicBezTo>
                <a:lnTo>
                  <a:pt x="605742" y="289367"/>
                </a:lnTo>
                <a:cubicBezTo>
                  <a:pt x="604456" y="338238"/>
                  <a:pt x="604266" y="387150"/>
                  <a:pt x="601884" y="435980"/>
                </a:cubicBezTo>
                <a:cubicBezTo>
                  <a:pt x="601513" y="443577"/>
                  <a:pt x="594634" y="453722"/>
                  <a:pt x="590309" y="459129"/>
                </a:cubicBezTo>
                <a:cubicBezTo>
                  <a:pt x="588037" y="461969"/>
                  <a:pt x="585712" y="464974"/>
                  <a:pt x="582593" y="466846"/>
                </a:cubicBezTo>
                <a:cubicBezTo>
                  <a:pt x="579106" y="468939"/>
                  <a:pt x="574876" y="469418"/>
                  <a:pt x="571018" y="470704"/>
                </a:cubicBezTo>
                <a:cubicBezTo>
                  <a:pt x="567160" y="474562"/>
                  <a:pt x="563983" y="479252"/>
                  <a:pt x="559443" y="482279"/>
                </a:cubicBezTo>
                <a:cubicBezTo>
                  <a:pt x="555906" y="484637"/>
                  <a:pt x="534775" y="489293"/>
                  <a:pt x="532436" y="489995"/>
                </a:cubicBezTo>
                <a:cubicBezTo>
                  <a:pt x="524645" y="492332"/>
                  <a:pt x="509286" y="497712"/>
                  <a:pt x="509286" y="497712"/>
                </a:cubicBezTo>
                <a:cubicBezTo>
                  <a:pt x="487423" y="496426"/>
                  <a:pt x="465488" y="496032"/>
                  <a:pt x="443696" y="493853"/>
                </a:cubicBezTo>
                <a:cubicBezTo>
                  <a:pt x="433315" y="492815"/>
                  <a:pt x="426355" y="485253"/>
                  <a:pt x="416689" y="482279"/>
                </a:cubicBezTo>
                <a:cubicBezTo>
                  <a:pt x="405356" y="478792"/>
                  <a:pt x="393468" y="477438"/>
                  <a:pt x="381965" y="474562"/>
                </a:cubicBezTo>
                <a:cubicBezTo>
                  <a:pt x="378019" y="473576"/>
                  <a:pt x="374248" y="471990"/>
                  <a:pt x="370390" y="470704"/>
                </a:cubicBezTo>
                <a:cubicBezTo>
                  <a:pt x="281651" y="471990"/>
                  <a:pt x="192848" y="470967"/>
                  <a:pt x="104172" y="474562"/>
                </a:cubicBezTo>
                <a:cubicBezTo>
                  <a:pt x="22084" y="477890"/>
                  <a:pt x="163106" y="493456"/>
                  <a:pt x="57874" y="478420"/>
                </a:cubicBezTo>
                <a:cubicBezTo>
                  <a:pt x="55302" y="474562"/>
                  <a:pt x="52231" y="470993"/>
                  <a:pt x="50157" y="466846"/>
                </a:cubicBezTo>
                <a:cubicBezTo>
                  <a:pt x="48338" y="463208"/>
                  <a:pt x="48840" y="458447"/>
                  <a:pt x="46299" y="455271"/>
                </a:cubicBezTo>
                <a:cubicBezTo>
                  <a:pt x="43402" y="451650"/>
                  <a:pt x="38582" y="450127"/>
                  <a:pt x="34724" y="447555"/>
                </a:cubicBezTo>
                <a:cubicBezTo>
                  <a:pt x="32152" y="439838"/>
                  <a:pt x="32760" y="430156"/>
                  <a:pt x="27008" y="424405"/>
                </a:cubicBezTo>
                <a:cubicBezTo>
                  <a:pt x="24436" y="421833"/>
                  <a:pt x="20918" y="419943"/>
                  <a:pt x="19291" y="416689"/>
                </a:cubicBezTo>
                <a:cubicBezTo>
                  <a:pt x="18141" y="414388"/>
                  <a:pt x="22507" y="413474"/>
                  <a:pt x="23150" y="412831"/>
                </a:cubicBez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5" name="Freeform 674"/>
          <p:cNvSpPr/>
          <p:nvPr/>
        </p:nvSpPr>
        <p:spPr bwMode="auto">
          <a:xfrm>
            <a:off x="7332897" y="5312014"/>
            <a:ext cx="501318" cy="339522"/>
          </a:xfrm>
          <a:custGeom>
            <a:avLst/>
            <a:gdLst>
              <a:gd name="connsiteX0" fmla="*/ 19291 w 625033"/>
              <a:gd name="connsiteY0" fmla="*/ 297089 h 401261"/>
              <a:gd name="connsiteX1" fmla="*/ 19291 w 625033"/>
              <a:gd name="connsiteY1" fmla="*/ 297089 h 401261"/>
              <a:gd name="connsiteX2" fmla="*/ 23149 w 625033"/>
              <a:gd name="connsiteY2" fmla="*/ 158192 h 401261"/>
              <a:gd name="connsiteX3" fmla="*/ 27007 w 625033"/>
              <a:gd name="connsiteY3" fmla="*/ 135043 h 401261"/>
              <a:gd name="connsiteX4" fmla="*/ 38582 w 625033"/>
              <a:gd name="connsiteY4" fmla="*/ 108035 h 401261"/>
              <a:gd name="connsiteX5" fmla="*/ 50157 w 625033"/>
              <a:gd name="connsiteY5" fmla="*/ 100319 h 401261"/>
              <a:gd name="connsiteX6" fmla="*/ 65590 w 625033"/>
              <a:gd name="connsiteY6" fmla="*/ 81028 h 401261"/>
              <a:gd name="connsiteX7" fmla="*/ 81023 w 625033"/>
              <a:gd name="connsiteY7" fmla="*/ 61737 h 401261"/>
              <a:gd name="connsiteX8" fmla="*/ 104172 w 625033"/>
              <a:gd name="connsiteY8" fmla="*/ 54020 h 401261"/>
              <a:gd name="connsiteX9" fmla="*/ 181337 w 625033"/>
              <a:gd name="connsiteY9" fmla="*/ 46304 h 401261"/>
              <a:gd name="connsiteX10" fmla="*/ 212202 w 625033"/>
              <a:gd name="connsiteY10" fmla="*/ 34729 h 401261"/>
              <a:gd name="connsiteX11" fmla="*/ 223777 w 625033"/>
              <a:gd name="connsiteY11" fmla="*/ 30871 h 401261"/>
              <a:gd name="connsiteX12" fmla="*/ 243068 w 625033"/>
              <a:gd name="connsiteY12" fmla="*/ 15438 h 401261"/>
              <a:gd name="connsiteX13" fmla="*/ 254643 w 625033"/>
              <a:gd name="connsiteY13" fmla="*/ 11580 h 401261"/>
              <a:gd name="connsiteX14" fmla="*/ 262359 w 625033"/>
              <a:gd name="connsiteY14" fmla="*/ 3863 h 401261"/>
              <a:gd name="connsiteX15" fmla="*/ 289367 w 625033"/>
              <a:gd name="connsiteY15" fmla="*/ 3863 h 401261"/>
              <a:gd name="connsiteX16" fmla="*/ 304800 w 625033"/>
              <a:gd name="connsiteY16" fmla="*/ 11580 h 401261"/>
              <a:gd name="connsiteX17" fmla="*/ 312516 w 625033"/>
              <a:gd name="connsiteY17" fmla="*/ 23154 h 401261"/>
              <a:gd name="connsiteX18" fmla="*/ 335666 w 625033"/>
              <a:gd name="connsiteY18" fmla="*/ 34729 h 401261"/>
              <a:gd name="connsiteX19" fmla="*/ 339524 w 625033"/>
              <a:gd name="connsiteY19" fmla="*/ 46304 h 401261"/>
              <a:gd name="connsiteX20" fmla="*/ 351099 w 625033"/>
              <a:gd name="connsiteY20" fmla="*/ 50162 h 401261"/>
              <a:gd name="connsiteX21" fmla="*/ 362673 w 625033"/>
              <a:gd name="connsiteY21" fmla="*/ 57878 h 401261"/>
              <a:gd name="connsiteX22" fmla="*/ 370390 w 625033"/>
              <a:gd name="connsiteY22" fmla="*/ 65595 h 401261"/>
              <a:gd name="connsiteX23" fmla="*/ 381964 w 625033"/>
              <a:gd name="connsiteY23" fmla="*/ 73311 h 401261"/>
              <a:gd name="connsiteX24" fmla="*/ 389681 w 625033"/>
              <a:gd name="connsiteY24" fmla="*/ 81028 h 401261"/>
              <a:gd name="connsiteX25" fmla="*/ 401256 w 625033"/>
              <a:gd name="connsiteY25" fmla="*/ 88744 h 401261"/>
              <a:gd name="connsiteX26" fmla="*/ 416688 w 625033"/>
              <a:gd name="connsiteY26" fmla="*/ 108035 h 401261"/>
              <a:gd name="connsiteX27" fmla="*/ 447554 w 625033"/>
              <a:gd name="connsiteY27" fmla="*/ 131185 h 401261"/>
              <a:gd name="connsiteX28" fmla="*/ 459129 w 625033"/>
              <a:gd name="connsiteY28" fmla="*/ 135043 h 401261"/>
              <a:gd name="connsiteX29" fmla="*/ 474562 w 625033"/>
              <a:gd name="connsiteY29" fmla="*/ 154334 h 401261"/>
              <a:gd name="connsiteX30" fmla="*/ 486137 w 625033"/>
              <a:gd name="connsiteY30" fmla="*/ 158192 h 401261"/>
              <a:gd name="connsiteX31" fmla="*/ 497711 w 625033"/>
              <a:gd name="connsiteY31" fmla="*/ 181342 h 401261"/>
              <a:gd name="connsiteX32" fmla="*/ 505428 w 625033"/>
              <a:gd name="connsiteY32" fmla="*/ 189058 h 401261"/>
              <a:gd name="connsiteX33" fmla="*/ 528577 w 625033"/>
              <a:gd name="connsiteY33" fmla="*/ 216066 h 401261"/>
              <a:gd name="connsiteX34" fmla="*/ 540152 w 625033"/>
              <a:gd name="connsiteY34" fmla="*/ 223782 h 401261"/>
              <a:gd name="connsiteX35" fmla="*/ 567159 w 625033"/>
              <a:gd name="connsiteY35" fmla="*/ 243073 h 401261"/>
              <a:gd name="connsiteX36" fmla="*/ 582592 w 625033"/>
              <a:gd name="connsiteY36" fmla="*/ 262365 h 401261"/>
              <a:gd name="connsiteX37" fmla="*/ 590309 w 625033"/>
              <a:gd name="connsiteY37" fmla="*/ 270081 h 401261"/>
              <a:gd name="connsiteX38" fmla="*/ 594167 w 625033"/>
              <a:gd name="connsiteY38" fmla="*/ 281656 h 401261"/>
              <a:gd name="connsiteX39" fmla="*/ 613458 w 625033"/>
              <a:gd name="connsiteY39" fmla="*/ 300947 h 401261"/>
              <a:gd name="connsiteX40" fmla="*/ 625033 w 625033"/>
              <a:gd name="connsiteY40" fmla="*/ 331813 h 401261"/>
              <a:gd name="connsiteX41" fmla="*/ 621174 w 625033"/>
              <a:gd name="connsiteY41" fmla="*/ 362678 h 401261"/>
              <a:gd name="connsiteX42" fmla="*/ 613458 w 625033"/>
              <a:gd name="connsiteY42" fmla="*/ 370395 h 401261"/>
              <a:gd name="connsiteX43" fmla="*/ 574876 w 625033"/>
              <a:gd name="connsiteY43" fmla="*/ 378111 h 401261"/>
              <a:gd name="connsiteX44" fmla="*/ 551726 w 625033"/>
              <a:gd name="connsiteY44" fmla="*/ 385828 h 401261"/>
              <a:gd name="connsiteX45" fmla="*/ 540152 w 625033"/>
              <a:gd name="connsiteY45" fmla="*/ 389686 h 401261"/>
              <a:gd name="connsiteX46" fmla="*/ 285509 w 625033"/>
              <a:gd name="connsiteY46" fmla="*/ 393544 h 401261"/>
              <a:gd name="connsiteX47" fmla="*/ 177478 w 625033"/>
              <a:gd name="connsiteY47" fmla="*/ 397403 h 401261"/>
              <a:gd name="connsiteX48" fmla="*/ 146612 w 625033"/>
              <a:gd name="connsiteY48" fmla="*/ 401261 h 401261"/>
              <a:gd name="connsiteX49" fmla="*/ 19291 w 625033"/>
              <a:gd name="connsiteY49" fmla="*/ 397403 h 401261"/>
              <a:gd name="connsiteX50" fmla="*/ 3858 w 625033"/>
              <a:gd name="connsiteY50" fmla="*/ 378111 h 401261"/>
              <a:gd name="connsiteX51" fmla="*/ 0 w 625033"/>
              <a:gd name="connsiteY51" fmla="*/ 366537 h 401261"/>
              <a:gd name="connsiteX52" fmla="*/ 11574 w 625033"/>
              <a:gd name="connsiteY52" fmla="*/ 293230 h 401261"/>
              <a:gd name="connsiteX53" fmla="*/ 19291 w 625033"/>
              <a:gd name="connsiteY53" fmla="*/ 285514 h 401261"/>
              <a:gd name="connsiteX54" fmla="*/ 19291 w 625033"/>
              <a:gd name="connsiteY54" fmla="*/ 297089 h 4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25033" h="401261">
                <a:moveTo>
                  <a:pt x="19291" y="297089"/>
                </a:moveTo>
                <a:lnTo>
                  <a:pt x="19291" y="297089"/>
                </a:lnTo>
                <a:cubicBezTo>
                  <a:pt x="20577" y="250790"/>
                  <a:pt x="20946" y="204456"/>
                  <a:pt x="23149" y="158192"/>
                </a:cubicBezTo>
                <a:cubicBezTo>
                  <a:pt x="23521" y="150378"/>
                  <a:pt x="25473" y="142714"/>
                  <a:pt x="27007" y="135043"/>
                </a:cubicBezTo>
                <a:cubicBezTo>
                  <a:pt x="29220" y="123977"/>
                  <a:pt x="30347" y="116270"/>
                  <a:pt x="38582" y="108035"/>
                </a:cubicBezTo>
                <a:cubicBezTo>
                  <a:pt x="41861" y="104756"/>
                  <a:pt x="46299" y="102891"/>
                  <a:pt x="50157" y="100319"/>
                </a:cubicBezTo>
                <a:cubicBezTo>
                  <a:pt x="73906" y="64692"/>
                  <a:pt x="43599" y="108516"/>
                  <a:pt x="65590" y="81028"/>
                </a:cubicBezTo>
                <a:cubicBezTo>
                  <a:pt x="69228" y="76481"/>
                  <a:pt x="74809" y="64844"/>
                  <a:pt x="81023" y="61737"/>
                </a:cubicBezTo>
                <a:cubicBezTo>
                  <a:pt x="88298" y="58099"/>
                  <a:pt x="96456" y="56592"/>
                  <a:pt x="104172" y="54020"/>
                </a:cubicBezTo>
                <a:cubicBezTo>
                  <a:pt x="136520" y="43237"/>
                  <a:pt x="111711" y="50399"/>
                  <a:pt x="181337" y="46304"/>
                </a:cubicBezTo>
                <a:cubicBezTo>
                  <a:pt x="207614" y="37545"/>
                  <a:pt x="175285" y="48573"/>
                  <a:pt x="212202" y="34729"/>
                </a:cubicBezTo>
                <a:cubicBezTo>
                  <a:pt x="216010" y="33301"/>
                  <a:pt x="219919" y="32157"/>
                  <a:pt x="223777" y="30871"/>
                </a:cubicBezTo>
                <a:cubicBezTo>
                  <a:pt x="230955" y="23692"/>
                  <a:pt x="233331" y="20306"/>
                  <a:pt x="243068" y="15438"/>
                </a:cubicBezTo>
                <a:cubicBezTo>
                  <a:pt x="246706" y="13619"/>
                  <a:pt x="250785" y="12866"/>
                  <a:pt x="254643" y="11580"/>
                </a:cubicBezTo>
                <a:cubicBezTo>
                  <a:pt x="257215" y="9008"/>
                  <a:pt x="259240" y="5735"/>
                  <a:pt x="262359" y="3863"/>
                </a:cubicBezTo>
                <a:cubicBezTo>
                  <a:pt x="273754" y="-2974"/>
                  <a:pt x="276782" y="717"/>
                  <a:pt x="289367" y="3863"/>
                </a:cubicBezTo>
                <a:cubicBezTo>
                  <a:pt x="294511" y="6435"/>
                  <a:pt x="300382" y="7898"/>
                  <a:pt x="304800" y="11580"/>
                </a:cubicBezTo>
                <a:cubicBezTo>
                  <a:pt x="308362" y="14548"/>
                  <a:pt x="309237" y="19875"/>
                  <a:pt x="312516" y="23154"/>
                </a:cubicBezTo>
                <a:cubicBezTo>
                  <a:pt x="319996" y="30634"/>
                  <a:pt x="326251" y="31591"/>
                  <a:pt x="335666" y="34729"/>
                </a:cubicBezTo>
                <a:cubicBezTo>
                  <a:pt x="336952" y="38587"/>
                  <a:pt x="336648" y="43428"/>
                  <a:pt x="339524" y="46304"/>
                </a:cubicBezTo>
                <a:cubicBezTo>
                  <a:pt x="342400" y="49180"/>
                  <a:pt x="347461" y="48343"/>
                  <a:pt x="351099" y="50162"/>
                </a:cubicBezTo>
                <a:cubicBezTo>
                  <a:pt x="355246" y="52236"/>
                  <a:pt x="359052" y="54981"/>
                  <a:pt x="362673" y="57878"/>
                </a:cubicBezTo>
                <a:cubicBezTo>
                  <a:pt x="365514" y="60151"/>
                  <a:pt x="367549" y="63322"/>
                  <a:pt x="370390" y="65595"/>
                </a:cubicBezTo>
                <a:cubicBezTo>
                  <a:pt x="374011" y="68492"/>
                  <a:pt x="378343" y="70414"/>
                  <a:pt x="381964" y="73311"/>
                </a:cubicBezTo>
                <a:cubicBezTo>
                  <a:pt x="384805" y="75584"/>
                  <a:pt x="386840" y="78756"/>
                  <a:pt x="389681" y="81028"/>
                </a:cubicBezTo>
                <a:cubicBezTo>
                  <a:pt x="393302" y="83925"/>
                  <a:pt x="397635" y="85847"/>
                  <a:pt x="401256" y="88744"/>
                </a:cubicBezTo>
                <a:cubicBezTo>
                  <a:pt x="411604" y="97022"/>
                  <a:pt x="407779" y="96898"/>
                  <a:pt x="416688" y="108035"/>
                </a:cubicBezTo>
                <a:cubicBezTo>
                  <a:pt x="423336" y="116345"/>
                  <a:pt x="440822" y="128941"/>
                  <a:pt x="447554" y="131185"/>
                </a:cubicBezTo>
                <a:lnTo>
                  <a:pt x="459129" y="135043"/>
                </a:lnTo>
                <a:cubicBezTo>
                  <a:pt x="462635" y="140303"/>
                  <a:pt x="468451" y="150668"/>
                  <a:pt x="474562" y="154334"/>
                </a:cubicBezTo>
                <a:cubicBezTo>
                  <a:pt x="478050" y="156426"/>
                  <a:pt x="482279" y="156906"/>
                  <a:pt x="486137" y="158192"/>
                </a:cubicBezTo>
                <a:cubicBezTo>
                  <a:pt x="490211" y="170416"/>
                  <a:pt x="489164" y="170659"/>
                  <a:pt x="497711" y="181342"/>
                </a:cubicBezTo>
                <a:cubicBezTo>
                  <a:pt x="499983" y="184182"/>
                  <a:pt x="503156" y="186218"/>
                  <a:pt x="505428" y="189058"/>
                </a:cubicBezTo>
                <a:cubicBezTo>
                  <a:pt x="515402" y="201526"/>
                  <a:pt x="512653" y="205451"/>
                  <a:pt x="528577" y="216066"/>
                </a:cubicBezTo>
                <a:cubicBezTo>
                  <a:pt x="532435" y="218638"/>
                  <a:pt x="536631" y="220764"/>
                  <a:pt x="540152" y="223782"/>
                </a:cubicBezTo>
                <a:cubicBezTo>
                  <a:pt x="563455" y="243755"/>
                  <a:pt x="545891" y="235984"/>
                  <a:pt x="567159" y="243073"/>
                </a:cubicBezTo>
                <a:cubicBezTo>
                  <a:pt x="585796" y="261710"/>
                  <a:pt x="563118" y="238023"/>
                  <a:pt x="582592" y="262365"/>
                </a:cubicBezTo>
                <a:cubicBezTo>
                  <a:pt x="584864" y="265205"/>
                  <a:pt x="587737" y="267509"/>
                  <a:pt x="590309" y="270081"/>
                </a:cubicBezTo>
                <a:cubicBezTo>
                  <a:pt x="591595" y="273939"/>
                  <a:pt x="591727" y="278402"/>
                  <a:pt x="594167" y="281656"/>
                </a:cubicBezTo>
                <a:cubicBezTo>
                  <a:pt x="599623" y="288931"/>
                  <a:pt x="609391" y="292813"/>
                  <a:pt x="613458" y="300947"/>
                </a:cubicBezTo>
                <a:cubicBezTo>
                  <a:pt x="623545" y="321123"/>
                  <a:pt x="619779" y="310800"/>
                  <a:pt x="625033" y="331813"/>
                </a:cubicBezTo>
                <a:cubicBezTo>
                  <a:pt x="623747" y="342101"/>
                  <a:pt x="624153" y="352747"/>
                  <a:pt x="621174" y="362678"/>
                </a:cubicBezTo>
                <a:cubicBezTo>
                  <a:pt x="620129" y="366162"/>
                  <a:pt x="616909" y="369245"/>
                  <a:pt x="613458" y="370395"/>
                </a:cubicBezTo>
                <a:cubicBezTo>
                  <a:pt x="601016" y="374543"/>
                  <a:pt x="587318" y="373963"/>
                  <a:pt x="574876" y="378111"/>
                </a:cubicBezTo>
                <a:lnTo>
                  <a:pt x="551726" y="385828"/>
                </a:lnTo>
                <a:cubicBezTo>
                  <a:pt x="547868" y="387114"/>
                  <a:pt x="544218" y="389624"/>
                  <a:pt x="540152" y="389686"/>
                </a:cubicBezTo>
                <a:lnTo>
                  <a:pt x="285509" y="393544"/>
                </a:lnTo>
                <a:lnTo>
                  <a:pt x="177478" y="397403"/>
                </a:lnTo>
                <a:cubicBezTo>
                  <a:pt x="167125" y="397978"/>
                  <a:pt x="156981" y="401261"/>
                  <a:pt x="146612" y="401261"/>
                </a:cubicBezTo>
                <a:cubicBezTo>
                  <a:pt x="104152" y="401261"/>
                  <a:pt x="61731" y="398689"/>
                  <a:pt x="19291" y="397403"/>
                </a:cubicBezTo>
                <a:cubicBezTo>
                  <a:pt x="12113" y="390225"/>
                  <a:pt x="8726" y="387847"/>
                  <a:pt x="3858" y="378111"/>
                </a:cubicBezTo>
                <a:cubicBezTo>
                  <a:pt x="2039" y="374474"/>
                  <a:pt x="1286" y="370395"/>
                  <a:pt x="0" y="366537"/>
                </a:cubicBezTo>
                <a:cubicBezTo>
                  <a:pt x="2203" y="333491"/>
                  <a:pt x="-4182" y="316863"/>
                  <a:pt x="11574" y="293230"/>
                </a:cubicBezTo>
                <a:cubicBezTo>
                  <a:pt x="13592" y="290203"/>
                  <a:pt x="16719" y="288086"/>
                  <a:pt x="19291" y="285514"/>
                </a:cubicBezTo>
                <a:cubicBezTo>
                  <a:pt x="23724" y="272214"/>
                  <a:pt x="19291" y="295160"/>
                  <a:pt x="19291" y="297089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54" name="Freeform 21553"/>
          <p:cNvSpPr/>
          <p:nvPr/>
        </p:nvSpPr>
        <p:spPr bwMode="auto">
          <a:xfrm>
            <a:off x="7265498" y="4558741"/>
            <a:ext cx="534103" cy="530584"/>
          </a:xfrm>
          <a:custGeom>
            <a:avLst/>
            <a:gdLst>
              <a:gd name="connsiteX0" fmla="*/ 81023 w 491297"/>
              <a:gd name="connsiteY0" fmla="*/ 23149 h 524719"/>
              <a:gd name="connsiteX1" fmla="*/ 81023 w 491297"/>
              <a:gd name="connsiteY1" fmla="*/ 23149 h 524719"/>
              <a:gd name="connsiteX2" fmla="*/ 165904 w 491297"/>
              <a:gd name="connsiteY2" fmla="*/ 19291 h 524719"/>
              <a:gd name="connsiteX3" fmla="*/ 196769 w 491297"/>
              <a:gd name="connsiteY3" fmla="*/ 7716 h 524719"/>
              <a:gd name="connsiteX4" fmla="*/ 216061 w 491297"/>
              <a:gd name="connsiteY4" fmla="*/ 0 h 524719"/>
              <a:gd name="connsiteX5" fmla="*/ 351099 w 491297"/>
              <a:gd name="connsiteY5" fmla="*/ 7716 h 524719"/>
              <a:gd name="connsiteX6" fmla="*/ 389681 w 491297"/>
              <a:gd name="connsiteY6" fmla="*/ 15433 h 524719"/>
              <a:gd name="connsiteX7" fmla="*/ 416688 w 491297"/>
              <a:gd name="connsiteY7" fmla="*/ 30866 h 524719"/>
              <a:gd name="connsiteX8" fmla="*/ 428263 w 491297"/>
              <a:gd name="connsiteY8" fmla="*/ 34724 h 524719"/>
              <a:gd name="connsiteX9" fmla="*/ 451412 w 491297"/>
              <a:gd name="connsiteY9" fmla="*/ 50157 h 524719"/>
              <a:gd name="connsiteX10" fmla="*/ 462987 w 491297"/>
              <a:gd name="connsiteY10" fmla="*/ 57873 h 524719"/>
              <a:gd name="connsiteX11" fmla="*/ 466845 w 491297"/>
              <a:gd name="connsiteY11" fmla="*/ 497711 h 524719"/>
              <a:gd name="connsiteX12" fmla="*/ 451412 w 491297"/>
              <a:gd name="connsiteY12" fmla="*/ 513144 h 524719"/>
              <a:gd name="connsiteX13" fmla="*/ 412830 w 491297"/>
              <a:gd name="connsiteY13" fmla="*/ 524719 h 524719"/>
              <a:gd name="connsiteX14" fmla="*/ 273934 w 491297"/>
              <a:gd name="connsiteY14" fmla="*/ 517002 h 524719"/>
              <a:gd name="connsiteX15" fmla="*/ 266218 w 491297"/>
              <a:gd name="connsiteY15" fmla="*/ 505428 h 524719"/>
              <a:gd name="connsiteX16" fmla="*/ 246926 w 491297"/>
              <a:gd name="connsiteY16" fmla="*/ 486137 h 524719"/>
              <a:gd name="connsiteX17" fmla="*/ 223777 w 491297"/>
              <a:gd name="connsiteY17" fmla="*/ 478420 h 524719"/>
              <a:gd name="connsiteX18" fmla="*/ 212202 w 491297"/>
              <a:gd name="connsiteY18" fmla="*/ 474562 h 524719"/>
              <a:gd name="connsiteX19" fmla="*/ 200628 w 491297"/>
              <a:gd name="connsiteY19" fmla="*/ 466845 h 524719"/>
              <a:gd name="connsiteX20" fmla="*/ 177478 w 491297"/>
              <a:gd name="connsiteY20" fmla="*/ 439838 h 524719"/>
              <a:gd name="connsiteX21" fmla="*/ 162045 w 491297"/>
              <a:gd name="connsiteY21" fmla="*/ 432121 h 524719"/>
              <a:gd name="connsiteX22" fmla="*/ 150471 w 491297"/>
              <a:gd name="connsiteY22" fmla="*/ 420547 h 524719"/>
              <a:gd name="connsiteX23" fmla="*/ 119605 w 491297"/>
              <a:gd name="connsiteY23" fmla="*/ 408972 h 524719"/>
              <a:gd name="connsiteX24" fmla="*/ 108030 w 491297"/>
              <a:gd name="connsiteY24" fmla="*/ 401256 h 524719"/>
              <a:gd name="connsiteX25" fmla="*/ 92597 w 491297"/>
              <a:gd name="connsiteY25" fmla="*/ 393539 h 524719"/>
              <a:gd name="connsiteX26" fmla="*/ 84881 w 491297"/>
              <a:gd name="connsiteY26" fmla="*/ 381964 h 524719"/>
              <a:gd name="connsiteX27" fmla="*/ 77164 w 491297"/>
              <a:gd name="connsiteY27" fmla="*/ 374248 h 524719"/>
              <a:gd name="connsiteX28" fmla="*/ 73306 w 491297"/>
              <a:gd name="connsiteY28" fmla="*/ 358815 h 524719"/>
              <a:gd name="connsiteX29" fmla="*/ 61731 w 491297"/>
              <a:gd name="connsiteY29" fmla="*/ 335666 h 524719"/>
              <a:gd name="connsiteX30" fmla="*/ 57873 w 491297"/>
              <a:gd name="connsiteY30" fmla="*/ 320233 h 524719"/>
              <a:gd name="connsiteX31" fmla="*/ 50157 w 491297"/>
              <a:gd name="connsiteY31" fmla="*/ 297083 h 524719"/>
              <a:gd name="connsiteX32" fmla="*/ 46299 w 491297"/>
              <a:gd name="connsiteY32" fmla="*/ 266218 h 524719"/>
              <a:gd name="connsiteX33" fmla="*/ 34724 w 491297"/>
              <a:gd name="connsiteY33" fmla="*/ 262359 h 524719"/>
              <a:gd name="connsiteX34" fmla="*/ 11574 w 491297"/>
              <a:gd name="connsiteY34" fmla="*/ 250785 h 524719"/>
              <a:gd name="connsiteX35" fmla="*/ 3858 w 491297"/>
              <a:gd name="connsiteY35" fmla="*/ 243068 h 524719"/>
              <a:gd name="connsiteX36" fmla="*/ 0 w 491297"/>
              <a:gd name="connsiteY36" fmla="*/ 231493 h 524719"/>
              <a:gd name="connsiteX37" fmla="*/ 3858 w 491297"/>
              <a:gd name="connsiteY37" fmla="*/ 131180 h 524719"/>
              <a:gd name="connsiteX38" fmla="*/ 11574 w 491297"/>
              <a:gd name="connsiteY38" fmla="*/ 108030 h 524719"/>
              <a:gd name="connsiteX39" fmla="*/ 27007 w 491297"/>
              <a:gd name="connsiteY39" fmla="*/ 92597 h 524719"/>
              <a:gd name="connsiteX40" fmla="*/ 30866 w 491297"/>
              <a:gd name="connsiteY40" fmla="*/ 81023 h 524719"/>
              <a:gd name="connsiteX41" fmla="*/ 38582 w 491297"/>
              <a:gd name="connsiteY41" fmla="*/ 69448 h 524719"/>
              <a:gd name="connsiteX42" fmla="*/ 46299 w 491297"/>
              <a:gd name="connsiteY42" fmla="*/ 46299 h 524719"/>
              <a:gd name="connsiteX43" fmla="*/ 50157 w 491297"/>
              <a:gd name="connsiteY43" fmla="*/ 34724 h 524719"/>
              <a:gd name="connsiteX44" fmla="*/ 65590 w 491297"/>
              <a:gd name="connsiteY44" fmla="*/ 19291 h 524719"/>
              <a:gd name="connsiteX45" fmla="*/ 81023 w 491297"/>
              <a:gd name="connsiteY45" fmla="*/ 23149 h 52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1297" h="524719">
                <a:moveTo>
                  <a:pt x="81023" y="23149"/>
                </a:moveTo>
                <a:lnTo>
                  <a:pt x="81023" y="23149"/>
                </a:lnTo>
                <a:cubicBezTo>
                  <a:pt x="109317" y="21863"/>
                  <a:pt x="137665" y="21463"/>
                  <a:pt x="165904" y="19291"/>
                </a:cubicBezTo>
                <a:cubicBezTo>
                  <a:pt x="179834" y="18220"/>
                  <a:pt x="184275" y="13269"/>
                  <a:pt x="196769" y="7716"/>
                </a:cubicBezTo>
                <a:cubicBezTo>
                  <a:pt x="203098" y="4903"/>
                  <a:pt x="209630" y="2572"/>
                  <a:pt x="216061" y="0"/>
                </a:cubicBezTo>
                <a:cubicBezTo>
                  <a:pt x="379477" y="5447"/>
                  <a:pt x="286968" y="-3945"/>
                  <a:pt x="351099" y="7716"/>
                </a:cubicBezTo>
                <a:cubicBezTo>
                  <a:pt x="359722" y="9284"/>
                  <a:pt x="380051" y="11822"/>
                  <a:pt x="389681" y="15433"/>
                </a:cubicBezTo>
                <a:cubicBezTo>
                  <a:pt x="416745" y="25581"/>
                  <a:pt x="394295" y="19669"/>
                  <a:pt x="416688" y="30866"/>
                </a:cubicBezTo>
                <a:cubicBezTo>
                  <a:pt x="420326" y="32685"/>
                  <a:pt x="424708" y="32749"/>
                  <a:pt x="428263" y="34724"/>
                </a:cubicBezTo>
                <a:cubicBezTo>
                  <a:pt x="436370" y="39228"/>
                  <a:pt x="443696" y="45013"/>
                  <a:pt x="451412" y="50157"/>
                </a:cubicBezTo>
                <a:lnTo>
                  <a:pt x="462987" y="57873"/>
                </a:lnTo>
                <a:cubicBezTo>
                  <a:pt x="513854" y="210468"/>
                  <a:pt x="484036" y="112657"/>
                  <a:pt x="466845" y="497711"/>
                </a:cubicBezTo>
                <a:cubicBezTo>
                  <a:pt x="466521" y="504979"/>
                  <a:pt x="458470" y="511380"/>
                  <a:pt x="451412" y="513144"/>
                </a:cubicBezTo>
                <a:cubicBezTo>
                  <a:pt x="428089" y="518975"/>
                  <a:pt x="441010" y="515325"/>
                  <a:pt x="412830" y="524719"/>
                </a:cubicBezTo>
                <a:cubicBezTo>
                  <a:pt x="366531" y="522147"/>
                  <a:pt x="319908" y="523051"/>
                  <a:pt x="273934" y="517002"/>
                </a:cubicBezTo>
                <a:cubicBezTo>
                  <a:pt x="269337" y="516397"/>
                  <a:pt x="269271" y="508917"/>
                  <a:pt x="266218" y="505428"/>
                </a:cubicBezTo>
                <a:cubicBezTo>
                  <a:pt x="260229" y="498584"/>
                  <a:pt x="255553" y="489013"/>
                  <a:pt x="246926" y="486137"/>
                </a:cubicBezTo>
                <a:lnTo>
                  <a:pt x="223777" y="478420"/>
                </a:lnTo>
                <a:lnTo>
                  <a:pt x="212202" y="474562"/>
                </a:lnTo>
                <a:cubicBezTo>
                  <a:pt x="208344" y="471990"/>
                  <a:pt x="203907" y="470124"/>
                  <a:pt x="200628" y="466845"/>
                </a:cubicBezTo>
                <a:cubicBezTo>
                  <a:pt x="189052" y="455269"/>
                  <a:pt x="195912" y="449056"/>
                  <a:pt x="177478" y="439838"/>
                </a:cubicBezTo>
                <a:cubicBezTo>
                  <a:pt x="172334" y="437266"/>
                  <a:pt x="166725" y="435464"/>
                  <a:pt x="162045" y="432121"/>
                </a:cubicBezTo>
                <a:cubicBezTo>
                  <a:pt x="157605" y="428950"/>
                  <a:pt x="155098" y="423439"/>
                  <a:pt x="150471" y="420547"/>
                </a:cubicBezTo>
                <a:cubicBezTo>
                  <a:pt x="127725" y="406330"/>
                  <a:pt x="137562" y="417950"/>
                  <a:pt x="119605" y="408972"/>
                </a:cubicBezTo>
                <a:cubicBezTo>
                  <a:pt x="115457" y="406898"/>
                  <a:pt x="112056" y="403557"/>
                  <a:pt x="108030" y="401256"/>
                </a:cubicBezTo>
                <a:cubicBezTo>
                  <a:pt x="103036" y="398402"/>
                  <a:pt x="97741" y="396111"/>
                  <a:pt x="92597" y="393539"/>
                </a:cubicBezTo>
                <a:cubicBezTo>
                  <a:pt x="90025" y="389681"/>
                  <a:pt x="87778" y="385585"/>
                  <a:pt x="84881" y="381964"/>
                </a:cubicBezTo>
                <a:cubicBezTo>
                  <a:pt x="82609" y="379124"/>
                  <a:pt x="78791" y="377502"/>
                  <a:pt x="77164" y="374248"/>
                </a:cubicBezTo>
                <a:cubicBezTo>
                  <a:pt x="74793" y="369505"/>
                  <a:pt x="75395" y="363689"/>
                  <a:pt x="73306" y="358815"/>
                </a:cubicBezTo>
                <a:cubicBezTo>
                  <a:pt x="58814" y="324998"/>
                  <a:pt x="71021" y="368178"/>
                  <a:pt x="61731" y="335666"/>
                </a:cubicBezTo>
                <a:cubicBezTo>
                  <a:pt x="60274" y="330567"/>
                  <a:pt x="59397" y="325312"/>
                  <a:pt x="57873" y="320233"/>
                </a:cubicBezTo>
                <a:cubicBezTo>
                  <a:pt x="55536" y="312442"/>
                  <a:pt x="50157" y="297083"/>
                  <a:pt x="50157" y="297083"/>
                </a:cubicBezTo>
                <a:cubicBezTo>
                  <a:pt x="48871" y="286795"/>
                  <a:pt x="50510" y="275693"/>
                  <a:pt x="46299" y="266218"/>
                </a:cubicBezTo>
                <a:cubicBezTo>
                  <a:pt x="44647" y="262501"/>
                  <a:pt x="38362" y="264178"/>
                  <a:pt x="34724" y="262359"/>
                </a:cubicBezTo>
                <a:cubicBezTo>
                  <a:pt x="4814" y="247404"/>
                  <a:pt x="40661" y="260480"/>
                  <a:pt x="11574" y="250785"/>
                </a:cubicBezTo>
                <a:cubicBezTo>
                  <a:pt x="9002" y="248213"/>
                  <a:pt x="5729" y="246187"/>
                  <a:pt x="3858" y="243068"/>
                </a:cubicBezTo>
                <a:cubicBezTo>
                  <a:pt x="1766" y="239580"/>
                  <a:pt x="0" y="235560"/>
                  <a:pt x="0" y="231493"/>
                </a:cubicBezTo>
                <a:cubicBezTo>
                  <a:pt x="0" y="198031"/>
                  <a:pt x="735" y="164496"/>
                  <a:pt x="3858" y="131180"/>
                </a:cubicBezTo>
                <a:cubicBezTo>
                  <a:pt x="4617" y="123081"/>
                  <a:pt x="5822" y="113782"/>
                  <a:pt x="11574" y="108030"/>
                </a:cubicBezTo>
                <a:lnTo>
                  <a:pt x="27007" y="92597"/>
                </a:lnTo>
                <a:cubicBezTo>
                  <a:pt x="28293" y="88739"/>
                  <a:pt x="29047" y="84660"/>
                  <a:pt x="30866" y="81023"/>
                </a:cubicBezTo>
                <a:cubicBezTo>
                  <a:pt x="32940" y="76876"/>
                  <a:pt x="36699" y="73685"/>
                  <a:pt x="38582" y="69448"/>
                </a:cubicBezTo>
                <a:cubicBezTo>
                  <a:pt x="41885" y="62015"/>
                  <a:pt x="43727" y="54015"/>
                  <a:pt x="46299" y="46299"/>
                </a:cubicBezTo>
                <a:cubicBezTo>
                  <a:pt x="47585" y="42441"/>
                  <a:pt x="47281" y="37600"/>
                  <a:pt x="50157" y="34724"/>
                </a:cubicBezTo>
                <a:cubicBezTo>
                  <a:pt x="55301" y="29580"/>
                  <a:pt x="58688" y="21592"/>
                  <a:pt x="65590" y="19291"/>
                </a:cubicBezTo>
                <a:lnTo>
                  <a:pt x="81023" y="23149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4" name="Freeform 673"/>
          <p:cNvSpPr/>
          <p:nvPr/>
        </p:nvSpPr>
        <p:spPr bwMode="auto">
          <a:xfrm>
            <a:off x="7396390" y="4570707"/>
            <a:ext cx="344819" cy="438897"/>
          </a:xfrm>
          <a:custGeom>
            <a:avLst/>
            <a:gdLst>
              <a:gd name="connsiteX0" fmla="*/ 81689 w 509952"/>
              <a:gd name="connsiteY0" fmla="*/ 354957 h 652040"/>
              <a:gd name="connsiteX1" fmla="*/ 81689 w 509952"/>
              <a:gd name="connsiteY1" fmla="*/ 354957 h 652040"/>
              <a:gd name="connsiteX2" fmla="*/ 120271 w 509952"/>
              <a:gd name="connsiteY2" fmla="*/ 378106 h 652040"/>
              <a:gd name="connsiteX3" fmla="*/ 127988 w 509952"/>
              <a:gd name="connsiteY3" fmla="*/ 385823 h 652040"/>
              <a:gd name="connsiteX4" fmla="*/ 147279 w 509952"/>
              <a:gd name="connsiteY4" fmla="*/ 408972 h 652040"/>
              <a:gd name="connsiteX5" fmla="*/ 162712 w 509952"/>
              <a:gd name="connsiteY5" fmla="*/ 432121 h 652040"/>
              <a:gd name="connsiteX6" fmla="*/ 170428 w 509952"/>
              <a:gd name="connsiteY6" fmla="*/ 447554 h 652040"/>
              <a:gd name="connsiteX7" fmla="*/ 178145 w 509952"/>
              <a:gd name="connsiteY7" fmla="*/ 455271 h 652040"/>
              <a:gd name="connsiteX8" fmla="*/ 185861 w 509952"/>
              <a:gd name="connsiteY8" fmla="*/ 466846 h 652040"/>
              <a:gd name="connsiteX9" fmla="*/ 209010 w 509952"/>
              <a:gd name="connsiteY9" fmla="*/ 482278 h 652040"/>
              <a:gd name="connsiteX10" fmla="*/ 251451 w 509952"/>
              <a:gd name="connsiteY10" fmla="*/ 517002 h 652040"/>
              <a:gd name="connsiteX11" fmla="*/ 274600 w 509952"/>
              <a:gd name="connsiteY11" fmla="*/ 528577 h 652040"/>
              <a:gd name="connsiteX12" fmla="*/ 282317 w 509952"/>
              <a:gd name="connsiteY12" fmla="*/ 536294 h 652040"/>
              <a:gd name="connsiteX13" fmla="*/ 293891 w 509952"/>
              <a:gd name="connsiteY13" fmla="*/ 544010 h 652040"/>
              <a:gd name="connsiteX14" fmla="*/ 301608 w 509952"/>
              <a:gd name="connsiteY14" fmla="*/ 551727 h 652040"/>
              <a:gd name="connsiteX15" fmla="*/ 313183 w 509952"/>
              <a:gd name="connsiteY15" fmla="*/ 555585 h 652040"/>
              <a:gd name="connsiteX16" fmla="*/ 324757 w 509952"/>
              <a:gd name="connsiteY16" fmla="*/ 567159 h 652040"/>
              <a:gd name="connsiteX17" fmla="*/ 351765 w 509952"/>
              <a:gd name="connsiteY17" fmla="*/ 578734 h 652040"/>
              <a:gd name="connsiteX18" fmla="*/ 378772 w 509952"/>
              <a:gd name="connsiteY18" fmla="*/ 598025 h 652040"/>
              <a:gd name="connsiteX19" fmla="*/ 386489 w 509952"/>
              <a:gd name="connsiteY19" fmla="*/ 605742 h 652040"/>
              <a:gd name="connsiteX20" fmla="*/ 409638 w 509952"/>
              <a:gd name="connsiteY20" fmla="*/ 621175 h 652040"/>
              <a:gd name="connsiteX21" fmla="*/ 417355 w 509952"/>
              <a:gd name="connsiteY21" fmla="*/ 628891 h 652040"/>
              <a:gd name="connsiteX22" fmla="*/ 432788 w 509952"/>
              <a:gd name="connsiteY22" fmla="*/ 636608 h 652040"/>
              <a:gd name="connsiteX23" fmla="*/ 452079 w 509952"/>
              <a:gd name="connsiteY23" fmla="*/ 652040 h 652040"/>
              <a:gd name="connsiteX24" fmla="*/ 482945 w 509952"/>
              <a:gd name="connsiteY24" fmla="*/ 648182 h 652040"/>
              <a:gd name="connsiteX25" fmla="*/ 498378 w 509952"/>
              <a:gd name="connsiteY25" fmla="*/ 625033 h 652040"/>
              <a:gd name="connsiteX26" fmla="*/ 506094 w 509952"/>
              <a:gd name="connsiteY26" fmla="*/ 590309 h 652040"/>
              <a:gd name="connsiteX27" fmla="*/ 509952 w 509952"/>
              <a:gd name="connsiteY27" fmla="*/ 277792 h 652040"/>
              <a:gd name="connsiteX28" fmla="*/ 506094 w 509952"/>
              <a:gd name="connsiteY28" fmla="*/ 119605 h 652040"/>
              <a:gd name="connsiteX29" fmla="*/ 498378 w 509952"/>
              <a:gd name="connsiteY29" fmla="*/ 96456 h 652040"/>
              <a:gd name="connsiteX30" fmla="*/ 490661 w 509952"/>
              <a:gd name="connsiteY30" fmla="*/ 88739 h 652040"/>
              <a:gd name="connsiteX31" fmla="*/ 479086 w 509952"/>
              <a:gd name="connsiteY31" fmla="*/ 69448 h 652040"/>
              <a:gd name="connsiteX32" fmla="*/ 459795 w 509952"/>
              <a:gd name="connsiteY32" fmla="*/ 34724 h 652040"/>
              <a:gd name="connsiteX33" fmla="*/ 448221 w 509952"/>
              <a:gd name="connsiteY33" fmla="*/ 27008 h 652040"/>
              <a:gd name="connsiteX34" fmla="*/ 440504 w 509952"/>
              <a:gd name="connsiteY34" fmla="*/ 19291 h 652040"/>
              <a:gd name="connsiteX35" fmla="*/ 417355 w 509952"/>
              <a:gd name="connsiteY35" fmla="*/ 11575 h 652040"/>
              <a:gd name="connsiteX36" fmla="*/ 394205 w 509952"/>
              <a:gd name="connsiteY36" fmla="*/ 3858 h 652040"/>
              <a:gd name="connsiteX37" fmla="*/ 359481 w 509952"/>
              <a:gd name="connsiteY37" fmla="*/ 0 h 652040"/>
              <a:gd name="connsiteX38" fmla="*/ 209010 w 509952"/>
              <a:gd name="connsiteY38" fmla="*/ 11575 h 652040"/>
              <a:gd name="connsiteX39" fmla="*/ 147279 w 509952"/>
              <a:gd name="connsiteY39" fmla="*/ 19291 h 652040"/>
              <a:gd name="connsiteX40" fmla="*/ 23815 w 509952"/>
              <a:gd name="connsiteY40" fmla="*/ 23149 h 652040"/>
              <a:gd name="connsiteX41" fmla="*/ 8383 w 509952"/>
              <a:gd name="connsiteY41" fmla="*/ 57873 h 652040"/>
              <a:gd name="connsiteX42" fmla="*/ 4524 w 509952"/>
              <a:gd name="connsiteY42" fmla="*/ 69448 h 652040"/>
              <a:gd name="connsiteX43" fmla="*/ 4524 w 509952"/>
              <a:gd name="connsiteY43" fmla="*/ 212202 h 652040"/>
              <a:gd name="connsiteX44" fmla="*/ 12241 w 509952"/>
              <a:gd name="connsiteY44" fmla="*/ 243068 h 652040"/>
              <a:gd name="connsiteX45" fmla="*/ 16099 w 509952"/>
              <a:gd name="connsiteY45" fmla="*/ 254643 h 652040"/>
              <a:gd name="connsiteX46" fmla="*/ 23815 w 509952"/>
              <a:gd name="connsiteY46" fmla="*/ 266218 h 652040"/>
              <a:gd name="connsiteX47" fmla="*/ 27674 w 509952"/>
              <a:gd name="connsiteY47" fmla="*/ 277792 h 652040"/>
              <a:gd name="connsiteX48" fmla="*/ 31532 w 509952"/>
              <a:gd name="connsiteY48" fmla="*/ 293225 h 652040"/>
              <a:gd name="connsiteX49" fmla="*/ 39248 w 509952"/>
              <a:gd name="connsiteY49" fmla="*/ 300942 h 652040"/>
              <a:gd name="connsiteX50" fmla="*/ 46965 w 509952"/>
              <a:gd name="connsiteY50" fmla="*/ 324091 h 652040"/>
              <a:gd name="connsiteX51" fmla="*/ 50823 w 509952"/>
              <a:gd name="connsiteY51" fmla="*/ 335666 h 652040"/>
              <a:gd name="connsiteX52" fmla="*/ 66256 w 509952"/>
              <a:gd name="connsiteY52" fmla="*/ 358815 h 652040"/>
              <a:gd name="connsiteX53" fmla="*/ 73972 w 509952"/>
              <a:gd name="connsiteY53" fmla="*/ 370390 h 652040"/>
              <a:gd name="connsiteX54" fmla="*/ 81689 w 509952"/>
              <a:gd name="connsiteY54" fmla="*/ 354957 h 65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09952" h="652040">
                <a:moveTo>
                  <a:pt x="81689" y="354957"/>
                </a:moveTo>
                <a:lnTo>
                  <a:pt x="81689" y="354957"/>
                </a:lnTo>
                <a:cubicBezTo>
                  <a:pt x="94550" y="362673"/>
                  <a:pt x="107792" y="369787"/>
                  <a:pt x="120271" y="378106"/>
                </a:cubicBezTo>
                <a:cubicBezTo>
                  <a:pt x="123298" y="380124"/>
                  <a:pt x="125592" y="383085"/>
                  <a:pt x="127988" y="385823"/>
                </a:cubicBezTo>
                <a:cubicBezTo>
                  <a:pt x="134602" y="393382"/>
                  <a:pt x="141252" y="400936"/>
                  <a:pt x="147279" y="408972"/>
                </a:cubicBezTo>
                <a:cubicBezTo>
                  <a:pt x="152843" y="416391"/>
                  <a:pt x="158565" y="423826"/>
                  <a:pt x="162712" y="432121"/>
                </a:cubicBezTo>
                <a:cubicBezTo>
                  <a:pt x="165284" y="437265"/>
                  <a:pt x="167238" y="442768"/>
                  <a:pt x="170428" y="447554"/>
                </a:cubicBezTo>
                <a:cubicBezTo>
                  <a:pt x="172446" y="450581"/>
                  <a:pt x="175873" y="452430"/>
                  <a:pt x="178145" y="455271"/>
                </a:cubicBezTo>
                <a:cubicBezTo>
                  <a:pt x="181042" y="458892"/>
                  <a:pt x="182371" y="463792"/>
                  <a:pt x="185861" y="466846"/>
                </a:cubicBezTo>
                <a:cubicBezTo>
                  <a:pt x="192840" y="472953"/>
                  <a:pt x="202452" y="475720"/>
                  <a:pt x="209010" y="482278"/>
                </a:cubicBezTo>
                <a:cubicBezTo>
                  <a:pt x="219801" y="493069"/>
                  <a:pt x="236090" y="511881"/>
                  <a:pt x="251451" y="517002"/>
                </a:cubicBezTo>
                <a:cubicBezTo>
                  <a:pt x="263675" y="521077"/>
                  <a:pt x="263916" y="520030"/>
                  <a:pt x="274600" y="528577"/>
                </a:cubicBezTo>
                <a:cubicBezTo>
                  <a:pt x="277441" y="530850"/>
                  <a:pt x="279476" y="534021"/>
                  <a:pt x="282317" y="536294"/>
                </a:cubicBezTo>
                <a:cubicBezTo>
                  <a:pt x="285938" y="539191"/>
                  <a:pt x="290270" y="541113"/>
                  <a:pt x="293891" y="544010"/>
                </a:cubicBezTo>
                <a:cubicBezTo>
                  <a:pt x="296732" y="546283"/>
                  <a:pt x="298489" y="549855"/>
                  <a:pt x="301608" y="551727"/>
                </a:cubicBezTo>
                <a:cubicBezTo>
                  <a:pt x="305095" y="553819"/>
                  <a:pt x="309325" y="554299"/>
                  <a:pt x="313183" y="555585"/>
                </a:cubicBezTo>
                <a:cubicBezTo>
                  <a:pt x="317041" y="559443"/>
                  <a:pt x="320317" y="563988"/>
                  <a:pt x="324757" y="567159"/>
                </a:cubicBezTo>
                <a:cubicBezTo>
                  <a:pt x="333103" y="573120"/>
                  <a:pt x="342317" y="575585"/>
                  <a:pt x="351765" y="578734"/>
                </a:cubicBezTo>
                <a:cubicBezTo>
                  <a:pt x="370074" y="597043"/>
                  <a:pt x="360296" y="591866"/>
                  <a:pt x="378772" y="598025"/>
                </a:cubicBezTo>
                <a:cubicBezTo>
                  <a:pt x="381344" y="600597"/>
                  <a:pt x="383579" y="603559"/>
                  <a:pt x="386489" y="605742"/>
                </a:cubicBezTo>
                <a:cubicBezTo>
                  <a:pt x="393908" y="611306"/>
                  <a:pt x="403080" y="614618"/>
                  <a:pt x="409638" y="621175"/>
                </a:cubicBezTo>
                <a:cubicBezTo>
                  <a:pt x="412210" y="623747"/>
                  <a:pt x="414328" y="626873"/>
                  <a:pt x="417355" y="628891"/>
                </a:cubicBezTo>
                <a:cubicBezTo>
                  <a:pt x="422141" y="632081"/>
                  <a:pt x="427794" y="633754"/>
                  <a:pt x="432788" y="636608"/>
                </a:cubicBezTo>
                <a:cubicBezTo>
                  <a:pt x="444144" y="643097"/>
                  <a:pt x="443629" y="643591"/>
                  <a:pt x="452079" y="652040"/>
                </a:cubicBezTo>
                <a:cubicBezTo>
                  <a:pt x="462368" y="650754"/>
                  <a:pt x="473989" y="653406"/>
                  <a:pt x="482945" y="648182"/>
                </a:cubicBezTo>
                <a:cubicBezTo>
                  <a:pt x="490956" y="643509"/>
                  <a:pt x="498378" y="625033"/>
                  <a:pt x="498378" y="625033"/>
                </a:cubicBezTo>
                <a:cubicBezTo>
                  <a:pt x="502531" y="612574"/>
                  <a:pt x="505759" y="604895"/>
                  <a:pt x="506094" y="590309"/>
                </a:cubicBezTo>
                <a:cubicBezTo>
                  <a:pt x="508488" y="486156"/>
                  <a:pt x="508666" y="381964"/>
                  <a:pt x="509952" y="277792"/>
                </a:cubicBezTo>
                <a:cubicBezTo>
                  <a:pt x="508666" y="225063"/>
                  <a:pt x="509454" y="172243"/>
                  <a:pt x="506094" y="119605"/>
                </a:cubicBezTo>
                <a:cubicBezTo>
                  <a:pt x="505576" y="111488"/>
                  <a:pt x="504129" y="102207"/>
                  <a:pt x="498378" y="96456"/>
                </a:cubicBezTo>
                <a:lnTo>
                  <a:pt x="490661" y="88739"/>
                </a:lnTo>
                <a:cubicBezTo>
                  <a:pt x="479732" y="55949"/>
                  <a:pt x="494975" y="95928"/>
                  <a:pt x="479086" y="69448"/>
                </a:cubicBezTo>
                <a:cubicBezTo>
                  <a:pt x="469704" y="53811"/>
                  <a:pt x="483395" y="50457"/>
                  <a:pt x="459795" y="34724"/>
                </a:cubicBezTo>
                <a:cubicBezTo>
                  <a:pt x="455937" y="32152"/>
                  <a:pt x="451842" y="29905"/>
                  <a:pt x="448221" y="27008"/>
                </a:cubicBezTo>
                <a:cubicBezTo>
                  <a:pt x="445380" y="24735"/>
                  <a:pt x="443758" y="20918"/>
                  <a:pt x="440504" y="19291"/>
                </a:cubicBezTo>
                <a:cubicBezTo>
                  <a:pt x="433229" y="15654"/>
                  <a:pt x="425071" y="14147"/>
                  <a:pt x="417355" y="11575"/>
                </a:cubicBezTo>
                <a:cubicBezTo>
                  <a:pt x="417350" y="11573"/>
                  <a:pt x="394211" y="3859"/>
                  <a:pt x="394205" y="3858"/>
                </a:cubicBezTo>
                <a:lnTo>
                  <a:pt x="359481" y="0"/>
                </a:lnTo>
                <a:cubicBezTo>
                  <a:pt x="338633" y="1489"/>
                  <a:pt x="247525" y="7295"/>
                  <a:pt x="209010" y="11575"/>
                </a:cubicBezTo>
                <a:cubicBezTo>
                  <a:pt x="185023" y="14240"/>
                  <a:pt x="172409" y="18065"/>
                  <a:pt x="147279" y="19291"/>
                </a:cubicBezTo>
                <a:cubicBezTo>
                  <a:pt x="106153" y="21297"/>
                  <a:pt x="64970" y="21863"/>
                  <a:pt x="23815" y="23149"/>
                </a:cubicBezTo>
                <a:cubicBezTo>
                  <a:pt x="11587" y="41493"/>
                  <a:pt x="17567" y="30323"/>
                  <a:pt x="8383" y="57873"/>
                </a:cubicBezTo>
                <a:lnTo>
                  <a:pt x="4524" y="69448"/>
                </a:lnTo>
                <a:cubicBezTo>
                  <a:pt x="-310" y="132291"/>
                  <a:pt x="-2599" y="136225"/>
                  <a:pt x="4524" y="212202"/>
                </a:cubicBezTo>
                <a:cubicBezTo>
                  <a:pt x="5514" y="222761"/>
                  <a:pt x="8888" y="233007"/>
                  <a:pt x="12241" y="243068"/>
                </a:cubicBezTo>
                <a:cubicBezTo>
                  <a:pt x="13527" y="246926"/>
                  <a:pt x="14280" y="251005"/>
                  <a:pt x="16099" y="254643"/>
                </a:cubicBezTo>
                <a:cubicBezTo>
                  <a:pt x="18173" y="258791"/>
                  <a:pt x="21741" y="262071"/>
                  <a:pt x="23815" y="266218"/>
                </a:cubicBezTo>
                <a:cubicBezTo>
                  <a:pt x="25634" y="269855"/>
                  <a:pt x="26557" y="273882"/>
                  <a:pt x="27674" y="277792"/>
                </a:cubicBezTo>
                <a:cubicBezTo>
                  <a:pt x="29131" y="282891"/>
                  <a:pt x="29161" y="288482"/>
                  <a:pt x="31532" y="293225"/>
                </a:cubicBezTo>
                <a:cubicBezTo>
                  <a:pt x="33159" y="296479"/>
                  <a:pt x="36676" y="298370"/>
                  <a:pt x="39248" y="300942"/>
                </a:cubicBezTo>
                <a:lnTo>
                  <a:pt x="46965" y="324091"/>
                </a:lnTo>
                <a:cubicBezTo>
                  <a:pt x="48251" y="327949"/>
                  <a:pt x="48567" y="332282"/>
                  <a:pt x="50823" y="335666"/>
                </a:cubicBezTo>
                <a:lnTo>
                  <a:pt x="66256" y="358815"/>
                </a:lnTo>
                <a:cubicBezTo>
                  <a:pt x="68828" y="362673"/>
                  <a:pt x="70693" y="367111"/>
                  <a:pt x="73972" y="370390"/>
                </a:cubicBezTo>
                <a:lnTo>
                  <a:pt x="81689" y="354957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53" name="Freeform 21552"/>
          <p:cNvSpPr/>
          <p:nvPr/>
        </p:nvSpPr>
        <p:spPr bwMode="auto">
          <a:xfrm>
            <a:off x="7236296" y="3951588"/>
            <a:ext cx="694885" cy="489995"/>
          </a:xfrm>
          <a:custGeom>
            <a:avLst/>
            <a:gdLst>
              <a:gd name="connsiteX0" fmla="*/ 48919 w 662377"/>
              <a:gd name="connsiteY0" fmla="*/ 11574 h 489995"/>
              <a:gd name="connsiteX1" fmla="*/ 48919 w 662377"/>
              <a:gd name="connsiteY1" fmla="*/ 11574 h 489995"/>
              <a:gd name="connsiteX2" fmla="*/ 203248 w 662377"/>
              <a:gd name="connsiteY2" fmla="*/ 11574 h 489995"/>
              <a:gd name="connsiteX3" fmla="*/ 214823 w 662377"/>
              <a:gd name="connsiteY3" fmla="*/ 7716 h 489995"/>
              <a:gd name="connsiteX4" fmla="*/ 245689 w 662377"/>
              <a:gd name="connsiteY4" fmla="*/ 3858 h 489995"/>
              <a:gd name="connsiteX5" fmla="*/ 392301 w 662377"/>
              <a:gd name="connsiteY5" fmla="*/ 0 h 489995"/>
              <a:gd name="connsiteX6" fmla="*/ 500332 w 662377"/>
              <a:gd name="connsiteY6" fmla="*/ 3858 h 489995"/>
              <a:gd name="connsiteX7" fmla="*/ 527339 w 662377"/>
              <a:gd name="connsiteY7" fmla="*/ 7716 h 489995"/>
              <a:gd name="connsiteX8" fmla="*/ 535056 w 662377"/>
              <a:gd name="connsiteY8" fmla="*/ 15433 h 489995"/>
              <a:gd name="connsiteX9" fmla="*/ 546631 w 662377"/>
              <a:gd name="connsiteY9" fmla="*/ 19291 h 489995"/>
              <a:gd name="connsiteX10" fmla="*/ 581355 w 662377"/>
              <a:gd name="connsiteY10" fmla="*/ 34724 h 489995"/>
              <a:gd name="connsiteX11" fmla="*/ 592929 w 662377"/>
              <a:gd name="connsiteY11" fmla="*/ 38582 h 489995"/>
              <a:gd name="connsiteX12" fmla="*/ 608362 w 662377"/>
              <a:gd name="connsiteY12" fmla="*/ 65590 h 489995"/>
              <a:gd name="connsiteX13" fmla="*/ 619937 w 662377"/>
              <a:gd name="connsiteY13" fmla="*/ 77164 h 489995"/>
              <a:gd name="connsiteX14" fmla="*/ 631512 w 662377"/>
              <a:gd name="connsiteY14" fmla="*/ 108030 h 489995"/>
              <a:gd name="connsiteX15" fmla="*/ 643086 w 662377"/>
              <a:gd name="connsiteY15" fmla="*/ 131179 h 489995"/>
              <a:gd name="connsiteX16" fmla="*/ 646944 w 662377"/>
              <a:gd name="connsiteY16" fmla="*/ 146612 h 489995"/>
              <a:gd name="connsiteX17" fmla="*/ 654661 w 662377"/>
              <a:gd name="connsiteY17" fmla="*/ 154329 h 489995"/>
              <a:gd name="connsiteX18" fmla="*/ 662377 w 662377"/>
              <a:gd name="connsiteY18" fmla="*/ 177478 h 489995"/>
              <a:gd name="connsiteX19" fmla="*/ 658519 w 662377"/>
              <a:gd name="connsiteY19" fmla="*/ 246926 h 489995"/>
              <a:gd name="connsiteX20" fmla="*/ 635370 w 662377"/>
              <a:gd name="connsiteY20" fmla="*/ 281650 h 489995"/>
              <a:gd name="connsiteX21" fmla="*/ 627653 w 662377"/>
              <a:gd name="connsiteY21" fmla="*/ 293225 h 489995"/>
              <a:gd name="connsiteX22" fmla="*/ 623795 w 662377"/>
              <a:gd name="connsiteY22" fmla="*/ 320233 h 489995"/>
              <a:gd name="connsiteX23" fmla="*/ 616079 w 662377"/>
              <a:gd name="connsiteY23" fmla="*/ 385822 h 489995"/>
              <a:gd name="connsiteX24" fmla="*/ 600646 w 662377"/>
              <a:gd name="connsiteY24" fmla="*/ 412830 h 489995"/>
              <a:gd name="connsiteX25" fmla="*/ 581355 w 662377"/>
              <a:gd name="connsiteY25" fmla="*/ 432121 h 489995"/>
              <a:gd name="connsiteX26" fmla="*/ 569780 w 662377"/>
              <a:gd name="connsiteY26" fmla="*/ 435979 h 489995"/>
              <a:gd name="connsiteX27" fmla="*/ 542772 w 662377"/>
              <a:gd name="connsiteY27" fmla="*/ 451412 h 489995"/>
              <a:gd name="connsiteX28" fmla="*/ 531198 w 662377"/>
              <a:gd name="connsiteY28" fmla="*/ 459129 h 489995"/>
              <a:gd name="connsiteX29" fmla="*/ 508048 w 662377"/>
              <a:gd name="connsiteY29" fmla="*/ 466845 h 489995"/>
              <a:gd name="connsiteX30" fmla="*/ 496474 w 662377"/>
              <a:gd name="connsiteY30" fmla="*/ 474562 h 489995"/>
              <a:gd name="connsiteX31" fmla="*/ 473324 w 662377"/>
              <a:gd name="connsiteY31" fmla="*/ 482278 h 489995"/>
              <a:gd name="connsiteX32" fmla="*/ 461750 w 662377"/>
              <a:gd name="connsiteY32" fmla="*/ 489995 h 489995"/>
              <a:gd name="connsiteX33" fmla="*/ 396160 w 662377"/>
              <a:gd name="connsiteY33" fmla="*/ 466845 h 489995"/>
              <a:gd name="connsiteX34" fmla="*/ 369152 w 662377"/>
              <a:gd name="connsiteY34" fmla="*/ 447554 h 489995"/>
              <a:gd name="connsiteX35" fmla="*/ 346003 w 662377"/>
              <a:gd name="connsiteY35" fmla="*/ 424405 h 489995"/>
              <a:gd name="connsiteX36" fmla="*/ 338286 w 662377"/>
              <a:gd name="connsiteY36" fmla="*/ 416688 h 489995"/>
              <a:gd name="connsiteX37" fmla="*/ 315137 w 662377"/>
              <a:gd name="connsiteY37" fmla="*/ 405114 h 489995"/>
              <a:gd name="connsiteX38" fmla="*/ 307420 w 662377"/>
              <a:gd name="connsiteY38" fmla="*/ 397397 h 489995"/>
              <a:gd name="connsiteX39" fmla="*/ 291987 w 662377"/>
              <a:gd name="connsiteY39" fmla="*/ 393539 h 489995"/>
              <a:gd name="connsiteX40" fmla="*/ 280413 w 662377"/>
              <a:gd name="connsiteY40" fmla="*/ 389681 h 489995"/>
              <a:gd name="connsiteX41" fmla="*/ 241831 w 662377"/>
              <a:gd name="connsiteY41" fmla="*/ 378106 h 489995"/>
              <a:gd name="connsiteX42" fmla="*/ 226398 w 662377"/>
              <a:gd name="connsiteY42" fmla="*/ 370390 h 489995"/>
              <a:gd name="connsiteX43" fmla="*/ 214823 w 662377"/>
              <a:gd name="connsiteY43" fmla="*/ 366531 h 489995"/>
              <a:gd name="connsiteX44" fmla="*/ 203248 w 662377"/>
              <a:gd name="connsiteY44" fmla="*/ 358815 h 489995"/>
              <a:gd name="connsiteX45" fmla="*/ 187815 w 662377"/>
              <a:gd name="connsiteY45" fmla="*/ 354957 h 489995"/>
              <a:gd name="connsiteX46" fmla="*/ 164666 w 662377"/>
              <a:gd name="connsiteY46" fmla="*/ 347240 h 489995"/>
              <a:gd name="connsiteX47" fmla="*/ 68210 w 662377"/>
              <a:gd name="connsiteY47" fmla="*/ 343382 h 489995"/>
              <a:gd name="connsiteX48" fmla="*/ 52777 w 662377"/>
              <a:gd name="connsiteY48" fmla="*/ 320233 h 489995"/>
              <a:gd name="connsiteX49" fmla="*/ 45061 w 662377"/>
              <a:gd name="connsiteY49" fmla="*/ 312516 h 489995"/>
              <a:gd name="connsiteX50" fmla="*/ 37344 w 662377"/>
              <a:gd name="connsiteY50" fmla="*/ 300941 h 489995"/>
              <a:gd name="connsiteX51" fmla="*/ 33486 w 662377"/>
              <a:gd name="connsiteY51" fmla="*/ 289367 h 489995"/>
              <a:gd name="connsiteX52" fmla="*/ 25770 w 662377"/>
              <a:gd name="connsiteY52" fmla="*/ 277792 h 489995"/>
              <a:gd name="connsiteX53" fmla="*/ 21912 w 662377"/>
              <a:gd name="connsiteY53" fmla="*/ 239210 h 489995"/>
              <a:gd name="connsiteX54" fmla="*/ 18053 w 662377"/>
              <a:gd name="connsiteY54" fmla="*/ 212202 h 489995"/>
              <a:gd name="connsiteX55" fmla="*/ 14195 w 662377"/>
              <a:gd name="connsiteY55" fmla="*/ 181336 h 489995"/>
              <a:gd name="connsiteX56" fmla="*/ 6479 w 662377"/>
              <a:gd name="connsiteY56" fmla="*/ 162045 h 489995"/>
              <a:gd name="connsiteX57" fmla="*/ 6479 w 662377"/>
              <a:gd name="connsiteY57" fmla="*/ 34724 h 489995"/>
              <a:gd name="connsiteX58" fmla="*/ 25770 w 662377"/>
              <a:gd name="connsiteY58" fmla="*/ 19291 h 489995"/>
              <a:gd name="connsiteX59" fmla="*/ 48919 w 662377"/>
              <a:gd name="connsiteY59" fmla="*/ 11574 h 489995"/>
              <a:gd name="connsiteX60" fmla="*/ 48919 w 662377"/>
              <a:gd name="connsiteY60" fmla="*/ 11574 h 4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62377" h="489995">
                <a:moveTo>
                  <a:pt x="48919" y="11574"/>
                </a:moveTo>
                <a:lnTo>
                  <a:pt x="48919" y="11574"/>
                </a:lnTo>
                <a:cubicBezTo>
                  <a:pt x="117299" y="19173"/>
                  <a:pt x="92515" y="18088"/>
                  <a:pt x="203248" y="11574"/>
                </a:cubicBezTo>
                <a:cubicBezTo>
                  <a:pt x="207308" y="11335"/>
                  <a:pt x="210822" y="8443"/>
                  <a:pt x="214823" y="7716"/>
                </a:cubicBezTo>
                <a:cubicBezTo>
                  <a:pt x="225024" y="5861"/>
                  <a:pt x="235330" y="4308"/>
                  <a:pt x="245689" y="3858"/>
                </a:cubicBezTo>
                <a:cubicBezTo>
                  <a:pt x="294530" y="1735"/>
                  <a:pt x="343430" y="1286"/>
                  <a:pt x="392301" y="0"/>
                </a:cubicBezTo>
                <a:cubicBezTo>
                  <a:pt x="428311" y="1286"/>
                  <a:pt x="464357" y="1802"/>
                  <a:pt x="500332" y="3858"/>
                </a:cubicBezTo>
                <a:cubicBezTo>
                  <a:pt x="509411" y="4377"/>
                  <a:pt x="518712" y="4840"/>
                  <a:pt x="527339" y="7716"/>
                </a:cubicBezTo>
                <a:cubicBezTo>
                  <a:pt x="530790" y="8866"/>
                  <a:pt x="531937" y="13561"/>
                  <a:pt x="535056" y="15433"/>
                </a:cubicBezTo>
                <a:cubicBezTo>
                  <a:pt x="538543" y="17525"/>
                  <a:pt x="542773" y="18005"/>
                  <a:pt x="546631" y="19291"/>
                </a:cubicBezTo>
                <a:cubicBezTo>
                  <a:pt x="564973" y="31519"/>
                  <a:pt x="553807" y="25541"/>
                  <a:pt x="581355" y="34724"/>
                </a:cubicBezTo>
                <a:lnTo>
                  <a:pt x="592929" y="38582"/>
                </a:lnTo>
                <a:cubicBezTo>
                  <a:pt x="597644" y="48011"/>
                  <a:pt x="601548" y="57413"/>
                  <a:pt x="608362" y="65590"/>
                </a:cubicBezTo>
                <a:cubicBezTo>
                  <a:pt x="611855" y="69782"/>
                  <a:pt x="616079" y="73306"/>
                  <a:pt x="619937" y="77164"/>
                </a:cubicBezTo>
                <a:cubicBezTo>
                  <a:pt x="627050" y="105619"/>
                  <a:pt x="619405" y="79782"/>
                  <a:pt x="631512" y="108030"/>
                </a:cubicBezTo>
                <a:cubicBezTo>
                  <a:pt x="641097" y="130396"/>
                  <a:pt x="628256" y="108934"/>
                  <a:pt x="643086" y="131179"/>
                </a:cubicBezTo>
                <a:cubicBezTo>
                  <a:pt x="644372" y="136323"/>
                  <a:pt x="644573" y="141869"/>
                  <a:pt x="646944" y="146612"/>
                </a:cubicBezTo>
                <a:cubicBezTo>
                  <a:pt x="648571" y="149866"/>
                  <a:pt x="653034" y="151075"/>
                  <a:pt x="654661" y="154329"/>
                </a:cubicBezTo>
                <a:cubicBezTo>
                  <a:pt x="658298" y="161604"/>
                  <a:pt x="662377" y="177478"/>
                  <a:pt x="662377" y="177478"/>
                </a:cubicBezTo>
                <a:cubicBezTo>
                  <a:pt x="661091" y="200627"/>
                  <a:pt x="663248" y="224228"/>
                  <a:pt x="658519" y="246926"/>
                </a:cubicBezTo>
                <a:lnTo>
                  <a:pt x="635370" y="281650"/>
                </a:lnTo>
                <a:lnTo>
                  <a:pt x="627653" y="293225"/>
                </a:lnTo>
                <a:cubicBezTo>
                  <a:pt x="626367" y="302228"/>
                  <a:pt x="624799" y="311195"/>
                  <a:pt x="623795" y="320233"/>
                </a:cubicBezTo>
                <a:cubicBezTo>
                  <a:pt x="622910" y="328201"/>
                  <a:pt x="620245" y="371936"/>
                  <a:pt x="616079" y="385822"/>
                </a:cubicBezTo>
                <a:cubicBezTo>
                  <a:pt x="614455" y="391236"/>
                  <a:pt x="604968" y="407890"/>
                  <a:pt x="600646" y="412830"/>
                </a:cubicBezTo>
                <a:cubicBezTo>
                  <a:pt x="594658" y="419674"/>
                  <a:pt x="589982" y="429245"/>
                  <a:pt x="581355" y="432121"/>
                </a:cubicBezTo>
                <a:lnTo>
                  <a:pt x="569780" y="435979"/>
                </a:lnTo>
                <a:cubicBezTo>
                  <a:pt x="547789" y="457970"/>
                  <a:pt x="569977" y="439752"/>
                  <a:pt x="542772" y="451412"/>
                </a:cubicBezTo>
                <a:cubicBezTo>
                  <a:pt x="538510" y="453239"/>
                  <a:pt x="535435" y="457246"/>
                  <a:pt x="531198" y="459129"/>
                </a:cubicBezTo>
                <a:cubicBezTo>
                  <a:pt x="523765" y="462433"/>
                  <a:pt x="508048" y="466845"/>
                  <a:pt x="508048" y="466845"/>
                </a:cubicBezTo>
                <a:cubicBezTo>
                  <a:pt x="504190" y="469417"/>
                  <a:pt x="500711" y="472679"/>
                  <a:pt x="496474" y="474562"/>
                </a:cubicBezTo>
                <a:cubicBezTo>
                  <a:pt x="489041" y="477866"/>
                  <a:pt x="473324" y="482278"/>
                  <a:pt x="473324" y="482278"/>
                </a:cubicBezTo>
                <a:cubicBezTo>
                  <a:pt x="469466" y="484850"/>
                  <a:pt x="466387" y="489995"/>
                  <a:pt x="461750" y="489995"/>
                </a:cubicBezTo>
                <a:cubicBezTo>
                  <a:pt x="424247" y="489995"/>
                  <a:pt x="422203" y="484207"/>
                  <a:pt x="396160" y="466845"/>
                </a:cubicBezTo>
                <a:cubicBezTo>
                  <a:pt x="388104" y="461474"/>
                  <a:pt x="375995" y="453713"/>
                  <a:pt x="369152" y="447554"/>
                </a:cubicBezTo>
                <a:cubicBezTo>
                  <a:pt x="361041" y="440254"/>
                  <a:pt x="353719" y="432121"/>
                  <a:pt x="346003" y="424405"/>
                </a:cubicBezTo>
                <a:cubicBezTo>
                  <a:pt x="343431" y="421833"/>
                  <a:pt x="341737" y="417838"/>
                  <a:pt x="338286" y="416688"/>
                </a:cubicBezTo>
                <a:cubicBezTo>
                  <a:pt x="326062" y="412613"/>
                  <a:pt x="325821" y="413661"/>
                  <a:pt x="315137" y="405114"/>
                </a:cubicBezTo>
                <a:cubicBezTo>
                  <a:pt x="312296" y="402842"/>
                  <a:pt x="310674" y="399024"/>
                  <a:pt x="307420" y="397397"/>
                </a:cubicBezTo>
                <a:cubicBezTo>
                  <a:pt x="302677" y="395026"/>
                  <a:pt x="297086" y="394996"/>
                  <a:pt x="291987" y="393539"/>
                </a:cubicBezTo>
                <a:cubicBezTo>
                  <a:pt x="288077" y="392422"/>
                  <a:pt x="284323" y="390798"/>
                  <a:pt x="280413" y="389681"/>
                </a:cubicBezTo>
                <a:cubicBezTo>
                  <a:pt x="267495" y="385990"/>
                  <a:pt x="254050" y="384215"/>
                  <a:pt x="241831" y="378106"/>
                </a:cubicBezTo>
                <a:cubicBezTo>
                  <a:pt x="236687" y="375534"/>
                  <a:pt x="231684" y="372656"/>
                  <a:pt x="226398" y="370390"/>
                </a:cubicBezTo>
                <a:cubicBezTo>
                  <a:pt x="222660" y="368788"/>
                  <a:pt x="218461" y="368350"/>
                  <a:pt x="214823" y="366531"/>
                </a:cubicBezTo>
                <a:cubicBezTo>
                  <a:pt x="210676" y="364457"/>
                  <a:pt x="207510" y="360641"/>
                  <a:pt x="203248" y="358815"/>
                </a:cubicBezTo>
                <a:cubicBezTo>
                  <a:pt x="198374" y="356726"/>
                  <a:pt x="192894" y="356481"/>
                  <a:pt x="187815" y="354957"/>
                </a:cubicBezTo>
                <a:cubicBezTo>
                  <a:pt x="180024" y="352620"/>
                  <a:pt x="172793" y="347565"/>
                  <a:pt x="164666" y="347240"/>
                </a:cubicBezTo>
                <a:lnTo>
                  <a:pt x="68210" y="343382"/>
                </a:lnTo>
                <a:cubicBezTo>
                  <a:pt x="38779" y="313949"/>
                  <a:pt x="69528" y="348150"/>
                  <a:pt x="52777" y="320233"/>
                </a:cubicBezTo>
                <a:cubicBezTo>
                  <a:pt x="50905" y="317114"/>
                  <a:pt x="47333" y="315357"/>
                  <a:pt x="45061" y="312516"/>
                </a:cubicBezTo>
                <a:cubicBezTo>
                  <a:pt x="42164" y="308895"/>
                  <a:pt x="39916" y="304799"/>
                  <a:pt x="37344" y="300941"/>
                </a:cubicBezTo>
                <a:cubicBezTo>
                  <a:pt x="36058" y="297083"/>
                  <a:pt x="35305" y="293004"/>
                  <a:pt x="33486" y="289367"/>
                </a:cubicBezTo>
                <a:cubicBezTo>
                  <a:pt x="31412" y="285219"/>
                  <a:pt x="26813" y="282310"/>
                  <a:pt x="25770" y="277792"/>
                </a:cubicBezTo>
                <a:cubicBezTo>
                  <a:pt x="22864" y="265198"/>
                  <a:pt x="23422" y="252046"/>
                  <a:pt x="21912" y="239210"/>
                </a:cubicBezTo>
                <a:cubicBezTo>
                  <a:pt x="20849" y="230178"/>
                  <a:pt x="19255" y="221216"/>
                  <a:pt x="18053" y="212202"/>
                </a:cubicBezTo>
                <a:cubicBezTo>
                  <a:pt x="16683" y="201924"/>
                  <a:pt x="16526" y="191439"/>
                  <a:pt x="14195" y="181336"/>
                </a:cubicBezTo>
                <a:cubicBezTo>
                  <a:pt x="12638" y="174588"/>
                  <a:pt x="9051" y="168475"/>
                  <a:pt x="6479" y="162045"/>
                </a:cubicBezTo>
                <a:cubicBezTo>
                  <a:pt x="-2061" y="110819"/>
                  <a:pt x="-2259" y="119185"/>
                  <a:pt x="6479" y="34724"/>
                </a:cubicBezTo>
                <a:cubicBezTo>
                  <a:pt x="6866" y="30987"/>
                  <a:pt x="24691" y="19771"/>
                  <a:pt x="25770" y="19291"/>
                </a:cubicBezTo>
                <a:cubicBezTo>
                  <a:pt x="33203" y="15988"/>
                  <a:pt x="40785" y="11574"/>
                  <a:pt x="48919" y="11574"/>
                </a:cubicBezTo>
                <a:lnTo>
                  <a:pt x="48919" y="11574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3" name="Freeform 672"/>
          <p:cNvSpPr/>
          <p:nvPr/>
        </p:nvSpPr>
        <p:spPr bwMode="auto">
          <a:xfrm>
            <a:off x="7296467" y="3961197"/>
            <a:ext cx="577300" cy="360698"/>
          </a:xfrm>
          <a:custGeom>
            <a:avLst/>
            <a:gdLst>
              <a:gd name="connsiteX0" fmla="*/ 127322 w 757649"/>
              <a:gd name="connsiteY0" fmla="*/ 27008 h 374248"/>
              <a:gd name="connsiteX1" fmla="*/ 127322 w 757649"/>
              <a:gd name="connsiteY1" fmla="*/ 27008 h 374248"/>
              <a:gd name="connsiteX2" fmla="*/ 92598 w 757649"/>
              <a:gd name="connsiteY2" fmla="*/ 30866 h 374248"/>
              <a:gd name="connsiteX3" fmla="*/ 38583 w 757649"/>
              <a:gd name="connsiteY3" fmla="*/ 38582 h 374248"/>
              <a:gd name="connsiteX4" fmla="*/ 15433 w 757649"/>
              <a:gd name="connsiteY4" fmla="*/ 69448 h 374248"/>
              <a:gd name="connsiteX5" fmla="*/ 7717 w 757649"/>
              <a:gd name="connsiteY5" fmla="*/ 81023 h 374248"/>
              <a:gd name="connsiteX6" fmla="*/ 0 w 757649"/>
              <a:gd name="connsiteY6" fmla="*/ 104172 h 374248"/>
              <a:gd name="connsiteX7" fmla="*/ 3858 w 757649"/>
              <a:gd name="connsiteY7" fmla="*/ 200628 h 374248"/>
              <a:gd name="connsiteX8" fmla="*/ 15433 w 757649"/>
              <a:gd name="connsiteY8" fmla="*/ 223777 h 374248"/>
              <a:gd name="connsiteX9" fmla="*/ 23150 w 757649"/>
              <a:gd name="connsiteY9" fmla="*/ 231494 h 374248"/>
              <a:gd name="connsiteX10" fmla="*/ 46299 w 757649"/>
              <a:gd name="connsiteY10" fmla="*/ 235352 h 374248"/>
              <a:gd name="connsiteX11" fmla="*/ 61732 w 757649"/>
              <a:gd name="connsiteY11" fmla="*/ 243068 h 374248"/>
              <a:gd name="connsiteX12" fmla="*/ 92598 w 757649"/>
              <a:gd name="connsiteY12" fmla="*/ 250785 h 374248"/>
              <a:gd name="connsiteX13" fmla="*/ 104172 w 757649"/>
              <a:gd name="connsiteY13" fmla="*/ 254643 h 374248"/>
              <a:gd name="connsiteX14" fmla="*/ 216061 w 757649"/>
              <a:gd name="connsiteY14" fmla="*/ 250785 h 374248"/>
              <a:gd name="connsiteX15" fmla="*/ 266218 w 757649"/>
              <a:gd name="connsiteY15" fmla="*/ 246927 h 374248"/>
              <a:gd name="connsiteX16" fmla="*/ 366532 w 757649"/>
              <a:gd name="connsiteY16" fmla="*/ 250785 h 374248"/>
              <a:gd name="connsiteX17" fmla="*/ 385823 w 757649"/>
              <a:gd name="connsiteY17" fmla="*/ 254643 h 374248"/>
              <a:gd name="connsiteX18" fmla="*/ 393539 w 757649"/>
              <a:gd name="connsiteY18" fmla="*/ 262360 h 374248"/>
              <a:gd name="connsiteX19" fmla="*/ 420547 w 757649"/>
              <a:gd name="connsiteY19" fmla="*/ 277792 h 374248"/>
              <a:gd name="connsiteX20" fmla="*/ 428264 w 757649"/>
              <a:gd name="connsiteY20" fmla="*/ 289367 h 374248"/>
              <a:gd name="connsiteX21" fmla="*/ 451413 w 757649"/>
              <a:gd name="connsiteY21" fmla="*/ 320233 h 374248"/>
              <a:gd name="connsiteX22" fmla="*/ 466846 w 757649"/>
              <a:gd name="connsiteY22" fmla="*/ 351099 h 374248"/>
              <a:gd name="connsiteX23" fmla="*/ 489995 w 757649"/>
              <a:gd name="connsiteY23" fmla="*/ 366532 h 374248"/>
              <a:gd name="connsiteX24" fmla="*/ 513145 w 757649"/>
              <a:gd name="connsiteY24" fmla="*/ 374248 h 374248"/>
              <a:gd name="connsiteX25" fmla="*/ 586451 w 757649"/>
              <a:gd name="connsiteY25" fmla="*/ 370390 h 374248"/>
              <a:gd name="connsiteX26" fmla="*/ 598026 w 757649"/>
              <a:gd name="connsiteY26" fmla="*/ 362673 h 374248"/>
              <a:gd name="connsiteX27" fmla="*/ 632750 w 757649"/>
              <a:gd name="connsiteY27" fmla="*/ 347241 h 374248"/>
              <a:gd name="connsiteX28" fmla="*/ 644324 w 757649"/>
              <a:gd name="connsiteY28" fmla="*/ 327949 h 374248"/>
              <a:gd name="connsiteX29" fmla="*/ 659757 w 757649"/>
              <a:gd name="connsiteY29" fmla="*/ 312516 h 374248"/>
              <a:gd name="connsiteX30" fmla="*/ 667474 w 757649"/>
              <a:gd name="connsiteY30" fmla="*/ 304800 h 374248"/>
              <a:gd name="connsiteX31" fmla="*/ 679048 w 757649"/>
              <a:gd name="connsiteY31" fmla="*/ 289367 h 374248"/>
              <a:gd name="connsiteX32" fmla="*/ 690623 w 757649"/>
              <a:gd name="connsiteY32" fmla="*/ 285509 h 374248"/>
              <a:gd name="connsiteX33" fmla="*/ 702198 w 757649"/>
              <a:gd name="connsiteY33" fmla="*/ 277792 h 374248"/>
              <a:gd name="connsiteX34" fmla="*/ 721489 w 757649"/>
              <a:gd name="connsiteY34" fmla="*/ 258501 h 374248"/>
              <a:gd name="connsiteX35" fmla="*/ 740780 w 757649"/>
              <a:gd name="connsiteY35" fmla="*/ 239210 h 374248"/>
              <a:gd name="connsiteX36" fmla="*/ 748496 w 757649"/>
              <a:gd name="connsiteY36" fmla="*/ 227635 h 374248"/>
              <a:gd name="connsiteX37" fmla="*/ 756213 w 757649"/>
              <a:gd name="connsiteY37" fmla="*/ 219919 h 374248"/>
              <a:gd name="connsiteX38" fmla="*/ 744638 w 757649"/>
              <a:gd name="connsiteY38" fmla="*/ 131180 h 374248"/>
              <a:gd name="connsiteX39" fmla="*/ 736922 w 757649"/>
              <a:gd name="connsiteY39" fmla="*/ 123463 h 374248"/>
              <a:gd name="connsiteX40" fmla="*/ 733064 w 757649"/>
              <a:gd name="connsiteY40" fmla="*/ 111889 h 374248"/>
              <a:gd name="connsiteX41" fmla="*/ 713772 w 757649"/>
              <a:gd name="connsiteY41" fmla="*/ 88739 h 374248"/>
              <a:gd name="connsiteX42" fmla="*/ 702198 w 757649"/>
              <a:gd name="connsiteY42" fmla="*/ 81023 h 374248"/>
              <a:gd name="connsiteX43" fmla="*/ 679048 w 757649"/>
              <a:gd name="connsiteY43" fmla="*/ 54015 h 374248"/>
              <a:gd name="connsiteX44" fmla="*/ 663615 w 757649"/>
              <a:gd name="connsiteY44" fmla="*/ 34724 h 374248"/>
              <a:gd name="connsiteX45" fmla="*/ 636608 w 757649"/>
              <a:gd name="connsiteY45" fmla="*/ 23149 h 374248"/>
              <a:gd name="connsiteX46" fmla="*/ 567160 w 757649"/>
              <a:gd name="connsiteY46" fmla="*/ 15433 h 374248"/>
              <a:gd name="connsiteX47" fmla="*/ 389681 w 757649"/>
              <a:gd name="connsiteY47" fmla="*/ 11575 h 374248"/>
              <a:gd name="connsiteX48" fmla="*/ 316375 w 757649"/>
              <a:gd name="connsiteY48" fmla="*/ 3858 h 374248"/>
              <a:gd name="connsiteX49" fmla="*/ 297084 w 757649"/>
              <a:gd name="connsiteY49" fmla="*/ 0 h 374248"/>
              <a:gd name="connsiteX50" fmla="*/ 181337 w 757649"/>
              <a:gd name="connsiteY50" fmla="*/ 3858 h 374248"/>
              <a:gd name="connsiteX51" fmla="*/ 169762 w 757649"/>
              <a:gd name="connsiteY51" fmla="*/ 11575 h 374248"/>
              <a:gd name="connsiteX52" fmla="*/ 158188 w 757649"/>
              <a:gd name="connsiteY52" fmla="*/ 15433 h 374248"/>
              <a:gd name="connsiteX53" fmla="*/ 138896 w 757649"/>
              <a:gd name="connsiteY53" fmla="*/ 30866 h 374248"/>
              <a:gd name="connsiteX54" fmla="*/ 127322 w 757649"/>
              <a:gd name="connsiteY54" fmla="*/ 27008 h 37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57649" h="374248">
                <a:moveTo>
                  <a:pt x="127322" y="27008"/>
                </a:moveTo>
                <a:lnTo>
                  <a:pt x="127322" y="27008"/>
                </a:lnTo>
                <a:lnTo>
                  <a:pt x="92598" y="30866"/>
                </a:lnTo>
                <a:cubicBezTo>
                  <a:pt x="44296" y="35696"/>
                  <a:pt x="64152" y="30059"/>
                  <a:pt x="38583" y="38582"/>
                </a:cubicBezTo>
                <a:cubicBezTo>
                  <a:pt x="1360" y="75803"/>
                  <a:pt x="28899" y="42513"/>
                  <a:pt x="15433" y="69448"/>
                </a:cubicBezTo>
                <a:cubicBezTo>
                  <a:pt x="13359" y="73596"/>
                  <a:pt x="9600" y="76786"/>
                  <a:pt x="7717" y="81023"/>
                </a:cubicBezTo>
                <a:cubicBezTo>
                  <a:pt x="4414" y="88456"/>
                  <a:pt x="0" y="104172"/>
                  <a:pt x="0" y="104172"/>
                </a:cubicBezTo>
                <a:cubicBezTo>
                  <a:pt x="1286" y="136324"/>
                  <a:pt x="1565" y="168532"/>
                  <a:pt x="3858" y="200628"/>
                </a:cubicBezTo>
                <a:cubicBezTo>
                  <a:pt x="4417" y="208457"/>
                  <a:pt x="10895" y="218104"/>
                  <a:pt x="15433" y="223777"/>
                </a:cubicBezTo>
                <a:cubicBezTo>
                  <a:pt x="17706" y="226618"/>
                  <a:pt x="19744" y="230217"/>
                  <a:pt x="23150" y="231494"/>
                </a:cubicBezTo>
                <a:cubicBezTo>
                  <a:pt x="30475" y="234241"/>
                  <a:pt x="38583" y="234066"/>
                  <a:pt x="46299" y="235352"/>
                </a:cubicBezTo>
                <a:cubicBezTo>
                  <a:pt x="51443" y="237924"/>
                  <a:pt x="56276" y="241249"/>
                  <a:pt x="61732" y="243068"/>
                </a:cubicBezTo>
                <a:cubicBezTo>
                  <a:pt x="71793" y="246422"/>
                  <a:pt x="82537" y="247431"/>
                  <a:pt x="92598" y="250785"/>
                </a:cubicBezTo>
                <a:lnTo>
                  <a:pt x="104172" y="254643"/>
                </a:lnTo>
                <a:lnTo>
                  <a:pt x="216061" y="250785"/>
                </a:lnTo>
                <a:cubicBezTo>
                  <a:pt x="232810" y="249987"/>
                  <a:pt x="249450" y="246927"/>
                  <a:pt x="266218" y="246927"/>
                </a:cubicBezTo>
                <a:cubicBezTo>
                  <a:pt x="299681" y="246927"/>
                  <a:pt x="333094" y="249499"/>
                  <a:pt x="366532" y="250785"/>
                </a:cubicBezTo>
                <a:cubicBezTo>
                  <a:pt x="372962" y="252071"/>
                  <a:pt x="379796" y="252060"/>
                  <a:pt x="385823" y="254643"/>
                </a:cubicBezTo>
                <a:cubicBezTo>
                  <a:pt x="389166" y="256076"/>
                  <a:pt x="390745" y="260031"/>
                  <a:pt x="393539" y="262360"/>
                </a:cubicBezTo>
                <a:cubicBezTo>
                  <a:pt x="409109" y="275335"/>
                  <a:pt x="404843" y="272558"/>
                  <a:pt x="420547" y="277792"/>
                </a:cubicBezTo>
                <a:cubicBezTo>
                  <a:pt x="423119" y="281650"/>
                  <a:pt x="425367" y="285746"/>
                  <a:pt x="428264" y="289367"/>
                </a:cubicBezTo>
                <a:cubicBezTo>
                  <a:pt x="442730" y="307450"/>
                  <a:pt x="433471" y="284349"/>
                  <a:pt x="451413" y="320233"/>
                </a:cubicBezTo>
                <a:cubicBezTo>
                  <a:pt x="456557" y="330522"/>
                  <a:pt x="457275" y="344718"/>
                  <a:pt x="466846" y="351099"/>
                </a:cubicBezTo>
                <a:cubicBezTo>
                  <a:pt x="474562" y="356243"/>
                  <a:pt x="481197" y="363600"/>
                  <a:pt x="489995" y="366532"/>
                </a:cubicBezTo>
                <a:lnTo>
                  <a:pt x="513145" y="374248"/>
                </a:lnTo>
                <a:cubicBezTo>
                  <a:pt x="537580" y="372962"/>
                  <a:pt x="562206" y="373696"/>
                  <a:pt x="586451" y="370390"/>
                </a:cubicBezTo>
                <a:cubicBezTo>
                  <a:pt x="591046" y="369763"/>
                  <a:pt x="594000" y="364974"/>
                  <a:pt x="598026" y="362673"/>
                </a:cubicBezTo>
                <a:cubicBezTo>
                  <a:pt x="610643" y="355463"/>
                  <a:pt x="618969" y="352753"/>
                  <a:pt x="632750" y="347241"/>
                </a:cubicBezTo>
                <a:cubicBezTo>
                  <a:pt x="661266" y="318721"/>
                  <a:pt x="619275" y="363018"/>
                  <a:pt x="644324" y="327949"/>
                </a:cubicBezTo>
                <a:cubicBezTo>
                  <a:pt x="648553" y="322029"/>
                  <a:pt x="654613" y="317660"/>
                  <a:pt x="659757" y="312516"/>
                </a:cubicBezTo>
                <a:cubicBezTo>
                  <a:pt x="662329" y="309944"/>
                  <a:pt x="665292" y="307710"/>
                  <a:pt x="667474" y="304800"/>
                </a:cubicBezTo>
                <a:cubicBezTo>
                  <a:pt x="671332" y="299656"/>
                  <a:pt x="674108" y="293484"/>
                  <a:pt x="679048" y="289367"/>
                </a:cubicBezTo>
                <a:cubicBezTo>
                  <a:pt x="682172" y="286763"/>
                  <a:pt x="686765" y="286795"/>
                  <a:pt x="690623" y="285509"/>
                </a:cubicBezTo>
                <a:cubicBezTo>
                  <a:pt x="694481" y="282937"/>
                  <a:pt x="698919" y="281071"/>
                  <a:pt x="702198" y="277792"/>
                </a:cubicBezTo>
                <a:cubicBezTo>
                  <a:pt x="727920" y="252070"/>
                  <a:pt x="690621" y="279081"/>
                  <a:pt x="721489" y="258501"/>
                </a:cubicBezTo>
                <a:cubicBezTo>
                  <a:pt x="742067" y="227635"/>
                  <a:pt x="715057" y="264935"/>
                  <a:pt x="740780" y="239210"/>
                </a:cubicBezTo>
                <a:cubicBezTo>
                  <a:pt x="744059" y="235931"/>
                  <a:pt x="745599" y="231256"/>
                  <a:pt x="748496" y="227635"/>
                </a:cubicBezTo>
                <a:cubicBezTo>
                  <a:pt x="750768" y="224795"/>
                  <a:pt x="753641" y="222491"/>
                  <a:pt x="756213" y="219919"/>
                </a:cubicBezTo>
                <a:cubicBezTo>
                  <a:pt x="753752" y="170689"/>
                  <a:pt x="766349" y="158318"/>
                  <a:pt x="744638" y="131180"/>
                </a:cubicBezTo>
                <a:cubicBezTo>
                  <a:pt x="742366" y="128340"/>
                  <a:pt x="739494" y="126035"/>
                  <a:pt x="736922" y="123463"/>
                </a:cubicBezTo>
                <a:cubicBezTo>
                  <a:pt x="735636" y="119605"/>
                  <a:pt x="734883" y="115526"/>
                  <a:pt x="733064" y="111889"/>
                </a:cubicBezTo>
                <a:cubicBezTo>
                  <a:pt x="728728" y="103218"/>
                  <a:pt x="721086" y="94834"/>
                  <a:pt x="713772" y="88739"/>
                </a:cubicBezTo>
                <a:cubicBezTo>
                  <a:pt x="710210" y="85771"/>
                  <a:pt x="706056" y="83595"/>
                  <a:pt x="702198" y="81023"/>
                </a:cubicBezTo>
                <a:cubicBezTo>
                  <a:pt x="684481" y="54449"/>
                  <a:pt x="707117" y="86762"/>
                  <a:pt x="679048" y="54015"/>
                </a:cubicBezTo>
                <a:cubicBezTo>
                  <a:pt x="672168" y="45988"/>
                  <a:pt x="672372" y="40562"/>
                  <a:pt x="663615" y="34724"/>
                </a:cubicBezTo>
                <a:cubicBezTo>
                  <a:pt x="655902" y="29582"/>
                  <a:pt x="645608" y="25720"/>
                  <a:pt x="636608" y="23149"/>
                </a:cubicBezTo>
                <a:cubicBezTo>
                  <a:pt x="610958" y="15820"/>
                  <a:pt x="601630" y="16582"/>
                  <a:pt x="567160" y="15433"/>
                </a:cubicBezTo>
                <a:cubicBezTo>
                  <a:pt x="508019" y="13462"/>
                  <a:pt x="448841" y="12861"/>
                  <a:pt x="389681" y="11575"/>
                </a:cubicBezTo>
                <a:cubicBezTo>
                  <a:pt x="356764" y="600"/>
                  <a:pt x="391208" y="10985"/>
                  <a:pt x="316375" y="3858"/>
                </a:cubicBezTo>
                <a:cubicBezTo>
                  <a:pt x="309847" y="3236"/>
                  <a:pt x="303514" y="1286"/>
                  <a:pt x="297084" y="0"/>
                </a:cubicBezTo>
                <a:cubicBezTo>
                  <a:pt x="258502" y="1286"/>
                  <a:pt x="219782" y="363"/>
                  <a:pt x="181337" y="3858"/>
                </a:cubicBezTo>
                <a:cubicBezTo>
                  <a:pt x="176719" y="4278"/>
                  <a:pt x="173910" y="9501"/>
                  <a:pt x="169762" y="11575"/>
                </a:cubicBezTo>
                <a:cubicBezTo>
                  <a:pt x="166125" y="13394"/>
                  <a:pt x="162046" y="14147"/>
                  <a:pt x="158188" y="15433"/>
                </a:cubicBezTo>
                <a:cubicBezTo>
                  <a:pt x="151011" y="22609"/>
                  <a:pt x="148629" y="25999"/>
                  <a:pt x="138896" y="30866"/>
                </a:cubicBezTo>
                <a:cubicBezTo>
                  <a:pt x="135259" y="32685"/>
                  <a:pt x="127322" y="34724"/>
                  <a:pt x="127322" y="27008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632" name="Group 631"/>
          <p:cNvGrpSpPr/>
          <p:nvPr/>
        </p:nvGrpSpPr>
        <p:grpSpPr>
          <a:xfrm>
            <a:off x="7383730" y="4047926"/>
            <a:ext cx="74054" cy="98074"/>
            <a:chOff x="2250508" y="5035674"/>
            <a:chExt cx="97188" cy="101758"/>
          </a:xfrm>
          <a:solidFill>
            <a:schemeClr val="bg1"/>
          </a:solidFill>
        </p:grpSpPr>
        <p:cxnSp>
          <p:nvCxnSpPr>
            <p:cNvPr id="668" name="Straight Connector 667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9" name="Straight Connector 668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0" name="Straight Connector 669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1" name="Straight Connector 670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9" name="Group 638"/>
          <p:cNvGrpSpPr/>
          <p:nvPr/>
        </p:nvGrpSpPr>
        <p:grpSpPr>
          <a:xfrm>
            <a:off x="7676663" y="4114877"/>
            <a:ext cx="74054" cy="98074"/>
            <a:chOff x="2250508" y="5035674"/>
            <a:chExt cx="97188" cy="101758"/>
          </a:xfrm>
          <a:solidFill>
            <a:schemeClr val="bg1"/>
          </a:solidFill>
        </p:grpSpPr>
        <p:cxnSp>
          <p:nvCxnSpPr>
            <p:cNvPr id="640" name="Straight Connector 639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1" name="Straight Connector 640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2" name="Straight Connector 641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3" name="Straight Connector 642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PGBJ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653454" cy="3137688"/>
          </a:xfrm>
        </p:spPr>
        <p:txBody>
          <a:bodyPr>
            <a:noAutofit/>
          </a:bodyPr>
          <a:lstStyle/>
          <a:p>
            <a:r>
              <a:rPr lang="en-US" altLang="en-US" sz="2400" b="1" dirty="0" smtClean="0">
                <a:ea typeface="ＭＳ Ｐゴシック" charset="-128"/>
              </a:rPr>
              <a:t>P</a:t>
            </a:r>
            <a:r>
              <a:rPr lang="en-US" altLang="en-US" sz="2400" dirty="0" smtClean="0">
                <a:ea typeface="ＭＳ Ｐゴシック" charset="-128"/>
              </a:rPr>
              <a:t>artition</a:t>
            </a:r>
            <a:r>
              <a:rPr lang="en-US" altLang="en-US" sz="2400" b="1" dirty="0" smtClean="0">
                <a:ea typeface="ＭＳ Ｐゴシック" charset="-128"/>
              </a:rPr>
              <a:t> </a:t>
            </a:r>
            <a:r>
              <a:rPr lang="en-US" altLang="en-US" sz="2400" b="1" dirty="0">
                <a:ea typeface="ＭＳ Ｐゴシック" charset="-128"/>
              </a:rPr>
              <a:t>G</a:t>
            </a:r>
            <a:r>
              <a:rPr lang="en-US" altLang="en-US" sz="2400" dirty="0">
                <a:ea typeface="ＭＳ Ｐゴシック" charset="-128"/>
              </a:rPr>
              <a:t>roup</a:t>
            </a:r>
            <a:r>
              <a:rPr lang="en-US" altLang="en-US" sz="2400" b="1" dirty="0">
                <a:ea typeface="ＭＳ Ｐゴシック" charset="-128"/>
              </a:rPr>
              <a:t> B</a:t>
            </a:r>
            <a:r>
              <a:rPr lang="en-US" altLang="en-US" sz="2400" dirty="0">
                <a:ea typeface="ＭＳ Ｐゴシック" charset="-128"/>
              </a:rPr>
              <a:t>lock </a:t>
            </a:r>
            <a:r>
              <a:rPr lang="en-US" altLang="en-US" sz="2400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 J</a:t>
            </a:r>
            <a:r>
              <a:rPr lang="en-US" altLang="en-US" sz="2400" dirty="0">
                <a:ea typeface="ＭＳ Ｐゴシック" charset="-128"/>
              </a:rPr>
              <a:t>oin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[1]</a:t>
            </a:r>
            <a:r>
              <a:rPr lang="en-US" altLang="en-US" sz="2400" dirty="0">
                <a:ea typeface="ＭＳ Ｐゴシック" charset="-128"/>
              </a:rPr>
              <a:t>:</a:t>
            </a:r>
          </a:p>
          <a:p>
            <a:pPr marL="488950" lvl="1" indent="-292100"/>
            <a:r>
              <a:rPr lang="en-US" altLang="en-US" sz="2400" b="1" dirty="0" err="1" smtClean="0">
                <a:ea typeface="ＭＳ Ｐゴシック" charset="-128"/>
              </a:rPr>
              <a:t>Preproc</a:t>
            </a:r>
            <a:r>
              <a:rPr lang="en-US" altLang="en-US" sz="2400" b="1" dirty="0" smtClean="0">
                <a:ea typeface="ＭＳ Ｐゴシック" charset="-128"/>
              </a:rPr>
              <a:t>.: </a:t>
            </a:r>
            <a:r>
              <a:rPr lang="en-US" altLang="en-US" sz="2400" dirty="0" smtClean="0">
                <a:ea typeface="ＭＳ Ｐゴシック" charset="-128"/>
              </a:rPr>
              <a:t>Scatter √</a:t>
            </a:r>
            <a:r>
              <a:rPr lang="en-US" altLang="en-US" sz="2400" b="1" dirty="0" smtClean="0">
                <a:ea typeface="ＭＳ Ｐゴシック" charset="-128"/>
              </a:rPr>
              <a:t>n</a:t>
            </a:r>
            <a:r>
              <a:rPr lang="en-US" altLang="en-US" sz="2400" dirty="0" smtClean="0">
                <a:ea typeface="ＭＳ Ｐゴシック" charset="-128"/>
              </a:rPr>
              <a:t> pivot points in space  - O</a:t>
            </a:r>
            <a:r>
              <a:rPr lang="en-US" altLang="en-US" sz="2400" dirty="0">
                <a:ea typeface="ＭＳ Ｐゴシック" charset="-128"/>
              </a:rPr>
              <a:t>(</a:t>
            </a:r>
            <a:r>
              <a:rPr lang="en-US" altLang="en-US" sz="2400" dirty="0" smtClean="0">
                <a:ea typeface="ＭＳ Ｐゴシック" charset="-128"/>
              </a:rPr>
              <a:t>√n</a:t>
            </a:r>
            <a:r>
              <a:rPr lang="en-US" altLang="en-US" sz="2400" dirty="0">
                <a:ea typeface="ＭＳ Ｐゴシック" charset="-128"/>
              </a:rPr>
              <a:t>)</a:t>
            </a:r>
          </a:p>
          <a:p>
            <a:pPr marL="488950" lvl="1" indent="-292100"/>
            <a:r>
              <a:rPr lang="en-US" altLang="en-US" sz="2400" b="1" dirty="0" smtClean="0">
                <a:ea typeface="ＭＳ Ｐゴシック" charset="-128"/>
              </a:rPr>
              <a:t>Map1: </a:t>
            </a:r>
            <a:r>
              <a:rPr lang="en-US" altLang="en-US" sz="2400" dirty="0" smtClean="0">
                <a:ea typeface="ＭＳ Ｐゴシック" charset="-128"/>
              </a:rPr>
              <a:t>Map each object to its nearest “pivot” and store</a:t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min and max </a:t>
            </a:r>
            <a:r>
              <a:rPr lang="en-US" altLang="en-US" sz="2400" dirty="0" err="1" smtClean="0">
                <a:ea typeface="ＭＳ Ｐゴシック" charset="-128"/>
              </a:rPr>
              <a:t>dist</a:t>
            </a:r>
            <a:r>
              <a:rPr lang="en-US" altLang="en-US" sz="2400" dirty="0" smtClean="0">
                <a:ea typeface="ＭＳ Ｐゴシック" charset="-128"/>
              </a:rPr>
              <a:t>  --  O(</a:t>
            </a:r>
            <a:r>
              <a:rPr lang="en-US" altLang="en-US" sz="2400" dirty="0" err="1" smtClean="0">
                <a:ea typeface="ＭＳ Ｐゴシック" charset="-128"/>
              </a:rPr>
              <a:t>n√n</a:t>
            </a:r>
            <a:r>
              <a:rPr lang="en-US" altLang="en-US" sz="2400" dirty="0" smtClean="0">
                <a:ea typeface="ＭＳ Ｐゴシック" charset="-128"/>
              </a:rPr>
              <a:t>/m)</a:t>
            </a:r>
          </a:p>
          <a:p>
            <a:pPr marL="488950" lvl="1" indent="-292100"/>
            <a:r>
              <a:rPr lang="en-US" altLang="en-US" sz="2400" b="1" dirty="0" err="1" smtClean="0">
                <a:ea typeface="ＭＳ Ｐゴシック" charset="-128"/>
              </a:rPr>
              <a:t>Midstep</a:t>
            </a:r>
            <a:r>
              <a:rPr lang="en-US" altLang="en-US" sz="2400" b="1" dirty="0" smtClean="0">
                <a:ea typeface="ＭＳ Ｐゴシック" charset="-128"/>
              </a:rPr>
              <a:t>:</a:t>
            </a:r>
            <a:r>
              <a:rPr lang="en-US" altLang="en-US" sz="2400" dirty="0" smtClean="0">
                <a:ea typeface="ＭＳ Ｐゴシック" charset="-128"/>
              </a:rPr>
              <a:t> √n</a:t>
            </a:r>
            <a:r>
              <a:rPr lang="en-US" altLang="en-US" sz="2400" baseline="30000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groups into </a:t>
            </a:r>
            <a:r>
              <a:rPr lang="en-US" altLang="en-US" sz="2400" b="1" dirty="0" smtClean="0">
                <a:ea typeface="ＭＳ Ｐゴシック" charset="-128"/>
              </a:rPr>
              <a:t>m</a:t>
            </a:r>
            <a:r>
              <a:rPr lang="en-US" altLang="en-US" sz="2400" dirty="0" smtClean="0">
                <a:ea typeface="ＭＳ Ｐゴシック" charset="-128"/>
              </a:rPr>
              <a:t> clusters O</a:t>
            </a:r>
            <a:r>
              <a:rPr lang="en-US" altLang="en-US" sz="2400" baseline="-25000" dirty="0" smtClean="0">
                <a:ea typeface="ＭＳ Ｐゴシック" charset="-128"/>
              </a:rPr>
              <a:t>i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balancing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 </a:t>
            </a:r>
            <a:r>
              <a:rPr lang="en-US" altLang="en-US" sz="2400" dirty="0" smtClean="0">
                <a:ea typeface="ＭＳ Ｐゴシック" charset="-128"/>
              </a:rPr>
              <a:t>-- O(n)</a:t>
            </a:r>
          </a:p>
          <a:p>
            <a:pPr marL="488950" lvl="1" indent="-292100"/>
            <a:r>
              <a:rPr lang="en-US" altLang="en-US" sz="2400" b="1" dirty="0" smtClean="0">
                <a:ea typeface="ＭＳ Ｐゴシック" charset="-128"/>
              </a:rPr>
              <a:t>Map2: </a:t>
            </a:r>
            <a:r>
              <a:rPr lang="en-US" altLang="en-US" sz="2400" dirty="0">
                <a:ea typeface="ＭＳ Ｐゴシック" charset="-128"/>
              </a:rPr>
              <a:t>C</a:t>
            </a:r>
            <a:r>
              <a:rPr lang="en-US" altLang="en-US" sz="2400" dirty="0" smtClean="0">
                <a:ea typeface="ＭＳ Ｐゴシック" charset="-128"/>
              </a:rPr>
              <a:t>ompute </a:t>
            </a:r>
            <a:r>
              <a:rPr lang="en-US" altLang="en-US" sz="2400" b="1" dirty="0" smtClean="0">
                <a:ea typeface="ＭＳ Ｐゴシック" charset="-128"/>
              </a:rPr>
              <a:t>candidates F</a:t>
            </a:r>
            <a:r>
              <a:rPr lang="en-US" altLang="en-US" sz="2400" b="1" baseline="-25000" dirty="0" smtClean="0">
                <a:ea typeface="ＭＳ Ｐゴシック" charset="-128"/>
              </a:rPr>
              <a:t>i</a:t>
            </a:r>
            <a:r>
              <a:rPr lang="en-US" altLang="en-US" sz="2400" b="1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for O</a:t>
            </a:r>
            <a:r>
              <a:rPr lang="en-US" altLang="en-US" sz="2400" baseline="-25000" dirty="0" smtClean="0">
                <a:ea typeface="ＭＳ Ｐゴシック" charset="-128"/>
              </a:rPr>
              <a:t>i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correctness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  </a:t>
            </a:r>
            <a:r>
              <a:rPr lang="en-US" altLang="en-US" sz="2400" dirty="0" smtClean="0">
                <a:ea typeface="ＭＳ Ｐゴシック" charset="-128"/>
              </a:rPr>
              <a:t>-- O(n)</a:t>
            </a:r>
          </a:p>
          <a:p>
            <a:pPr marL="488950" lvl="1" indent="-292100"/>
            <a:r>
              <a:rPr lang="en-US" altLang="en-US" sz="2400" b="1" dirty="0" smtClean="0">
                <a:ea typeface="ＭＳ Ｐゴシック" charset="-128"/>
              </a:rPr>
              <a:t>Reduce2: </a:t>
            </a:r>
            <a:r>
              <a:rPr lang="en-US" altLang="en-US" sz="2400" b="1" dirty="0" err="1" smtClean="0">
                <a:ea typeface="ＭＳ Ｐゴシック" charset="-128"/>
              </a:rPr>
              <a:t>O</a:t>
            </a:r>
            <a:r>
              <a:rPr lang="en-US" altLang="en-US" sz="2400" b="1" baseline="-25000" dirty="0" err="1" smtClean="0">
                <a:ea typeface="ＭＳ Ｐゴシック" charset="-128"/>
              </a:rPr>
              <a:t>i</a:t>
            </a:r>
            <a:r>
              <a:rPr lang="en-US" altLang="en-US" sz="2400" dirty="0" err="1" smtClean="0">
                <a:ea typeface="ＭＳ Ｐゴシック" charset="-128"/>
              </a:rPr>
              <a:t>⋈</a:t>
            </a:r>
            <a:r>
              <a:rPr lang="en-US" altLang="en-US" sz="2400" b="1" baseline="-25000" dirty="0" err="1" smtClean="0">
                <a:ea typeface="ＭＳ Ｐゴシック" charset="-128"/>
              </a:rPr>
              <a:t>kNN</a:t>
            </a:r>
            <a:r>
              <a:rPr lang="en-US" altLang="en-US" sz="2400" b="1" dirty="0" err="1" smtClean="0">
                <a:ea typeface="ＭＳ Ｐゴシック" charset="-128"/>
              </a:rPr>
              <a:t>F</a:t>
            </a:r>
            <a:r>
              <a:rPr lang="en-US" altLang="en-US" sz="2400" b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baseline="-25000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locally  --  O(f</a:t>
            </a:r>
            <a:r>
              <a:rPr lang="en-US" altLang="en-US" sz="2400" baseline="-25000" dirty="0" smtClean="0">
                <a:ea typeface="ＭＳ Ｐゴシック" charset="-128"/>
              </a:rPr>
              <a:t>PGBJ</a:t>
            </a:r>
            <a:r>
              <a:rPr lang="en-US" altLang="en-US" sz="2400" dirty="0" smtClean="0">
                <a:ea typeface="ＭＳ Ｐゴシック" charset="-128"/>
              </a:rPr>
              <a:t>n</a:t>
            </a:r>
            <a:r>
              <a:rPr lang="en-US" altLang="en-US" sz="2400" baseline="30000" dirty="0" smtClean="0">
                <a:ea typeface="ＭＳ Ｐゴシック" charset="-128"/>
              </a:rPr>
              <a:t>2</a:t>
            </a:r>
            <a:r>
              <a:rPr lang="en-US" altLang="en-US" sz="2400" dirty="0" smtClean="0">
                <a:ea typeface="ＭＳ Ｐゴシック" charset="-128"/>
              </a:rPr>
              <a:t>/m</a:t>
            </a:r>
            <a:r>
              <a:rPr lang="en-US" altLang="en-US" sz="2400" baseline="30000" dirty="0" smtClean="0">
                <a:ea typeface="ＭＳ Ｐゴシック" charset="-128"/>
              </a:rPr>
              <a:t>2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b="1" dirty="0" smtClean="0">
              <a:ea typeface="ＭＳ Ｐゴシック" charset="-128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707904" y="5182116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707904" y="4533594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707904" y="5830638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707904" y="3885072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8212827" y="4773623"/>
            <a:ext cx="649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m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94900" y="882204"/>
            <a:ext cx="2415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[1] Lu </a:t>
            </a:r>
            <a:r>
              <a:rPr lang="en-US" altLang="en-US" sz="1800" b="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VLDB’12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83568" y="4198701"/>
            <a:ext cx="1296144" cy="72008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21507" name="Group 21506"/>
          <p:cNvGrpSpPr/>
          <p:nvPr/>
        </p:nvGrpSpPr>
        <p:grpSpPr>
          <a:xfrm>
            <a:off x="827584" y="4277254"/>
            <a:ext cx="97188" cy="101758"/>
            <a:chOff x="2250508" y="5035674"/>
            <a:chExt cx="97188" cy="101758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59134" y="4503713"/>
            <a:ext cx="97188" cy="101758"/>
            <a:chOff x="2250508" y="5035674"/>
            <a:chExt cx="97188" cy="101758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1331640" y="4618464"/>
            <a:ext cx="97188" cy="101758"/>
            <a:chOff x="2250508" y="5035674"/>
            <a:chExt cx="97188" cy="101758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1622090" y="4334024"/>
            <a:ext cx="97188" cy="101758"/>
            <a:chOff x="2250508" y="5035674"/>
            <a:chExt cx="97188" cy="101758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>
            <a:off x="1539134" y="4768429"/>
            <a:ext cx="97188" cy="101758"/>
            <a:chOff x="2250508" y="5035674"/>
            <a:chExt cx="97188" cy="101758"/>
          </a:xfrm>
        </p:grpSpPr>
        <p:cxnSp>
          <p:nvCxnSpPr>
            <p:cNvPr id="72" name="Straight Connector 71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876178" y="4715652"/>
            <a:ext cx="97188" cy="101758"/>
            <a:chOff x="2250508" y="5035674"/>
            <a:chExt cx="97188" cy="101758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oup 80"/>
          <p:cNvGrpSpPr/>
          <p:nvPr/>
        </p:nvGrpSpPr>
        <p:grpSpPr>
          <a:xfrm>
            <a:off x="1763688" y="4543614"/>
            <a:ext cx="97188" cy="101758"/>
            <a:chOff x="2250508" y="5035674"/>
            <a:chExt cx="97188" cy="101758"/>
          </a:xfrm>
        </p:grpSpPr>
        <p:cxnSp>
          <p:nvCxnSpPr>
            <p:cNvPr id="82" name="Straight Connector 81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1212029" y="4346720"/>
            <a:ext cx="97188" cy="101758"/>
            <a:chOff x="2250508" y="5035674"/>
            <a:chExt cx="97188" cy="101758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519" name="Group 21518"/>
          <p:cNvGrpSpPr/>
          <p:nvPr/>
        </p:nvGrpSpPr>
        <p:grpSpPr>
          <a:xfrm>
            <a:off x="3746045" y="3922831"/>
            <a:ext cx="675156" cy="439172"/>
            <a:chOff x="1921935" y="4032992"/>
            <a:chExt cx="1296144" cy="720080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1921935" y="4032992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065951" y="4111545"/>
              <a:ext cx="97188" cy="101758"/>
              <a:chOff x="2250508" y="5035674"/>
              <a:chExt cx="97188" cy="101758"/>
            </a:xfrm>
          </p:grpSpPr>
          <p:cxnSp>
            <p:nvCxnSpPr>
              <p:cNvPr id="93" name="Straight Connector 9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2197501" y="4338004"/>
              <a:ext cx="97188" cy="101758"/>
              <a:chOff x="2250508" y="5035674"/>
              <a:chExt cx="97188" cy="101758"/>
            </a:xfrm>
          </p:grpSpPr>
          <p:cxnSp>
            <p:nvCxnSpPr>
              <p:cNvPr id="98" name="Straight Connector 97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2" name="Group 101"/>
            <p:cNvGrpSpPr/>
            <p:nvPr/>
          </p:nvGrpSpPr>
          <p:grpSpPr>
            <a:xfrm>
              <a:off x="2570007" y="4452755"/>
              <a:ext cx="97188" cy="101758"/>
              <a:chOff x="2250508" y="5035674"/>
              <a:chExt cx="97188" cy="101758"/>
            </a:xfrm>
          </p:grpSpPr>
          <p:cxnSp>
            <p:nvCxnSpPr>
              <p:cNvPr id="103" name="Straight Connector 10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7" name="Group 106"/>
            <p:cNvGrpSpPr/>
            <p:nvPr/>
          </p:nvGrpSpPr>
          <p:grpSpPr>
            <a:xfrm>
              <a:off x="2860457" y="4168315"/>
              <a:ext cx="97188" cy="101758"/>
              <a:chOff x="2250508" y="5035674"/>
              <a:chExt cx="97188" cy="101758"/>
            </a:xfrm>
          </p:grpSpPr>
          <p:cxnSp>
            <p:nvCxnSpPr>
              <p:cNvPr id="108" name="Straight Connector 107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2" name="Group 111"/>
            <p:cNvGrpSpPr/>
            <p:nvPr/>
          </p:nvGrpSpPr>
          <p:grpSpPr>
            <a:xfrm>
              <a:off x="2777501" y="4602720"/>
              <a:ext cx="97188" cy="101758"/>
              <a:chOff x="2250508" y="5035674"/>
              <a:chExt cx="97188" cy="101758"/>
            </a:xfrm>
          </p:grpSpPr>
          <p:cxnSp>
            <p:nvCxnSpPr>
              <p:cNvPr id="113" name="Straight Connector 11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7" name="Group 116"/>
            <p:cNvGrpSpPr/>
            <p:nvPr/>
          </p:nvGrpSpPr>
          <p:grpSpPr>
            <a:xfrm>
              <a:off x="2114545" y="4549943"/>
              <a:ext cx="97188" cy="101758"/>
              <a:chOff x="2250508" y="5035674"/>
              <a:chExt cx="97188" cy="101758"/>
            </a:xfrm>
          </p:grpSpPr>
          <p:cxnSp>
            <p:nvCxnSpPr>
              <p:cNvPr id="118" name="Straight Connector 117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3002055" y="4377905"/>
              <a:ext cx="97188" cy="101758"/>
              <a:chOff x="2250508" y="5035674"/>
              <a:chExt cx="97188" cy="101758"/>
            </a:xfrm>
          </p:grpSpPr>
          <p:cxnSp>
            <p:nvCxnSpPr>
              <p:cNvPr id="123" name="Straight Connector 12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7" name="Group 126"/>
            <p:cNvGrpSpPr/>
            <p:nvPr/>
          </p:nvGrpSpPr>
          <p:grpSpPr>
            <a:xfrm>
              <a:off x="2450396" y="4181011"/>
              <a:ext cx="97188" cy="101758"/>
              <a:chOff x="2250508" y="5035674"/>
              <a:chExt cx="97188" cy="101758"/>
            </a:xfrm>
          </p:grpSpPr>
          <p:cxnSp>
            <p:nvCxnSpPr>
              <p:cNvPr id="128" name="Straight Connector 127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3" name="Group 132"/>
          <p:cNvGrpSpPr/>
          <p:nvPr/>
        </p:nvGrpSpPr>
        <p:grpSpPr>
          <a:xfrm>
            <a:off x="3746045" y="4574613"/>
            <a:ext cx="675156" cy="439172"/>
            <a:chOff x="1921935" y="4032992"/>
            <a:chExt cx="1296144" cy="72008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921935" y="4032992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2065951" y="4111545"/>
              <a:ext cx="97188" cy="101758"/>
              <a:chOff x="2250508" y="5035674"/>
              <a:chExt cx="97188" cy="101758"/>
            </a:xfrm>
          </p:grpSpPr>
          <p:cxnSp>
            <p:nvCxnSpPr>
              <p:cNvPr id="171" name="Straight Connector 17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Straight Connector 17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6" name="Group 135"/>
            <p:cNvGrpSpPr/>
            <p:nvPr/>
          </p:nvGrpSpPr>
          <p:grpSpPr>
            <a:xfrm>
              <a:off x="2197501" y="4338004"/>
              <a:ext cx="97188" cy="101758"/>
              <a:chOff x="2250508" y="5035674"/>
              <a:chExt cx="97188" cy="101758"/>
            </a:xfrm>
          </p:grpSpPr>
          <p:cxnSp>
            <p:nvCxnSpPr>
              <p:cNvPr id="167" name="Straight Connector 16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7" name="Group 136"/>
            <p:cNvGrpSpPr/>
            <p:nvPr/>
          </p:nvGrpSpPr>
          <p:grpSpPr>
            <a:xfrm>
              <a:off x="2570007" y="4452755"/>
              <a:ext cx="97188" cy="101758"/>
              <a:chOff x="2250508" y="5035674"/>
              <a:chExt cx="97188" cy="101758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8" name="Group 137"/>
            <p:cNvGrpSpPr/>
            <p:nvPr/>
          </p:nvGrpSpPr>
          <p:grpSpPr>
            <a:xfrm>
              <a:off x="2860457" y="4168315"/>
              <a:ext cx="97188" cy="101758"/>
              <a:chOff x="2250508" y="5035674"/>
              <a:chExt cx="97188" cy="101758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9" name="Group 138"/>
            <p:cNvGrpSpPr/>
            <p:nvPr/>
          </p:nvGrpSpPr>
          <p:grpSpPr>
            <a:xfrm>
              <a:off x="2777501" y="4602720"/>
              <a:ext cx="97188" cy="101758"/>
              <a:chOff x="2250508" y="5035674"/>
              <a:chExt cx="97188" cy="101758"/>
            </a:xfrm>
          </p:grpSpPr>
          <p:cxnSp>
            <p:nvCxnSpPr>
              <p:cNvPr id="155" name="Straight Connector 15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0" name="Group 139"/>
            <p:cNvGrpSpPr/>
            <p:nvPr/>
          </p:nvGrpSpPr>
          <p:grpSpPr>
            <a:xfrm>
              <a:off x="2114545" y="4549943"/>
              <a:ext cx="97188" cy="101758"/>
              <a:chOff x="2250508" y="5035674"/>
              <a:chExt cx="97188" cy="101758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3" name="Straight Connector 15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1" name="Group 140"/>
            <p:cNvGrpSpPr/>
            <p:nvPr/>
          </p:nvGrpSpPr>
          <p:grpSpPr>
            <a:xfrm>
              <a:off x="3002055" y="4377905"/>
              <a:ext cx="97188" cy="101758"/>
              <a:chOff x="2250508" y="5035674"/>
              <a:chExt cx="97188" cy="101758"/>
            </a:xfrm>
          </p:grpSpPr>
          <p:cxnSp>
            <p:nvCxnSpPr>
              <p:cNvPr id="147" name="Straight Connector 14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2" name="Group 141"/>
            <p:cNvGrpSpPr/>
            <p:nvPr/>
          </p:nvGrpSpPr>
          <p:grpSpPr>
            <a:xfrm>
              <a:off x="2450396" y="4181011"/>
              <a:ext cx="97188" cy="101758"/>
              <a:chOff x="2250508" y="5035674"/>
              <a:chExt cx="97188" cy="101758"/>
            </a:xfrm>
          </p:grpSpPr>
          <p:cxnSp>
            <p:nvCxnSpPr>
              <p:cNvPr id="143" name="Straight Connector 14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75" name="Group 174"/>
          <p:cNvGrpSpPr/>
          <p:nvPr/>
        </p:nvGrpSpPr>
        <p:grpSpPr>
          <a:xfrm>
            <a:off x="3746045" y="5222665"/>
            <a:ext cx="675156" cy="439172"/>
            <a:chOff x="1921935" y="4032992"/>
            <a:chExt cx="1296144" cy="720080"/>
          </a:xfrm>
        </p:grpSpPr>
        <p:sp>
          <p:nvSpPr>
            <p:cNvPr id="176" name="Rounded Rectangle 175"/>
            <p:cNvSpPr/>
            <p:nvPr/>
          </p:nvSpPr>
          <p:spPr bwMode="auto">
            <a:xfrm>
              <a:off x="1921935" y="4032992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2065951" y="4111545"/>
              <a:ext cx="97188" cy="101758"/>
              <a:chOff x="2250508" y="5035674"/>
              <a:chExt cx="97188" cy="101758"/>
            </a:xfrm>
          </p:grpSpPr>
          <p:cxnSp>
            <p:nvCxnSpPr>
              <p:cNvPr id="213" name="Straight Connector 21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8" name="Group 177"/>
            <p:cNvGrpSpPr/>
            <p:nvPr/>
          </p:nvGrpSpPr>
          <p:grpSpPr>
            <a:xfrm>
              <a:off x="2197501" y="4338004"/>
              <a:ext cx="97188" cy="101758"/>
              <a:chOff x="2250508" y="5035674"/>
              <a:chExt cx="97188" cy="101758"/>
            </a:xfrm>
          </p:grpSpPr>
          <p:cxnSp>
            <p:nvCxnSpPr>
              <p:cNvPr id="209" name="Straight Connector 208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210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9" name="Group 178"/>
            <p:cNvGrpSpPr/>
            <p:nvPr/>
          </p:nvGrpSpPr>
          <p:grpSpPr>
            <a:xfrm>
              <a:off x="2570007" y="4452755"/>
              <a:ext cx="97188" cy="101758"/>
              <a:chOff x="2250508" y="5035674"/>
              <a:chExt cx="97188" cy="101758"/>
            </a:xfrm>
          </p:grpSpPr>
          <p:cxnSp>
            <p:nvCxnSpPr>
              <p:cNvPr id="205" name="Straight Connector 20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0" name="Group 179"/>
            <p:cNvGrpSpPr/>
            <p:nvPr/>
          </p:nvGrpSpPr>
          <p:grpSpPr>
            <a:xfrm>
              <a:off x="2860457" y="4168315"/>
              <a:ext cx="97188" cy="101758"/>
              <a:chOff x="2250508" y="5035674"/>
              <a:chExt cx="97188" cy="101758"/>
            </a:xfrm>
          </p:grpSpPr>
          <p:cxnSp>
            <p:nvCxnSpPr>
              <p:cNvPr id="201" name="Straight Connector 20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1" name="Group 180"/>
            <p:cNvGrpSpPr/>
            <p:nvPr/>
          </p:nvGrpSpPr>
          <p:grpSpPr>
            <a:xfrm>
              <a:off x="2777501" y="4602720"/>
              <a:ext cx="97188" cy="101758"/>
              <a:chOff x="2250508" y="5035674"/>
              <a:chExt cx="97188" cy="101758"/>
            </a:xfrm>
          </p:grpSpPr>
          <p:cxnSp>
            <p:nvCxnSpPr>
              <p:cNvPr id="197" name="Straight Connector 19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traight Connector 19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Straight Connector 19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2" name="Group 181"/>
            <p:cNvGrpSpPr/>
            <p:nvPr/>
          </p:nvGrpSpPr>
          <p:grpSpPr>
            <a:xfrm>
              <a:off x="2114545" y="4549943"/>
              <a:ext cx="97188" cy="101758"/>
              <a:chOff x="2250508" y="5035674"/>
              <a:chExt cx="97188" cy="101758"/>
            </a:xfrm>
          </p:grpSpPr>
          <p:cxnSp>
            <p:nvCxnSpPr>
              <p:cNvPr id="193" name="Straight Connector 19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Straight Connector 19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Straight Connector 19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Straight Connector 19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3" name="Group 182"/>
            <p:cNvGrpSpPr/>
            <p:nvPr/>
          </p:nvGrpSpPr>
          <p:grpSpPr>
            <a:xfrm>
              <a:off x="3002055" y="4377905"/>
              <a:ext cx="97188" cy="101758"/>
              <a:chOff x="2250508" y="5035674"/>
              <a:chExt cx="97188" cy="101758"/>
            </a:xfrm>
          </p:grpSpPr>
          <p:cxnSp>
            <p:nvCxnSpPr>
              <p:cNvPr id="189" name="Straight Connector 188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2450396" y="4181011"/>
              <a:ext cx="97188" cy="101758"/>
              <a:chOff x="2250508" y="5035674"/>
              <a:chExt cx="97188" cy="101758"/>
            </a:xfrm>
          </p:grpSpPr>
          <p:cxnSp>
            <p:nvCxnSpPr>
              <p:cNvPr id="185" name="Straight Connector 18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18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18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17" name="Group 216"/>
          <p:cNvGrpSpPr/>
          <p:nvPr/>
        </p:nvGrpSpPr>
        <p:grpSpPr>
          <a:xfrm>
            <a:off x="3742312" y="5864703"/>
            <a:ext cx="675156" cy="439172"/>
            <a:chOff x="1921935" y="4032992"/>
            <a:chExt cx="1296144" cy="720080"/>
          </a:xfrm>
        </p:grpSpPr>
        <p:sp>
          <p:nvSpPr>
            <p:cNvPr id="218" name="Rounded Rectangle 217"/>
            <p:cNvSpPr/>
            <p:nvPr/>
          </p:nvSpPr>
          <p:spPr bwMode="auto">
            <a:xfrm>
              <a:off x="1921935" y="4032992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2065951" y="4111545"/>
              <a:ext cx="97188" cy="101758"/>
              <a:chOff x="2250508" y="5035674"/>
              <a:chExt cx="97188" cy="101758"/>
            </a:xfrm>
          </p:grpSpPr>
          <p:cxnSp>
            <p:nvCxnSpPr>
              <p:cNvPr id="255" name="Straight Connector 25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25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Straight Connector 25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Straight Connector 25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2197501" y="4338004"/>
              <a:ext cx="97188" cy="101758"/>
              <a:chOff x="2250508" y="5035674"/>
              <a:chExt cx="97188" cy="101758"/>
            </a:xfrm>
          </p:grpSpPr>
          <p:cxnSp>
            <p:nvCxnSpPr>
              <p:cNvPr id="251" name="Straight Connector 25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25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Connector 25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1" name="Group 220"/>
            <p:cNvGrpSpPr/>
            <p:nvPr/>
          </p:nvGrpSpPr>
          <p:grpSpPr>
            <a:xfrm>
              <a:off x="2570007" y="4452755"/>
              <a:ext cx="97188" cy="101758"/>
              <a:chOff x="2250508" y="5035674"/>
              <a:chExt cx="97188" cy="101758"/>
            </a:xfrm>
          </p:grpSpPr>
          <p:cxnSp>
            <p:nvCxnSpPr>
              <p:cNvPr id="247" name="Straight Connector 24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Straight Connector 24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Straight Connector 24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Straight Connector 24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2" name="Group 221"/>
            <p:cNvGrpSpPr/>
            <p:nvPr/>
          </p:nvGrpSpPr>
          <p:grpSpPr>
            <a:xfrm>
              <a:off x="2860457" y="4168315"/>
              <a:ext cx="97188" cy="101758"/>
              <a:chOff x="2250508" y="5035674"/>
              <a:chExt cx="97188" cy="101758"/>
            </a:xfrm>
          </p:grpSpPr>
          <p:cxnSp>
            <p:nvCxnSpPr>
              <p:cNvPr id="243" name="Straight Connector 242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Straight Connector 243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Straight Connector 244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Straight Connector 245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3" name="Group 222"/>
            <p:cNvGrpSpPr/>
            <p:nvPr/>
          </p:nvGrpSpPr>
          <p:grpSpPr>
            <a:xfrm>
              <a:off x="2777501" y="4602720"/>
              <a:ext cx="97188" cy="101758"/>
              <a:chOff x="2250508" y="5035674"/>
              <a:chExt cx="97188" cy="101758"/>
            </a:xfrm>
          </p:grpSpPr>
          <p:cxnSp>
            <p:nvCxnSpPr>
              <p:cNvPr id="239" name="Straight Connector 238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Straight Connector 241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4" name="Group 223"/>
            <p:cNvGrpSpPr/>
            <p:nvPr/>
          </p:nvGrpSpPr>
          <p:grpSpPr>
            <a:xfrm>
              <a:off x="2114545" y="4549943"/>
              <a:ext cx="97188" cy="101758"/>
              <a:chOff x="2250508" y="5035674"/>
              <a:chExt cx="97188" cy="101758"/>
            </a:xfrm>
          </p:grpSpPr>
          <p:cxnSp>
            <p:nvCxnSpPr>
              <p:cNvPr id="235" name="Straight Connector 234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Straight Connector 235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Straight Connector 236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5" name="Group 224"/>
            <p:cNvGrpSpPr/>
            <p:nvPr/>
          </p:nvGrpSpPr>
          <p:grpSpPr>
            <a:xfrm>
              <a:off x="3002055" y="4377905"/>
              <a:ext cx="97188" cy="101758"/>
              <a:chOff x="2250508" y="5035674"/>
              <a:chExt cx="97188" cy="101758"/>
            </a:xfrm>
          </p:grpSpPr>
          <p:cxnSp>
            <p:nvCxnSpPr>
              <p:cNvPr id="231" name="Straight Connector 23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Straight Connector 23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6" name="Group 225"/>
            <p:cNvGrpSpPr/>
            <p:nvPr/>
          </p:nvGrpSpPr>
          <p:grpSpPr>
            <a:xfrm>
              <a:off x="2450396" y="4181011"/>
              <a:ext cx="97188" cy="101758"/>
              <a:chOff x="2250508" y="5035674"/>
              <a:chExt cx="97188" cy="101758"/>
            </a:xfrm>
          </p:grpSpPr>
          <p:cxnSp>
            <p:nvCxnSpPr>
              <p:cNvPr id="227" name="Straight Connector 226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Straight Connector 229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1521" name="Straight Arrow Connector 21520"/>
          <p:cNvCxnSpPr>
            <a:stCxn id="2" idx="3"/>
          </p:cNvCxnSpPr>
          <p:nvPr/>
        </p:nvCxnSpPr>
        <p:spPr bwMode="auto">
          <a:xfrm flipV="1">
            <a:off x="1979712" y="4177400"/>
            <a:ext cx="1693801" cy="38134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1" name="Straight Arrow Connector 260"/>
          <p:cNvCxnSpPr>
            <a:stCxn id="2" idx="3"/>
          </p:cNvCxnSpPr>
          <p:nvPr/>
        </p:nvCxnSpPr>
        <p:spPr bwMode="auto">
          <a:xfrm>
            <a:off x="1979712" y="4558741"/>
            <a:ext cx="1691313" cy="252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4" name="Straight Arrow Connector 263"/>
          <p:cNvCxnSpPr>
            <a:stCxn id="2" idx="3"/>
          </p:cNvCxnSpPr>
          <p:nvPr/>
        </p:nvCxnSpPr>
        <p:spPr bwMode="auto">
          <a:xfrm>
            <a:off x="1979712" y="4558741"/>
            <a:ext cx="1699861" cy="90027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7" name="Straight Arrow Connector 266"/>
          <p:cNvCxnSpPr>
            <a:stCxn id="2" idx="3"/>
          </p:cNvCxnSpPr>
          <p:nvPr/>
        </p:nvCxnSpPr>
        <p:spPr bwMode="auto">
          <a:xfrm>
            <a:off x="1979712" y="4558741"/>
            <a:ext cx="1694347" cy="15255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0" name="TextBox 269"/>
          <p:cNvSpPr txBox="1"/>
          <p:nvPr/>
        </p:nvSpPr>
        <p:spPr>
          <a:xfrm>
            <a:off x="539552" y="4720512"/>
            <a:ext cx="1332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0" dirty="0" smtClean="0">
                <a:solidFill>
                  <a:srgbClr val="FF0000"/>
                </a:solidFill>
              </a:rPr>
              <a:t>O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271" name="TextBox 270"/>
          <p:cNvSpPr txBox="1">
            <a:spLocks noChangeArrowheads="1"/>
          </p:cNvSpPr>
          <p:nvPr/>
        </p:nvSpPr>
        <p:spPr bwMode="auto">
          <a:xfrm>
            <a:off x="1979712" y="5062797"/>
            <a:ext cx="529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>
                <a:solidFill>
                  <a:schemeClr val="tx1"/>
                </a:solidFill>
              </a:rPr>
              <a:t>O’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en-US" sz="1600" dirty="0" smtClean="0">
                <a:solidFill>
                  <a:schemeClr val="tx1"/>
                </a:solidFill>
              </a:rPr>
              <a:t>O’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altLang="en-US" sz="1600" dirty="0" smtClean="0">
                <a:solidFill>
                  <a:schemeClr val="tx1"/>
                </a:solidFill>
              </a:rPr>
              <a:t>O’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3</a:t>
            </a:r>
            <a:endParaRPr lang="en-US" altLang="en-US" sz="1600" dirty="0">
              <a:solidFill>
                <a:schemeClr val="tx1"/>
              </a:solidFill>
            </a:endParaRPr>
          </a:p>
          <a:p>
            <a:r>
              <a:rPr lang="en-US" altLang="en-US" sz="1600" dirty="0" err="1" smtClean="0">
                <a:solidFill>
                  <a:schemeClr val="tx1"/>
                </a:solidFill>
              </a:rPr>
              <a:t>O’</a:t>
            </a:r>
            <a:r>
              <a:rPr lang="en-US" altLang="en-US" sz="1600" baseline="-25000" dirty="0" err="1" smtClean="0">
                <a:solidFill>
                  <a:schemeClr val="tx1"/>
                </a:solidFill>
              </a:rPr>
              <a:t>m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cxnSp>
        <p:nvCxnSpPr>
          <p:cNvPr id="274" name="Straight Arrow Connector 273"/>
          <p:cNvCxnSpPr/>
          <p:nvPr/>
        </p:nvCxnSpPr>
        <p:spPr bwMode="auto">
          <a:xfrm flipV="1">
            <a:off x="2365894" y="4229167"/>
            <a:ext cx="1314112" cy="948313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8" name="Straight Arrow Connector 277"/>
          <p:cNvCxnSpPr/>
          <p:nvPr/>
        </p:nvCxnSpPr>
        <p:spPr bwMode="auto">
          <a:xfrm flipV="1">
            <a:off x="2389478" y="4860261"/>
            <a:ext cx="1285212" cy="587289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1" name="Straight Arrow Connector 280"/>
          <p:cNvCxnSpPr/>
          <p:nvPr/>
        </p:nvCxnSpPr>
        <p:spPr bwMode="auto">
          <a:xfrm flipV="1">
            <a:off x="2389478" y="5508313"/>
            <a:ext cx="1290311" cy="19621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4" name="Straight Arrow Connector 283"/>
          <p:cNvCxnSpPr/>
          <p:nvPr/>
        </p:nvCxnSpPr>
        <p:spPr bwMode="auto">
          <a:xfrm>
            <a:off x="2400700" y="5969504"/>
            <a:ext cx="1275573" cy="163237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1" name="Straight Arrow Connector 290"/>
          <p:cNvCxnSpPr/>
          <p:nvPr/>
        </p:nvCxnSpPr>
        <p:spPr bwMode="auto">
          <a:xfrm>
            <a:off x="1753987" y="5724609"/>
            <a:ext cx="285409" cy="21434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0" name="Straight Arrow Connector 299"/>
          <p:cNvCxnSpPr/>
          <p:nvPr/>
        </p:nvCxnSpPr>
        <p:spPr bwMode="auto">
          <a:xfrm>
            <a:off x="1752581" y="5670631"/>
            <a:ext cx="267284" cy="4068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3" name="Straight Arrow Connector 302"/>
          <p:cNvCxnSpPr/>
          <p:nvPr/>
        </p:nvCxnSpPr>
        <p:spPr bwMode="auto">
          <a:xfrm flipV="1">
            <a:off x="1752581" y="5477408"/>
            <a:ext cx="266084" cy="16235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6" name="Straight Arrow Connector 305"/>
          <p:cNvCxnSpPr/>
          <p:nvPr/>
        </p:nvCxnSpPr>
        <p:spPr bwMode="auto">
          <a:xfrm flipV="1">
            <a:off x="1745343" y="5252793"/>
            <a:ext cx="294053" cy="33299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540" name="Group 21539"/>
          <p:cNvGrpSpPr/>
          <p:nvPr/>
        </p:nvGrpSpPr>
        <p:grpSpPr>
          <a:xfrm>
            <a:off x="3752721" y="4595912"/>
            <a:ext cx="650832" cy="401255"/>
            <a:chOff x="3464689" y="4618299"/>
            <a:chExt cx="650832" cy="401255"/>
          </a:xfrm>
        </p:grpSpPr>
        <p:sp>
          <p:nvSpPr>
            <p:cNvPr id="307" name="Freeform 306"/>
            <p:cNvSpPr/>
            <p:nvPr/>
          </p:nvSpPr>
          <p:spPr bwMode="auto">
            <a:xfrm>
              <a:off x="3464689" y="4618299"/>
              <a:ext cx="178255" cy="141244"/>
            </a:xfrm>
            <a:custGeom>
              <a:avLst/>
              <a:gdLst>
                <a:gd name="connsiteX0" fmla="*/ 34724 w 178255"/>
                <a:gd name="connsiteY0" fmla="*/ 0 h 141244"/>
                <a:gd name="connsiteX1" fmla="*/ 34724 w 178255"/>
                <a:gd name="connsiteY1" fmla="*/ 0 h 141244"/>
                <a:gd name="connsiteX2" fmla="*/ 11574 w 178255"/>
                <a:gd name="connsiteY2" fmla="*/ 27007 h 141244"/>
                <a:gd name="connsiteX3" fmla="*/ 7716 w 178255"/>
                <a:gd name="connsiteY3" fmla="*/ 38582 h 141244"/>
                <a:gd name="connsiteX4" fmla="*/ 0 w 178255"/>
                <a:gd name="connsiteY4" fmla="*/ 50157 h 141244"/>
                <a:gd name="connsiteX5" fmla="*/ 7716 w 178255"/>
                <a:gd name="connsiteY5" fmla="*/ 104172 h 141244"/>
                <a:gd name="connsiteX6" fmla="*/ 11574 w 178255"/>
                <a:gd name="connsiteY6" fmla="*/ 115747 h 141244"/>
                <a:gd name="connsiteX7" fmla="*/ 34724 w 178255"/>
                <a:gd name="connsiteY7" fmla="*/ 123463 h 141244"/>
                <a:gd name="connsiteX8" fmla="*/ 123463 w 178255"/>
                <a:gd name="connsiteY8" fmla="*/ 135038 h 141244"/>
                <a:gd name="connsiteX9" fmla="*/ 135038 w 178255"/>
                <a:gd name="connsiteY9" fmla="*/ 131179 h 141244"/>
                <a:gd name="connsiteX10" fmla="*/ 162045 w 178255"/>
                <a:gd name="connsiteY10" fmla="*/ 108030 h 141244"/>
                <a:gd name="connsiteX11" fmla="*/ 169762 w 178255"/>
                <a:gd name="connsiteY11" fmla="*/ 96455 h 141244"/>
                <a:gd name="connsiteX12" fmla="*/ 173620 w 178255"/>
                <a:gd name="connsiteY12" fmla="*/ 84881 h 141244"/>
                <a:gd name="connsiteX13" fmla="*/ 173620 w 178255"/>
                <a:gd name="connsiteY13" fmla="*/ 19291 h 141244"/>
                <a:gd name="connsiteX14" fmla="*/ 154329 w 178255"/>
                <a:gd name="connsiteY14" fmla="*/ 3858 h 141244"/>
                <a:gd name="connsiteX15" fmla="*/ 54015 w 178255"/>
                <a:gd name="connsiteY15" fmla="*/ 7716 h 141244"/>
                <a:gd name="connsiteX16" fmla="*/ 19291 w 178255"/>
                <a:gd name="connsiteY16" fmla="*/ 23149 h 141244"/>
                <a:gd name="connsiteX17" fmla="*/ 11574 w 178255"/>
                <a:gd name="connsiteY17" fmla="*/ 30866 h 141244"/>
                <a:gd name="connsiteX18" fmla="*/ 34724 w 178255"/>
                <a:gd name="connsiteY18" fmla="*/ 0 h 1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255" h="141244">
                  <a:moveTo>
                    <a:pt x="34724" y="0"/>
                  </a:moveTo>
                  <a:lnTo>
                    <a:pt x="34724" y="0"/>
                  </a:lnTo>
                  <a:cubicBezTo>
                    <a:pt x="27007" y="9002"/>
                    <a:pt x="18374" y="17293"/>
                    <a:pt x="11574" y="27007"/>
                  </a:cubicBezTo>
                  <a:cubicBezTo>
                    <a:pt x="9242" y="30339"/>
                    <a:pt x="9535" y="34944"/>
                    <a:pt x="7716" y="38582"/>
                  </a:cubicBezTo>
                  <a:cubicBezTo>
                    <a:pt x="5642" y="42730"/>
                    <a:pt x="2572" y="46299"/>
                    <a:pt x="0" y="50157"/>
                  </a:cubicBezTo>
                  <a:cubicBezTo>
                    <a:pt x="2572" y="68162"/>
                    <a:pt x="4555" y="86261"/>
                    <a:pt x="7716" y="104172"/>
                  </a:cubicBezTo>
                  <a:cubicBezTo>
                    <a:pt x="8423" y="108177"/>
                    <a:pt x="8265" y="113383"/>
                    <a:pt x="11574" y="115747"/>
                  </a:cubicBezTo>
                  <a:cubicBezTo>
                    <a:pt x="18193" y="120475"/>
                    <a:pt x="34724" y="123463"/>
                    <a:pt x="34724" y="123463"/>
                  </a:cubicBezTo>
                  <a:cubicBezTo>
                    <a:pt x="76096" y="151045"/>
                    <a:pt x="48615" y="139441"/>
                    <a:pt x="123463" y="135038"/>
                  </a:cubicBezTo>
                  <a:cubicBezTo>
                    <a:pt x="127321" y="133752"/>
                    <a:pt x="131507" y="133197"/>
                    <a:pt x="135038" y="131179"/>
                  </a:cubicBezTo>
                  <a:cubicBezTo>
                    <a:pt x="143167" y="126534"/>
                    <a:pt x="155825" y="115494"/>
                    <a:pt x="162045" y="108030"/>
                  </a:cubicBezTo>
                  <a:cubicBezTo>
                    <a:pt x="165014" y="104468"/>
                    <a:pt x="167190" y="100313"/>
                    <a:pt x="169762" y="96455"/>
                  </a:cubicBezTo>
                  <a:cubicBezTo>
                    <a:pt x="171048" y="92597"/>
                    <a:pt x="172634" y="88826"/>
                    <a:pt x="173620" y="84881"/>
                  </a:cubicBezTo>
                  <a:cubicBezTo>
                    <a:pt x="179733" y="60428"/>
                    <a:pt x="179869" y="48453"/>
                    <a:pt x="173620" y="19291"/>
                  </a:cubicBezTo>
                  <a:cubicBezTo>
                    <a:pt x="172704" y="15015"/>
                    <a:pt x="156083" y="5027"/>
                    <a:pt x="154329" y="3858"/>
                  </a:cubicBezTo>
                  <a:cubicBezTo>
                    <a:pt x="120891" y="5144"/>
                    <a:pt x="87332" y="4592"/>
                    <a:pt x="54015" y="7716"/>
                  </a:cubicBezTo>
                  <a:cubicBezTo>
                    <a:pt x="41887" y="8853"/>
                    <a:pt x="28843" y="15508"/>
                    <a:pt x="19291" y="23149"/>
                  </a:cubicBezTo>
                  <a:cubicBezTo>
                    <a:pt x="16450" y="25422"/>
                    <a:pt x="13201" y="27612"/>
                    <a:pt x="11574" y="30866"/>
                  </a:cubicBezTo>
                  <a:cubicBezTo>
                    <a:pt x="10424" y="33166"/>
                    <a:pt x="30866" y="5144"/>
                    <a:pt x="34724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8" name="Freeform 307"/>
            <p:cNvSpPr/>
            <p:nvPr/>
          </p:nvSpPr>
          <p:spPr bwMode="auto">
            <a:xfrm>
              <a:off x="3545377" y="4730187"/>
              <a:ext cx="162380" cy="154329"/>
            </a:xfrm>
            <a:custGeom>
              <a:avLst/>
              <a:gdLst>
                <a:gd name="connsiteX0" fmla="*/ 23484 w 162380"/>
                <a:gd name="connsiteY0" fmla="*/ 34724 h 154329"/>
                <a:gd name="connsiteX1" fmla="*/ 23484 w 162380"/>
                <a:gd name="connsiteY1" fmla="*/ 34724 h 154329"/>
                <a:gd name="connsiteX2" fmla="*/ 4193 w 162380"/>
                <a:gd name="connsiteY2" fmla="*/ 69448 h 154329"/>
                <a:gd name="connsiteX3" fmla="*/ 8051 w 162380"/>
                <a:gd name="connsiteY3" fmla="*/ 131180 h 154329"/>
                <a:gd name="connsiteX4" fmla="*/ 27342 w 162380"/>
                <a:gd name="connsiteY4" fmla="*/ 142755 h 154329"/>
                <a:gd name="connsiteX5" fmla="*/ 73641 w 162380"/>
                <a:gd name="connsiteY5" fmla="*/ 154329 h 154329"/>
                <a:gd name="connsiteX6" fmla="*/ 131514 w 162380"/>
                <a:gd name="connsiteY6" fmla="*/ 150471 h 154329"/>
                <a:gd name="connsiteX7" fmla="*/ 154664 w 162380"/>
                <a:gd name="connsiteY7" fmla="*/ 123464 h 154329"/>
                <a:gd name="connsiteX8" fmla="*/ 162380 w 162380"/>
                <a:gd name="connsiteY8" fmla="*/ 115747 h 154329"/>
                <a:gd name="connsiteX9" fmla="*/ 158522 w 162380"/>
                <a:gd name="connsiteY9" fmla="*/ 46299 h 154329"/>
                <a:gd name="connsiteX10" fmla="*/ 139231 w 162380"/>
                <a:gd name="connsiteY10" fmla="*/ 23150 h 154329"/>
                <a:gd name="connsiteX11" fmla="*/ 116081 w 162380"/>
                <a:gd name="connsiteY11" fmla="*/ 15433 h 154329"/>
                <a:gd name="connsiteX12" fmla="*/ 112223 w 162380"/>
                <a:gd name="connsiteY12" fmla="*/ 3859 h 154329"/>
                <a:gd name="connsiteX13" fmla="*/ 100648 w 162380"/>
                <a:gd name="connsiteY13" fmla="*/ 0 h 154329"/>
                <a:gd name="connsiteX14" fmla="*/ 23484 w 162380"/>
                <a:gd name="connsiteY14" fmla="*/ 34724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380" h="154329">
                  <a:moveTo>
                    <a:pt x="23484" y="34724"/>
                  </a:moveTo>
                  <a:lnTo>
                    <a:pt x="23484" y="34724"/>
                  </a:lnTo>
                  <a:cubicBezTo>
                    <a:pt x="17054" y="46299"/>
                    <a:pt x="9742" y="57426"/>
                    <a:pt x="4193" y="69448"/>
                  </a:cubicBezTo>
                  <a:cubicBezTo>
                    <a:pt x="-4111" y="87440"/>
                    <a:pt x="1380" y="116885"/>
                    <a:pt x="8051" y="131180"/>
                  </a:cubicBezTo>
                  <a:cubicBezTo>
                    <a:pt x="11222" y="137976"/>
                    <a:pt x="20787" y="139113"/>
                    <a:pt x="27342" y="142755"/>
                  </a:cubicBezTo>
                  <a:cubicBezTo>
                    <a:pt x="48860" y="154709"/>
                    <a:pt x="42818" y="150476"/>
                    <a:pt x="73641" y="154329"/>
                  </a:cubicBezTo>
                  <a:cubicBezTo>
                    <a:pt x="92932" y="153043"/>
                    <a:pt x="112817" y="155391"/>
                    <a:pt x="131514" y="150471"/>
                  </a:cubicBezTo>
                  <a:cubicBezTo>
                    <a:pt x="140922" y="147995"/>
                    <a:pt x="148841" y="130743"/>
                    <a:pt x="154664" y="123464"/>
                  </a:cubicBezTo>
                  <a:cubicBezTo>
                    <a:pt x="156936" y="120624"/>
                    <a:pt x="159808" y="118319"/>
                    <a:pt x="162380" y="115747"/>
                  </a:cubicBezTo>
                  <a:cubicBezTo>
                    <a:pt x="161094" y="92598"/>
                    <a:pt x="161801" y="69251"/>
                    <a:pt x="158522" y="46299"/>
                  </a:cubicBezTo>
                  <a:cubicBezTo>
                    <a:pt x="157818" y="41373"/>
                    <a:pt x="142271" y="24839"/>
                    <a:pt x="139231" y="23150"/>
                  </a:cubicBezTo>
                  <a:cubicBezTo>
                    <a:pt x="132120" y="19200"/>
                    <a:pt x="116081" y="15433"/>
                    <a:pt x="116081" y="15433"/>
                  </a:cubicBezTo>
                  <a:cubicBezTo>
                    <a:pt x="114795" y="11575"/>
                    <a:pt x="115099" y="6735"/>
                    <a:pt x="112223" y="3859"/>
                  </a:cubicBezTo>
                  <a:cubicBezTo>
                    <a:pt x="109347" y="983"/>
                    <a:pt x="100648" y="0"/>
                    <a:pt x="100648" y="0"/>
                  </a:cubicBezTo>
                  <a:lnTo>
                    <a:pt x="23484" y="3472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9" name="Freeform 308"/>
            <p:cNvSpPr/>
            <p:nvPr/>
          </p:nvSpPr>
          <p:spPr bwMode="auto">
            <a:xfrm>
              <a:off x="3481610" y="4884516"/>
              <a:ext cx="168669" cy="135038"/>
            </a:xfrm>
            <a:custGeom>
              <a:avLst/>
              <a:gdLst>
                <a:gd name="connsiteX0" fmla="*/ 6228 w 168669"/>
                <a:gd name="connsiteY0" fmla="*/ 15433 h 135038"/>
                <a:gd name="connsiteX1" fmla="*/ 6228 w 168669"/>
                <a:gd name="connsiteY1" fmla="*/ 15433 h 135038"/>
                <a:gd name="connsiteX2" fmla="*/ 6228 w 168669"/>
                <a:gd name="connsiteY2" fmla="*/ 104173 h 135038"/>
                <a:gd name="connsiteX3" fmla="*/ 33236 w 168669"/>
                <a:gd name="connsiteY3" fmla="*/ 123464 h 135038"/>
                <a:gd name="connsiteX4" fmla="*/ 60243 w 168669"/>
                <a:gd name="connsiteY4" fmla="*/ 135038 h 135038"/>
                <a:gd name="connsiteX5" fmla="*/ 160557 w 168669"/>
                <a:gd name="connsiteY5" fmla="*/ 127322 h 135038"/>
                <a:gd name="connsiteX6" fmla="*/ 168274 w 168669"/>
                <a:gd name="connsiteY6" fmla="*/ 115747 h 135038"/>
                <a:gd name="connsiteX7" fmla="*/ 164415 w 168669"/>
                <a:gd name="connsiteY7" fmla="*/ 7717 h 135038"/>
                <a:gd name="connsiteX8" fmla="*/ 156699 w 168669"/>
                <a:gd name="connsiteY8" fmla="*/ 0 h 135038"/>
                <a:gd name="connsiteX9" fmla="*/ 6228 w 168669"/>
                <a:gd name="connsiteY9" fmla="*/ 3859 h 135038"/>
                <a:gd name="connsiteX10" fmla="*/ 6228 w 168669"/>
                <a:gd name="connsiteY10" fmla="*/ 15433 h 13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669" h="135038">
                  <a:moveTo>
                    <a:pt x="6228" y="15433"/>
                  </a:moveTo>
                  <a:lnTo>
                    <a:pt x="6228" y="15433"/>
                  </a:lnTo>
                  <a:cubicBezTo>
                    <a:pt x="5295" y="27561"/>
                    <a:pt x="-2317" y="88151"/>
                    <a:pt x="6228" y="104173"/>
                  </a:cubicBezTo>
                  <a:cubicBezTo>
                    <a:pt x="11434" y="113935"/>
                    <a:pt x="23902" y="117524"/>
                    <a:pt x="33236" y="123464"/>
                  </a:cubicBezTo>
                  <a:cubicBezTo>
                    <a:pt x="43725" y="130139"/>
                    <a:pt x="49280" y="131384"/>
                    <a:pt x="60243" y="135038"/>
                  </a:cubicBezTo>
                  <a:cubicBezTo>
                    <a:pt x="93681" y="132466"/>
                    <a:pt x="127542" y="133217"/>
                    <a:pt x="160557" y="127322"/>
                  </a:cubicBezTo>
                  <a:cubicBezTo>
                    <a:pt x="165122" y="126507"/>
                    <a:pt x="168124" y="120382"/>
                    <a:pt x="168274" y="115747"/>
                  </a:cubicBezTo>
                  <a:cubicBezTo>
                    <a:pt x="169436" y="79733"/>
                    <a:pt x="168001" y="43571"/>
                    <a:pt x="164415" y="7717"/>
                  </a:cubicBezTo>
                  <a:cubicBezTo>
                    <a:pt x="164053" y="4097"/>
                    <a:pt x="159271" y="2572"/>
                    <a:pt x="156699" y="0"/>
                  </a:cubicBezTo>
                  <a:cubicBezTo>
                    <a:pt x="106542" y="1286"/>
                    <a:pt x="56345" y="1472"/>
                    <a:pt x="6228" y="3859"/>
                  </a:cubicBezTo>
                  <a:cubicBezTo>
                    <a:pt x="-7787" y="4526"/>
                    <a:pt x="6228" y="13504"/>
                    <a:pt x="6228" y="1543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0" name="Freeform 309"/>
            <p:cNvSpPr/>
            <p:nvPr/>
          </p:nvSpPr>
          <p:spPr bwMode="auto">
            <a:xfrm>
              <a:off x="3703899" y="4768630"/>
              <a:ext cx="208443" cy="181476"/>
            </a:xfrm>
            <a:custGeom>
              <a:avLst/>
              <a:gdLst>
                <a:gd name="connsiteX0" fmla="*/ 0 w 208443"/>
                <a:gd name="connsiteY0" fmla="*/ 158327 h 181476"/>
                <a:gd name="connsiteX1" fmla="*/ 0 w 208443"/>
                <a:gd name="connsiteY1" fmla="*/ 158327 h 181476"/>
                <a:gd name="connsiteX2" fmla="*/ 3858 w 208443"/>
                <a:gd name="connsiteY2" fmla="*/ 54155 h 181476"/>
                <a:gd name="connsiteX3" fmla="*/ 15433 w 208443"/>
                <a:gd name="connsiteY3" fmla="*/ 31005 h 181476"/>
                <a:gd name="connsiteX4" fmla="*/ 50157 w 208443"/>
                <a:gd name="connsiteY4" fmla="*/ 11714 h 181476"/>
                <a:gd name="connsiteX5" fmla="*/ 65590 w 208443"/>
                <a:gd name="connsiteY5" fmla="*/ 7856 h 181476"/>
                <a:gd name="connsiteX6" fmla="*/ 77164 w 208443"/>
                <a:gd name="connsiteY6" fmla="*/ 3998 h 181476"/>
                <a:gd name="connsiteX7" fmla="*/ 100314 w 208443"/>
                <a:gd name="connsiteY7" fmla="*/ 140 h 181476"/>
                <a:gd name="connsiteX8" fmla="*/ 185195 w 208443"/>
                <a:gd name="connsiteY8" fmla="*/ 11714 h 181476"/>
                <a:gd name="connsiteX9" fmla="*/ 192911 w 208443"/>
                <a:gd name="connsiteY9" fmla="*/ 19431 h 181476"/>
                <a:gd name="connsiteX10" fmla="*/ 200628 w 208443"/>
                <a:gd name="connsiteY10" fmla="*/ 31005 h 181476"/>
                <a:gd name="connsiteX11" fmla="*/ 204486 w 208443"/>
                <a:gd name="connsiteY11" fmla="*/ 42580 h 181476"/>
                <a:gd name="connsiteX12" fmla="*/ 204486 w 208443"/>
                <a:gd name="connsiteY12" fmla="*/ 112028 h 181476"/>
                <a:gd name="connsiteX13" fmla="*/ 196769 w 208443"/>
                <a:gd name="connsiteY13" fmla="*/ 127461 h 181476"/>
                <a:gd name="connsiteX14" fmla="*/ 181336 w 208443"/>
                <a:gd name="connsiteY14" fmla="*/ 142894 h 181476"/>
                <a:gd name="connsiteX15" fmla="*/ 158187 w 208443"/>
                <a:gd name="connsiteY15" fmla="*/ 158327 h 181476"/>
                <a:gd name="connsiteX16" fmla="*/ 146612 w 208443"/>
                <a:gd name="connsiteY16" fmla="*/ 169902 h 181476"/>
                <a:gd name="connsiteX17" fmla="*/ 135038 w 208443"/>
                <a:gd name="connsiteY17" fmla="*/ 173760 h 181476"/>
                <a:gd name="connsiteX18" fmla="*/ 115747 w 208443"/>
                <a:gd name="connsiteY18" fmla="*/ 177618 h 181476"/>
                <a:gd name="connsiteX19" fmla="*/ 100314 w 208443"/>
                <a:gd name="connsiteY19" fmla="*/ 181476 h 181476"/>
                <a:gd name="connsiteX20" fmla="*/ 46298 w 208443"/>
                <a:gd name="connsiteY20" fmla="*/ 177618 h 181476"/>
                <a:gd name="connsiteX21" fmla="*/ 19291 w 208443"/>
                <a:gd name="connsiteY21" fmla="*/ 169902 h 181476"/>
                <a:gd name="connsiteX22" fmla="*/ 0 w 208443"/>
                <a:gd name="connsiteY22" fmla="*/ 158327 h 1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8443" h="181476">
                  <a:moveTo>
                    <a:pt x="0" y="158327"/>
                  </a:moveTo>
                  <a:lnTo>
                    <a:pt x="0" y="158327"/>
                  </a:lnTo>
                  <a:cubicBezTo>
                    <a:pt x="1286" y="123603"/>
                    <a:pt x="1621" y="88831"/>
                    <a:pt x="3858" y="54155"/>
                  </a:cubicBezTo>
                  <a:cubicBezTo>
                    <a:pt x="4619" y="42356"/>
                    <a:pt x="6696" y="37557"/>
                    <a:pt x="15433" y="31005"/>
                  </a:cubicBezTo>
                  <a:cubicBezTo>
                    <a:pt x="32434" y="18255"/>
                    <a:pt x="33965" y="16341"/>
                    <a:pt x="50157" y="11714"/>
                  </a:cubicBezTo>
                  <a:cubicBezTo>
                    <a:pt x="55256" y="10257"/>
                    <a:pt x="60491" y="9313"/>
                    <a:pt x="65590" y="7856"/>
                  </a:cubicBezTo>
                  <a:cubicBezTo>
                    <a:pt x="69500" y="6739"/>
                    <a:pt x="73194" y="4880"/>
                    <a:pt x="77164" y="3998"/>
                  </a:cubicBezTo>
                  <a:cubicBezTo>
                    <a:pt x="84801" y="2301"/>
                    <a:pt x="92597" y="1426"/>
                    <a:pt x="100314" y="140"/>
                  </a:cubicBezTo>
                  <a:cubicBezTo>
                    <a:pt x="135728" y="2107"/>
                    <a:pt x="158892" y="-5822"/>
                    <a:pt x="185195" y="11714"/>
                  </a:cubicBezTo>
                  <a:cubicBezTo>
                    <a:pt x="188222" y="13732"/>
                    <a:pt x="190639" y="16591"/>
                    <a:pt x="192911" y="19431"/>
                  </a:cubicBezTo>
                  <a:cubicBezTo>
                    <a:pt x="195808" y="23052"/>
                    <a:pt x="198056" y="27147"/>
                    <a:pt x="200628" y="31005"/>
                  </a:cubicBezTo>
                  <a:cubicBezTo>
                    <a:pt x="201914" y="34863"/>
                    <a:pt x="203759" y="38579"/>
                    <a:pt x="204486" y="42580"/>
                  </a:cubicBezTo>
                  <a:cubicBezTo>
                    <a:pt x="209232" y="68684"/>
                    <a:pt x="210267" y="85051"/>
                    <a:pt x="204486" y="112028"/>
                  </a:cubicBezTo>
                  <a:cubicBezTo>
                    <a:pt x="203281" y="117652"/>
                    <a:pt x="199035" y="122174"/>
                    <a:pt x="196769" y="127461"/>
                  </a:cubicBezTo>
                  <a:cubicBezTo>
                    <a:pt x="189910" y="143466"/>
                    <a:pt x="198485" y="137178"/>
                    <a:pt x="181336" y="142894"/>
                  </a:cubicBezTo>
                  <a:cubicBezTo>
                    <a:pt x="173620" y="148038"/>
                    <a:pt x="164745" y="151769"/>
                    <a:pt x="158187" y="158327"/>
                  </a:cubicBezTo>
                  <a:cubicBezTo>
                    <a:pt x="154329" y="162185"/>
                    <a:pt x="151152" y="166875"/>
                    <a:pt x="146612" y="169902"/>
                  </a:cubicBezTo>
                  <a:cubicBezTo>
                    <a:pt x="143228" y="172158"/>
                    <a:pt x="138983" y="172774"/>
                    <a:pt x="135038" y="173760"/>
                  </a:cubicBezTo>
                  <a:cubicBezTo>
                    <a:pt x="128676" y="175350"/>
                    <a:pt x="122149" y="176196"/>
                    <a:pt x="115747" y="177618"/>
                  </a:cubicBezTo>
                  <a:cubicBezTo>
                    <a:pt x="110571" y="178768"/>
                    <a:pt x="105458" y="180190"/>
                    <a:pt x="100314" y="181476"/>
                  </a:cubicBezTo>
                  <a:cubicBezTo>
                    <a:pt x="82309" y="180190"/>
                    <a:pt x="64239" y="179611"/>
                    <a:pt x="46298" y="177618"/>
                  </a:cubicBezTo>
                  <a:cubicBezTo>
                    <a:pt x="39033" y="176811"/>
                    <a:pt x="26605" y="172340"/>
                    <a:pt x="19291" y="169902"/>
                  </a:cubicBezTo>
                  <a:cubicBezTo>
                    <a:pt x="15026" y="157107"/>
                    <a:pt x="3215" y="160256"/>
                    <a:pt x="0" y="15832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1" name="Freeform 310"/>
            <p:cNvSpPr/>
            <p:nvPr/>
          </p:nvSpPr>
          <p:spPr bwMode="auto">
            <a:xfrm>
              <a:off x="3688643" y="4618299"/>
              <a:ext cx="123286" cy="150471"/>
            </a:xfrm>
            <a:custGeom>
              <a:avLst/>
              <a:gdLst>
                <a:gd name="connsiteX0" fmla="*/ 3681 w 123286"/>
                <a:gd name="connsiteY0" fmla="*/ 19291 h 150471"/>
                <a:gd name="connsiteX1" fmla="*/ 3681 w 123286"/>
                <a:gd name="connsiteY1" fmla="*/ 19291 h 150471"/>
                <a:gd name="connsiteX2" fmla="*/ 15256 w 123286"/>
                <a:gd name="connsiteY2" fmla="*/ 135038 h 150471"/>
                <a:gd name="connsiteX3" fmla="*/ 26830 w 123286"/>
                <a:gd name="connsiteY3" fmla="*/ 146612 h 150471"/>
                <a:gd name="connsiteX4" fmla="*/ 38405 w 123286"/>
                <a:gd name="connsiteY4" fmla="*/ 150471 h 150471"/>
                <a:gd name="connsiteX5" fmla="*/ 92420 w 123286"/>
                <a:gd name="connsiteY5" fmla="*/ 142754 h 150471"/>
                <a:gd name="connsiteX6" fmla="*/ 103995 w 123286"/>
                <a:gd name="connsiteY6" fmla="*/ 135038 h 150471"/>
                <a:gd name="connsiteX7" fmla="*/ 107853 w 123286"/>
                <a:gd name="connsiteY7" fmla="*/ 123463 h 150471"/>
                <a:gd name="connsiteX8" fmla="*/ 123286 w 123286"/>
                <a:gd name="connsiteY8" fmla="*/ 100314 h 150471"/>
                <a:gd name="connsiteX9" fmla="*/ 119428 w 123286"/>
                <a:gd name="connsiteY9" fmla="*/ 38582 h 150471"/>
                <a:gd name="connsiteX10" fmla="*/ 103995 w 123286"/>
                <a:gd name="connsiteY10" fmla="*/ 23149 h 150471"/>
                <a:gd name="connsiteX11" fmla="*/ 92420 w 123286"/>
                <a:gd name="connsiteY11" fmla="*/ 15433 h 150471"/>
                <a:gd name="connsiteX12" fmla="*/ 84704 w 123286"/>
                <a:gd name="connsiteY12" fmla="*/ 7716 h 150471"/>
                <a:gd name="connsiteX13" fmla="*/ 57696 w 123286"/>
                <a:gd name="connsiteY13" fmla="*/ 0 h 150471"/>
                <a:gd name="connsiteX14" fmla="*/ 7539 w 123286"/>
                <a:gd name="connsiteY14" fmla="*/ 15433 h 150471"/>
                <a:gd name="connsiteX15" fmla="*/ 3681 w 123286"/>
                <a:gd name="connsiteY15" fmla="*/ 30866 h 150471"/>
                <a:gd name="connsiteX16" fmla="*/ 3681 w 123286"/>
                <a:gd name="connsiteY16" fmla="*/ 19291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286" h="150471">
                  <a:moveTo>
                    <a:pt x="3681" y="19291"/>
                  </a:moveTo>
                  <a:lnTo>
                    <a:pt x="3681" y="19291"/>
                  </a:lnTo>
                  <a:cubicBezTo>
                    <a:pt x="5359" y="64609"/>
                    <a:pt x="-11422" y="103024"/>
                    <a:pt x="15256" y="135038"/>
                  </a:cubicBezTo>
                  <a:cubicBezTo>
                    <a:pt x="18749" y="139229"/>
                    <a:pt x="22290" y="143585"/>
                    <a:pt x="26830" y="146612"/>
                  </a:cubicBezTo>
                  <a:cubicBezTo>
                    <a:pt x="30214" y="148868"/>
                    <a:pt x="34547" y="149185"/>
                    <a:pt x="38405" y="150471"/>
                  </a:cubicBezTo>
                  <a:cubicBezTo>
                    <a:pt x="49248" y="149485"/>
                    <a:pt x="77575" y="150176"/>
                    <a:pt x="92420" y="142754"/>
                  </a:cubicBezTo>
                  <a:cubicBezTo>
                    <a:pt x="96568" y="140680"/>
                    <a:pt x="100137" y="137610"/>
                    <a:pt x="103995" y="135038"/>
                  </a:cubicBezTo>
                  <a:cubicBezTo>
                    <a:pt x="105281" y="131180"/>
                    <a:pt x="105878" y="127018"/>
                    <a:pt x="107853" y="123463"/>
                  </a:cubicBezTo>
                  <a:cubicBezTo>
                    <a:pt x="112357" y="115356"/>
                    <a:pt x="123286" y="100314"/>
                    <a:pt x="123286" y="100314"/>
                  </a:cubicBezTo>
                  <a:cubicBezTo>
                    <a:pt x="122000" y="79737"/>
                    <a:pt x="124428" y="58584"/>
                    <a:pt x="119428" y="38582"/>
                  </a:cubicBezTo>
                  <a:cubicBezTo>
                    <a:pt x="117664" y="31524"/>
                    <a:pt x="110048" y="27184"/>
                    <a:pt x="103995" y="23149"/>
                  </a:cubicBezTo>
                  <a:cubicBezTo>
                    <a:pt x="100137" y="20577"/>
                    <a:pt x="96041" y="18330"/>
                    <a:pt x="92420" y="15433"/>
                  </a:cubicBezTo>
                  <a:cubicBezTo>
                    <a:pt x="89580" y="13161"/>
                    <a:pt x="87823" y="9588"/>
                    <a:pt x="84704" y="7716"/>
                  </a:cubicBezTo>
                  <a:cubicBezTo>
                    <a:pt x="80751" y="5344"/>
                    <a:pt x="60578" y="720"/>
                    <a:pt x="57696" y="0"/>
                  </a:cubicBezTo>
                  <a:cubicBezTo>
                    <a:pt x="50555" y="1298"/>
                    <a:pt x="15587" y="-663"/>
                    <a:pt x="7539" y="15433"/>
                  </a:cubicBezTo>
                  <a:cubicBezTo>
                    <a:pt x="5168" y="20176"/>
                    <a:pt x="5543" y="25901"/>
                    <a:pt x="3681" y="30866"/>
                  </a:cubicBezTo>
                  <a:cubicBezTo>
                    <a:pt x="1662" y="36251"/>
                    <a:pt x="3681" y="21220"/>
                    <a:pt x="3681" y="1929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2" name="Freeform 311"/>
            <p:cNvSpPr/>
            <p:nvPr/>
          </p:nvSpPr>
          <p:spPr bwMode="auto">
            <a:xfrm>
              <a:off x="3877519" y="4618299"/>
              <a:ext cx="218293" cy="177478"/>
            </a:xfrm>
            <a:custGeom>
              <a:avLst/>
              <a:gdLst>
                <a:gd name="connsiteX0" fmla="*/ 0 w 218293"/>
                <a:gd name="connsiteY0" fmla="*/ 38582 h 177478"/>
                <a:gd name="connsiteX1" fmla="*/ 0 w 218293"/>
                <a:gd name="connsiteY1" fmla="*/ 38582 h 177478"/>
                <a:gd name="connsiteX2" fmla="*/ 3858 w 218293"/>
                <a:gd name="connsiteY2" fmla="*/ 77164 h 177478"/>
                <a:gd name="connsiteX3" fmla="*/ 11575 w 218293"/>
                <a:gd name="connsiteY3" fmla="*/ 123463 h 177478"/>
                <a:gd name="connsiteX4" fmla="*/ 15433 w 218293"/>
                <a:gd name="connsiteY4" fmla="*/ 135038 h 177478"/>
                <a:gd name="connsiteX5" fmla="*/ 23149 w 218293"/>
                <a:gd name="connsiteY5" fmla="*/ 150471 h 177478"/>
                <a:gd name="connsiteX6" fmla="*/ 38582 w 218293"/>
                <a:gd name="connsiteY6" fmla="*/ 165904 h 177478"/>
                <a:gd name="connsiteX7" fmla="*/ 46299 w 218293"/>
                <a:gd name="connsiteY7" fmla="*/ 173620 h 177478"/>
                <a:gd name="connsiteX8" fmla="*/ 57873 w 218293"/>
                <a:gd name="connsiteY8" fmla="*/ 177478 h 177478"/>
                <a:gd name="connsiteX9" fmla="*/ 127322 w 218293"/>
                <a:gd name="connsiteY9" fmla="*/ 169762 h 177478"/>
                <a:gd name="connsiteX10" fmla="*/ 162046 w 218293"/>
                <a:gd name="connsiteY10" fmla="*/ 154329 h 177478"/>
                <a:gd name="connsiteX11" fmla="*/ 173620 w 218293"/>
                <a:gd name="connsiteY11" fmla="*/ 150471 h 177478"/>
                <a:gd name="connsiteX12" fmla="*/ 185195 w 218293"/>
                <a:gd name="connsiteY12" fmla="*/ 142754 h 177478"/>
                <a:gd name="connsiteX13" fmla="*/ 189053 w 218293"/>
                <a:gd name="connsiteY13" fmla="*/ 131179 h 177478"/>
                <a:gd name="connsiteX14" fmla="*/ 196770 w 218293"/>
                <a:gd name="connsiteY14" fmla="*/ 123463 h 177478"/>
                <a:gd name="connsiteX15" fmla="*/ 212203 w 218293"/>
                <a:gd name="connsiteY15" fmla="*/ 92597 h 177478"/>
                <a:gd name="connsiteX16" fmla="*/ 212203 w 218293"/>
                <a:gd name="connsiteY16" fmla="*/ 38582 h 177478"/>
                <a:gd name="connsiteX17" fmla="*/ 196770 w 218293"/>
                <a:gd name="connsiteY17" fmla="*/ 15433 h 177478"/>
                <a:gd name="connsiteX18" fmla="*/ 169762 w 218293"/>
                <a:gd name="connsiteY18" fmla="*/ 7716 h 177478"/>
                <a:gd name="connsiteX19" fmla="*/ 123463 w 218293"/>
                <a:gd name="connsiteY19" fmla="*/ 0 h 177478"/>
                <a:gd name="connsiteX20" fmla="*/ 34724 w 218293"/>
                <a:gd name="connsiteY20" fmla="*/ 3858 h 177478"/>
                <a:gd name="connsiteX21" fmla="*/ 23149 w 218293"/>
                <a:gd name="connsiteY21" fmla="*/ 15433 h 177478"/>
                <a:gd name="connsiteX22" fmla="*/ 0 w 218293"/>
                <a:gd name="connsiteY22" fmla="*/ 34724 h 177478"/>
                <a:gd name="connsiteX23" fmla="*/ 0 w 218293"/>
                <a:gd name="connsiteY23" fmla="*/ 38582 h 17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293" h="177478">
                  <a:moveTo>
                    <a:pt x="0" y="38582"/>
                  </a:moveTo>
                  <a:lnTo>
                    <a:pt x="0" y="38582"/>
                  </a:lnTo>
                  <a:cubicBezTo>
                    <a:pt x="1286" y="51443"/>
                    <a:pt x="2431" y="64318"/>
                    <a:pt x="3858" y="77164"/>
                  </a:cubicBezTo>
                  <a:cubicBezTo>
                    <a:pt x="6421" y="100234"/>
                    <a:pt x="6199" y="104649"/>
                    <a:pt x="11575" y="123463"/>
                  </a:cubicBezTo>
                  <a:cubicBezTo>
                    <a:pt x="12692" y="127374"/>
                    <a:pt x="13831" y="131300"/>
                    <a:pt x="15433" y="135038"/>
                  </a:cubicBezTo>
                  <a:cubicBezTo>
                    <a:pt x="17698" y="140324"/>
                    <a:pt x="19698" y="145870"/>
                    <a:pt x="23149" y="150471"/>
                  </a:cubicBezTo>
                  <a:cubicBezTo>
                    <a:pt x="27514" y="156291"/>
                    <a:pt x="33438" y="160760"/>
                    <a:pt x="38582" y="165904"/>
                  </a:cubicBezTo>
                  <a:cubicBezTo>
                    <a:pt x="41154" y="168476"/>
                    <a:pt x="42848" y="172470"/>
                    <a:pt x="46299" y="173620"/>
                  </a:cubicBezTo>
                  <a:lnTo>
                    <a:pt x="57873" y="177478"/>
                  </a:lnTo>
                  <a:cubicBezTo>
                    <a:pt x="81023" y="174906"/>
                    <a:pt x="104347" y="173591"/>
                    <a:pt x="127322" y="169762"/>
                  </a:cubicBezTo>
                  <a:cubicBezTo>
                    <a:pt x="157178" y="164786"/>
                    <a:pt x="142387" y="164158"/>
                    <a:pt x="162046" y="154329"/>
                  </a:cubicBezTo>
                  <a:cubicBezTo>
                    <a:pt x="165683" y="152510"/>
                    <a:pt x="169762" y="151757"/>
                    <a:pt x="173620" y="150471"/>
                  </a:cubicBezTo>
                  <a:cubicBezTo>
                    <a:pt x="177478" y="147899"/>
                    <a:pt x="182298" y="146375"/>
                    <a:pt x="185195" y="142754"/>
                  </a:cubicBezTo>
                  <a:cubicBezTo>
                    <a:pt x="187736" y="139578"/>
                    <a:pt x="186960" y="134666"/>
                    <a:pt x="189053" y="131179"/>
                  </a:cubicBezTo>
                  <a:cubicBezTo>
                    <a:pt x="190925" y="128060"/>
                    <a:pt x="194198" y="126035"/>
                    <a:pt x="196770" y="123463"/>
                  </a:cubicBezTo>
                  <a:cubicBezTo>
                    <a:pt x="205636" y="96863"/>
                    <a:pt x="198735" y="106065"/>
                    <a:pt x="212203" y="92597"/>
                  </a:cubicBezTo>
                  <a:cubicBezTo>
                    <a:pt x="219116" y="71857"/>
                    <a:pt x="221448" y="70016"/>
                    <a:pt x="212203" y="38582"/>
                  </a:cubicBezTo>
                  <a:cubicBezTo>
                    <a:pt x="209586" y="29685"/>
                    <a:pt x="205687" y="17981"/>
                    <a:pt x="196770" y="15433"/>
                  </a:cubicBezTo>
                  <a:cubicBezTo>
                    <a:pt x="187767" y="12861"/>
                    <a:pt x="178924" y="9645"/>
                    <a:pt x="169762" y="7716"/>
                  </a:cubicBezTo>
                  <a:cubicBezTo>
                    <a:pt x="154452" y="4493"/>
                    <a:pt x="123463" y="0"/>
                    <a:pt x="123463" y="0"/>
                  </a:cubicBezTo>
                  <a:cubicBezTo>
                    <a:pt x="93883" y="1286"/>
                    <a:pt x="63987" y="-644"/>
                    <a:pt x="34724" y="3858"/>
                  </a:cubicBezTo>
                  <a:cubicBezTo>
                    <a:pt x="29331" y="4688"/>
                    <a:pt x="27341" y="11940"/>
                    <a:pt x="23149" y="15433"/>
                  </a:cubicBezTo>
                  <a:cubicBezTo>
                    <a:pt x="-9081" y="42291"/>
                    <a:pt x="33818" y="906"/>
                    <a:pt x="0" y="34724"/>
                  </a:cubicBezTo>
                  <a:lnTo>
                    <a:pt x="0" y="38582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3948319" y="4786839"/>
              <a:ext cx="167202" cy="154329"/>
            </a:xfrm>
            <a:custGeom>
              <a:avLst/>
              <a:gdLst>
                <a:gd name="connsiteX0" fmla="*/ 164552 w 167202"/>
                <a:gd name="connsiteY0" fmla="*/ 154329 h 154329"/>
                <a:gd name="connsiteX1" fmla="*/ 164552 w 167202"/>
                <a:gd name="connsiteY1" fmla="*/ 154329 h 154329"/>
                <a:gd name="connsiteX2" fmla="*/ 156835 w 167202"/>
                <a:gd name="connsiteY2" fmla="*/ 46299 h 154329"/>
                <a:gd name="connsiteX3" fmla="*/ 145261 w 167202"/>
                <a:gd name="connsiteY3" fmla="*/ 23150 h 154329"/>
                <a:gd name="connsiteX4" fmla="*/ 137544 w 167202"/>
                <a:gd name="connsiteY4" fmla="*/ 11575 h 154329"/>
                <a:gd name="connsiteX5" fmla="*/ 114395 w 167202"/>
                <a:gd name="connsiteY5" fmla="*/ 0 h 154329"/>
                <a:gd name="connsiteX6" fmla="*/ 60380 w 167202"/>
                <a:gd name="connsiteY6" fmla="*/ 3858 h 154329"/>
                <a:gd name="connsiteX7" fmla="*/ 41089 w 167202"/>
                <a:gd name="connsiteY7" fmla="*/ 23150 h 154329"/>
                <a:gd name="connsiteX8" fmla="*/ 33372 w 167202"/>
                <a:gd name="connsiteY8" fmla="*/ 30866 h 154329"/>
                <a:gd name="connsiteX9" fmla="*/ 17939 w 167202"/>
                <a:gd name="connsiteY9" fmla="*/ 57874 h 154329"/>
                <a:gd name="connsiteX10" fmla="*/ 6365 w 167202"/>
                <a:gd name="connsiteY10" fmla="*/ 65590 h 154329"/>
                <a:gd name="connsiteX11" fmla="*/ 6365 w 167202"/>
                <a:gd name="connsiteY11" fmla="*/ 115747 h 154329"/>
                <a:gd name="connsiteX12" fmla="*/ 25656 w 167202"/>
                <a:gd name="connsiteY12" fmla="*/ 127322 h 154329"/>
                <a:gd name="connsiteX13" fmla="*/ 79671 w 167202"/>
                <a:gd name="connsiteY13" fmla="*/ 142755 h 154329"/>
                <a:gd name="connsiteX14" fmla="*/ 145261 w 167202"/>
                <a:gd name="connsiteY14" fmla="*/ 146613 h 154329"/>
                <a:gd name="connsiteX15" fmla="*/ 164552 w 167202"/>
                <a:gd name="connsiteY15" fmla="*/ 154329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202" h="154329">
                  <a:moveTo>
                    <a:pt x="164552" y="154329"/>
                  </a:moveTo>
                  <a:lnTo>
                    <a:pt x="164552" y="154329"/>
                  </a:lnTo>
                  <a:cubicBezTo>
                    <a:pt x="164190" y="145271"/>
                    <a:pt x="170409" y="76839"/>
                    <a:pt x="156835" y="46299"/>
                  </a:cubicBezTo>
                  <a:cubicBezTo>
                    <a:pt x="153331" y="38416"/>
                    <a:pt x="149451" y="30691"/>
                    <a:pt x="145261" y="23150"/>
                  </a:cubicBezTo>
                  <a:cubicBezTo>
                    <a:pt x="143009" y="19096"/>
                    <a:pt x="140823" y="14854"/>
                    <a:pt x="137544" y="11575"/>
                  </a:cubicBezTo>
                  <a:cubicBezTo>
                    <a:pt x="130063" y="4094"/>
                    <a:pt x="123811" y="3138"/>
                    <a:pt x="114395" y="0"/>
                  </a:cubicBezTo>
                  <a:cubicBezTo>
                    <a:pt x="96390" y="1286"/>
                    <a:pt x="77593" y="-1578"/>
                    <a:pt x="60380" y="3858"/>
                  </a:cubicBezTo>
                  <a:cubicBezTo>
                    <a:pt x="51708" y="6597"/>
                    <a:pt x="47520" y="16719"/>
                    <a:pt x="41089" y="23150"/>
                  </a:cubicBezTo>
                  <a:lnTo>
                    <a:pt x="33372" y="30866"/>
                  </a:lnTo>
                  <a:cubicBezTo>
                    <a:pt x="30345" y="36921"/>
                    <a:pt x="23394" y="52419"/>
                    <a:pt x="17939" y="57874"/>
                  </a:cubicBezTo>
                  <a:cubicBezTo>
                    <a:pt x="14660" y="61153"/>
                    <a:pt x="10223" y="63018"/>
                    <a:pt x="6365" y="65590"/>
                  </a:cubicBezTo>
                  <a:cubicBezTo>
                    <a:pt x="452" y="83326"/>
                    <a:pt x="-4362" y="92505"/>
                    <a:pt x="6365" y="115747"/>
                  </a:cubicBezTo>
                  <a:cubicBezTo>
                    <a:pt x="9508" y="122556"/>
                    <a:pt x="18829" y="124219"/>
                    <a:pt x="25656" y="127322"/>
                  </a:cubicBezTo>
                  <a:cubicBezTo>
                    <a:pt x="34331" y="131265"/>
                    <a:pt x="72905" y="142357"/>
                    <a:pt x="79671" y="142755"/>
                  </a:cubicBezTo>
                  <a:lnTo>
                    <a:pt x="145261" y="146613"/>
                  </a:lnTo>
                  <a:cubicBezTo>
                    <a:pt x="181263" y="142613"/>
                    <a:pt x="161337" y="153043"/>
                    <a:pt x="164552" y="15432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4" name="Freeform 313"/>
            <p:cNvSpPr/>
            <p:nvPr/>
          </p:nvSpPr>
          <p:spPr bwMode="auto">
            <a:xfrm>
              <a:off x="3846653" y="4909926"/>
              <a:ext cx="239210" cy="109628"/>
            </a:xfrm>
            <a:custGeom>
              <a:avLst/>
              <a:gdLst>
                <a:gd name="connsiteX0" fmla="*/ 208344 w 208344"/>
                <a:gd name="connsiteY0" fmla="*/ 86940 h 90798"/>
                <a:gd name="connsiteX1" fmla="*/ 208344 w 208344"/>
                <a:gd name="connsiteY1" fmla="*/ 86940 h 90798"/>
                <a:gd name="connsiteX2" fmla="*/ 119605 w 208344"/>
                <a:gd name="connsiteY2" fmla="*/ 32925 h 90798"/>
                <a:gd name="connsiteX3" fmla="*/ 96456 w 208344"/>
                <a:gd name="connsiteY3" fmla="*/ 17492 h 90798"/>
                <a:gd name="connsiteX4" fmla="*/ 88739 w 208344"/>
                <a:gd name="connsiteY4" fmla="*/ 9776 h 90798"/>
                <a:gd name="connsiteX5" fmla="*/ 27008 w 208344"/>
                <a:gd name="connsiteY5" fmla="*/ 5917 h 90798"/>
                <a:gd name="connsiteX6" fmla="*/ 7717 w 208344"/>
                <a:gd name="connsiteY6" fmla="*/ 25209 h 90798"/>
                <a:gd name="connsiteX7" fmla="*/ 0 w 208344"/>
                <a:gd name="connsiteY7" fmla="*/ 48358 h 90798"/>
                <a:gd name="connsiteX8" fmla="*/ 7717 w 208344"/>
                <a:gd name="connsiteY8" fmla="*/ 71507 h 90798"/>
                <a:gd name="connsiteX9" fmla="*/ 38582 w 208344"/>
                <a:gd name="connsiteY9" fmla="*/ 86940 h 90798"/>
                <a:gd name="connsiteX10" fmla="*/ 69448 w 208344"/>
                <a:gd name="connsiteY10" fmla="*/ 90798 h 90798"/>
                <a:gd name="connsiteX11" fmla="*/ 162046 w 208344"/>
                <a:gd name="connsiteY11" fmla="*/ 86940 h 90798"/>
                <a:gd name="connsiteX12" fmla="*/ 208344 w 208344"/>
                <a:gd name="connsiteY12" fmla="*/ 8694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344" h="90798">
                  <a:moveTo>
                    <a:pt x="208344" y="86940"/>
                  </a:moveTo>
                  <a:lnTo>
                    <a:pt x="208344" y="86940"/>
                  </a:lnTo>
                  <a:cubicBezTo>
                    <a:pt x="178764" y="68935"/>
                    <a:pt x="148588" y="51876"/>
                    <a:pt x="119605" y="32925"/>
                  </a:cubicBezTo>
                  <a:cubicBezTo>
                    <a:pt x="89548" y="13272"/>
                    <a:pt x="124841" y="26953"/>
                    <a:pt x="96456" y="17492"/>
                  </a:cubicBezTo>
                  <a:cubicBezTo>
                    <a:pt x="93884" y="14920"/>
                    <a:pt x="91579" y="12048"/>
                    <a:pt x="88739" y="9776"/>
                  </a:cubicBezTo>
                  <a:cubicBezTo>
                    <a:pt x="67092" y="-7542"/>
                    <a:pt x="67761" y="2782"/>
                    <a:pt x="27008" y="5917"/>
                  </a:cubicBezTo>
                  <a:cubicBezTo>
                    <a:pt x="20578" y="12348"/>
                    <a:pt x="10593" y="16582"/>
                    <a:pt x="7717" y="25209"/>
                  </a:cubicBezTo>
                  <a:lnTo>
                    <a:pt x="0" y="48358"/>
                  </a:lnTo>
                  <a:cubicBezTo>
                    <a:pt x="2572" y="56074"/>
                    <a:pt x="3767" y="64397"/>
                    <a:pt x="7717" y="71507"/>
                  </a:cubicBezTo>
                  <a:cubicBezTo>
                    <a:pt x="15476" y="85473"/>
                    <a:pt x="24099" y="84712"/>
                    <a:pt x="38582" y="86940"/>
                  </a:cubicBezTo>
                  <a:cubicBezTo>
                    <a:pt x="48830" y="88517"/>
                    <a:pt x="59159" y="89512"/>
                    <a:pt x="69448" y="90798"/>
                  </a:cubicBezTo>
                  <a:cubicBezTo>
                    <a:pt x="100314" y="89512"/>
                    <a:pt x="131238" y="89222"/>
                    <a:pt x="162046" y="86940"/>
                  </a:cubicBezTo>
                  <a:cubicBezTo>
                    <a:pt x="219624" y="82675"/>
                    <a:pt x="200628" y="86940"/>
                    <a:pt x="208344" y="869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39" name="Group 21538"/>
          <p:cNvGrpSpPr/>
          <p:nvPr/>
        </p:nvGrpSpPr>
        <p:grpSpPr>
          <a:xfrm>
            <a:off x="3752721" y="5236378"/>
            <a:ext cx="644422" cy="430575"/>
            <a:chOff x="3464689" y="5258765"/>
            <a:chExt cx="644422" cy="430575"/>
          </a:xfrm>
        </p:grpSpPr>
        <p:sp>
          <p:nvSpPr>
            <p:cNvPr id="315" name="Freeform 314"/>
            <p:cNvSpPr/>
            <p:nvPr/>
          </p:nvSpPr>
          <p:spPr bwMode="auto">
            <a:xfrm>
              <a:off x="3480122" y="5258765"/>
              <a:ext cx="146745" cy="138625"/>
            </a:xfrm>
            <a:custGeom>
              <a:avLst/>
              <a:gdLst>
                <a:gd name="connsiteX0" fmla="*/ 84881 w 162068"/>
                <a:gd name="connsiteY0" fmla="*/ 146612 h 150470"/>
                <a:gd name="connsiteX1" fmla="*/ 84881 w 162068"/>
                <a:gd name="connsiteY1" fmla="*/ 146612 h 150470"/>
                <a:gd name="connsiteX2" fmla="*/ 119605 w 162068"/>
                <a:gd name="connsiteY2" fmla="*/ 142754 h 150470"/>
                <a:gd name="connsiteX3" fmla="*/ 138896 w 162068"/>
                <a:gd name="connsiteY3" fmla="*/ 127321 h 150470"/>
                <a:gd name="connsiteX4" fmla="*/ 146612 w 162068"/>
                <a:gd name="connsiteY4" fmla="*/ 115746 h 150470"/>
                <a:gd name="connsiteX5" fmla="*/ 154329 w 162068"/>
                <a:gd name="connsiteY5" fmla="*/ 88739 h 150470"/>
                <a:gd name="connsiteX6" fmla="*/ 162045 w 162068"/>
                <a:gd name="connsiteY6" fmla="*/ 61731 h 150470"/>
                <a:gd name="connsiteX7" fmla="*/ 150470 w 162068"/>
                <a:gd name="connsiteY7" fmla="*/ 3858 h 150470"/>
                <a:gd name="connsiteX8" fmla="*/ 138896 w 162068"/>
                <a:gd name="connsiteY8" fmla="*/ 0 h 150470"/>
                <a:gd name="connsiteX9" fmla="*/ 46298 w 162068"/>
                <a:gd name="connsiteY9" fmla="*/ 3858 h 150470"/>
                <a:gd name="connsiteX10" fmla="*/ 27007 w 162068"/>
                <a:gd name="connsiteY10" fmla="*/ 7716 h 150470"/>
                <a:gd name="connsiteX11" fmla="*/ 15432 w 162068"/>
                <a:gd name="connsiteY11" fmla="*/ 15432 h 150470"/>
                <a:gd name="connsiteX12" fmla="*/ 11574 w 162068"/>
                <a:gd name="connsiteY12" fmla="*/ 30865 h 150470"/>
                <a:gd name="connsiteX13" fmla="*/ 3858 w 162068"/>
                <a:gd name="connsiteY13" fmla="*/ 38582 h 150470"/>
                <a:gd name="connsiteX14" fmla="*/ 0 w 162068"/>
                <a:gd name="connsiteY14" fmla="*/ 50157 h 150470"/>
                <a:gd name="connsiteX15" fmla="*/ 3858 w 162068"/>
                <a:gd name="connsiteY15" fmla="*/ 123463 h 150470"/>
                <a:gd name="connsiteX16" fmla="*/ 15432 w 162068"/>
                <a:gd name="connsiteY16" fmla="*/ 131179 h 150470"/>
                <a:gd name="connsiteX17" fmla="*/ 38582 w 162068"/>
                <a:gd name="connsiteY17" fmla="*/ 150470 h 150470"/>
                <a:gd name="connsiteX18" fmla="*/ 84881 w 162068"/>
                <a:gd name="connsiteY18" fmla="*/ 146612 h 15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2068" h="150470">
                  <a:moveTo>
                    <a:pt x="84881" y="146612"/>
                  </a:moveTo>
                  <a:lnTo>
                    <a:pt x="84881" y="146612"/>
                  </a:lnTo>
                  <a:cubicBezTo>
                    <a:pt x="96456" y="145326"/>
                    <a:pt x="108307" y="145578"/>
                    <a:pt x="119605" y="142754"/>
                  </a:cubicBezTo>
                  <a:cubicBezTo>
                    <a:pt x="124618" y="141501"/>
                    <a:pt x="135423" y="131663"/>
                    <a:pt x="138896" y="127321"/>
                  </a:cubicBezTo>
                  <a:cubicBezTo>
                    <a:pt x="141793" y="123700"/>
                    <a:pt x="144538" y="119894"/>
                    <a:pt x="146612" y="115746"/>
                  </a:cubicBezTo>
                  <a:cubicBezTo>
                    <a:pt x="149694" y="109582"/>
                    <a:pt x="152682" y="94504"/>
                    <a:pt x="154329" y="88739"/>
                  </a:cubicBezTo>
                  <a:cubicBezTo>
                    <a:pt x="165388" y="50033"/>
                    <a:pt x="149997" y="109924"/>
                    <a:pt x="162045" y="61731"/>
                  </a:cubicBezTo>
                  <a:cubicBezTo>
                    <a:pt x="161205" y="51651"/>
                    <a:pt x="165759" y="16089"/>
                    <a:pt x="150470" y="3858"/>
                  </a:cubicBezTo>
                  <a:cubicBezTo>
                    <a:pt x="147294" y="1318"/>
                    <a:pt x="142754" y="1286"/>
                    <a:pt x="138896" y="0"/>
                  </a:cubicBezTo>
                  <a:cubicBezTo>
                    <a:pt x="108030" y="1286"/>
                    <a:pt x="77118" y="1733"/>
                    <a:pt x="46298" y="3858"/>
                  </a:cubicBezTo>
                  <a:cubicBezTo>
                    <a:pt x="39756" y="4309"/>
                    <a:pt x="33147" y="5414"/>
                    <a:pt x="27007" y="7716"/>
                  </a:cubicBezTo>
                  <a:cubicBezTo>
                    <a:pt x="22665" y="9344"/>
                    <a:pt x="19290" y="12860"/>
                    <a:pt x="15432" y="15432"/>
                  </a:cubicBezTo>
                  <a:cubicBezTo>
                    <a:pt x="14146" y="20576"/>
                    <a:pt x="13945" y="26122"/>
                    <a:pt x="11574" y="30865"/>
                  </a:cubicBezTo>
                  <a:cubicBezTo>
                    <a:pt x="9947" y="34119"/>
                    <a:pt x="5729" y="35463"/>
                    <a:pt x="3858" y="38582"/>
                  </a:cubicBezTo>
                  <a:cubicBezTo>
                    <a:pt x="1766" y="42070"/>
                    <a:pt x="1286" y="46299"/>
                    <a:pt x="0" y="50157"/>
                  </a:cubicBezTo>
                  <a:cubicBezTo>
                    <a:pt x="1286" y="74592"/>
                    <a:pt x="-720" y="99426"/>
                    <a:pt x="3858" y="123463"/>
                  </a:cubicBezTo>
                  <a:cubicBezTo>
                    <a:pt x="4726" y="128018"/>
                    <a:pt x="11870" y="128211"/>
                    <a:pt x="15432" y="131179"/>
                  </a:cubicBezTo>
                  <a:cubicBezTo>
                    <a:pt x="45133" y="155930"/>
                    <a:pt x="9849" y="131316"/>
                    <a:pt x="38582" y="150470"/>
                  </a:cubicBezTo>
                  <a:cubicBezTo>
                    <a:pt x="103183" y="146433"/>
                    <a:pt x="77164" y="147255"/>
                    <a:pt x="84881" y="14661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6" name="Freeform 315"/>
            <p:cNvSpPr/>
            <p:nvPr/>
          </p:nvSpPr>
          <p:spPr bwMode="auto">
            <a:xfrm>
              <a:off x="3568861" y="5416952"/>
              <a:ext cx="127321" cy="88739"/>
            </a:xfrm>
            <a:custGeom>
              <a:avLst/>
              <a:gdLst>
                <a:gd name="connsiteX0" fmla="*/ 127321 w 127321"/>
                <a:gd name="connsiteY0" fmla="*/ 11575 h 88739"/>
                <a:gd name="connsiteX1" fmla="*/ 127321 w 127321"/>
                <a:gd name="connsiteY1" fmla="*/ 11575 h 88739"/>
                <a:gd name="connsiteX2" fmla="*/ 92597 w 127321"/>
                <a:gd name="connsiteY2" fmla="*/ 7716 h 88739"/>
                <a:gd name="connsiteX3" fmla="*/ 81023 w 127321"/>
                <a:gd name="connsiteY3" fmla="*/ 3858 h 88739"/>
                <a:gd name="connsiteX4" fmla="*/ 23149 w 127321"/>
                <a:gd name="connsiteY4" fmla="*/ 0 h 88739"/>
                <a:gd name="connsiteX5" fmla="*/ 3858 w 127321"/>
                <a:gd name="connsiteY5" fmla="*/ 3858 h 88739"/>
                <a:gd name="connsiteX6" fmla="*/ 0 w 127321"/>
                <a:gd name="connsiteY6" fmla="*/ 15433 h 88739"/>
                <a:gd name="connsiteX7" fmla="*/ 3858 w 127321"/>
                <a:gd name="connsiteY7" fmla="*/ 54015 h 88739"/>
                <a:gd name="connsiteX8" fmla="*/ 7716 w 127321"/>
                <a:gd name="connsiteY8" fmla="*/ 65590 h 88739"/>
                <a:gd name="connsiteX9" fmla="*/ 19291 w 127321"/>
                <a:gd name="connsiteY9" fmla="*/ 69448 h 88739"/>
                <a:gd name="connsiteX10" fmla="*/ 30866 w 127321"/>
                <a:gd name="connsiteY10" fmla="*/ 77164 h 88739"/>
                <a:gd name="connsiteX11" fmla="*/ 73306 w 127321"/>
                <a:gd name="connsiteY11" fmla="*/ 84881 h 88739"/>
                <a:gd name="connsiteX12" fmla="*/ 92597 w 127321"/>
                <a:gd name="connsiteY12" fmla="*/ 88739 h 88739"/>
                <a:gd name="connsiteX13" fmla="*/ 111888 w 127321"/>
                <a:gd name="connsiteY13" fmla="*/ 84881 h 88739"/>
                <a:gd name="connsiteX14" fmla="*/ 115747 w 127321"/>
                <a:gd name="connsiteY14" fmla="*/ 73306 h 88739"/>
                <a:gd name="connsiteX15" fmla="*/ 111888 w 127321"/>
                <a:gd name="connsiteY15" fmla="*/ 27007 h 88739"/>
                <a:gd name="connsiteX16" fmla="*/ 127321 w 127321"/>
                <a:gd name="connsiteY16" fmla="*/ 11575 h 8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321" h="88739">
                  <a:moveTo>
                    <a:pt x="127321" y="11575"/>
                  </a:moveTo>
                  <a:lnTo>
                    <a:pt x="127321" y="11575"/>
                  </a:lnTo>
                  <a:cubicBezTo>
                    <a:pt x="115746" y="10289"/>
                    <a:pt x="104084" y="9631"/>
                    <a:pt x="92597" y="7716"/>
                  </a:cubicBezTo>
                  <a:cubicBezTo>
                    <a:pt x="88586" y="7047"/>
                    <a:pt x="85065" y="4307"/>
                    <a:pt x="81023" y="3858"/>
                  </a:cubicBezTo>
                  <a:cubicBezTo>
                    <a:pt x="61807" y="1723"/>
                    <a:pt x="42440" y="1286"/>
                    <a:pt x="23149" y="0"/>
                  </a:cubicBezTo>
                  <a:cubicBezTo>
                    <a:pt x="16719" y="1286"/>
                    <a:pt x="9314" y="220"/>
                    <a:pt x="3858" y="3858"/>
                  </a:cubicBezTo>
                  <a:cubicBezTo>
                    <a:pt x="474" y="6114"/>
                    <a:pt x="0" y="11366"/>
                    <a:pt x="0" y="15433"/>
                  </a:cubicBezTo>
                  <a:cubicBezTo>
                    <a:pt x="0" y="28358"/>
                    <a:pt x="1893" y="41240"/>
                    <a:pt x="3858" y="54015"/>
                  </a:cubicBezTo>
                  <a:cubicBezTo>
                    <a:pt x="4476" y="58035"/>
                    <a:pt x="4840" y="62714"/>
                    <a:pt x="7716" y="65590"/>
                  </a:cubicBezTo>
                  <a:cubicBezTo>
                    <a:pt x="10592" y="68466"/>
                    <a:pt x="15653" y="67629"/>
                    <a:pt x="19291" y="69448"/>
                  </a:cubicBezTo>
                  <a:cubicBezTo>
                    <a:pt x="23439" y="71522"/>
                    <a:pt x="26604" y="75337"/>
                    <a:pt x="30866" y="77164"/>
                  </a:cubicBezTo>
                  <a:cubicBezTo>
                    <a:pt x="40299" y="81207"/>
                    <a:pt x="66469" y="83742"/>
                    <a:pt x="73306" y="84881"/>
                  </a:cubicBezTo>
                  <a:cubicBezTo>
                    <a:pt x="79774" y="85959"/>
                    <a:pt x="86167" y="87453"/>
                    <a:pt x="92597" y="88739"/>
                  </a:cubicBezTo>
                  <a:cubicBezTo>
                    <a:pt x="99027" y="87453"/>
                    <a:pt x="106432" y="88518"/>
                    <a:pt x="111888" y="84881"/>
                  </a:cubicBezTo>
                  <a:cubicBezTo>
                    <a:pt x="115272" y="82625"/>
                    <a:pt x="115747" y="77373"/>
                    <a:pt x="115747" y="73306"/>
                  </a:cubicBezTo>
                  <a:cubicBezTo>
                    <a:pt x="115747" y="57819"/>
                    <a:pt x="112992" y="42454"/>
                    <a:pt x="111888" y="27007"/>
                  </a:cubicBezTo>
                  <a:cubicBezTo>
                    <a:pt x="111705" y="24442"/>
                    <a:pt x="124749" y="14147"/>
                    <a:pt x="127321" y="11575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7" name="Freeform 316"/>
            <p:cNvSpPr/>
            <p:nvPr/>
          </p:nvSpPr>
          <p:spPr bwMode="auto">
            <a:xfrm>
              <a:off x="3670943" y="5262623"/>
              <a:ext cx="195001" cy="165904"/>
            </a:xfrm>
            <a:custGeom>
              <a:avLst/>
              <a:gdLst>
                <a:gd name="connsiteX0" fmla="*/ 13665 w 195001"/>
                <a:gd name="connsiteY0" fmla="*/ 0 h 165904"/>
                <a:gd name="connsiteX1" fmla="*/ 13665 w 195001"/>
                <a:gd name="connsiteY1" fmla="*/ 0 h 165904"/>
                <a:gd name="connsiteX2" fmla="*/ 5948 w 195001"/>
                <a:gd name="connsiteY2" fmla="*/ 115747 h 165904"/>
                <a:gd name="connsiteX3" fmla="*/ 17523 w 195001"/>
                <a:gd name="connsiteY3" fmla="*/ 135038 h 165904"/>
                <a:gd name="connsiteX4" fmla="*/ 29098 w 195001"/>
                <a:gd name="connsiteY4" fmla="*/ 138896 h 165904"/>
                <a:gd name="connsiteX5" fmla="*/ 40672 w 195001"/>
                <a:gd name="connsiteY5" fmla="*/ 146612 h 165904"/>
                <a:gd name="connsiteX6" fmla="*/ 79254 w 195001"/>
                <a:gd name="connsiteY6" fmla="*/ 158187 h 165904"/>
                <a:gd name="connsiteX7" fmla="*/ 117837 w 195001"/>
                <a:gd name="connsiteY7" fmla="*/ 165904 h 165904"/>
                <a:gd name="connsiteX8" fmla="*/ 171852 w 195001"/>
                <a:gd name="connsiteY8" fmla="*/ 162045 h 165904"/>
                <a:gd name="connsiteX9" fmla="*/ 195001 w 195001"/>
                <a:gd name="connsiteY9" fmla="*/ 123463 h 165904"/>
                <a:gd name="connsiteX10" fmla="*/ 191143 w 195001"/>
                <a:gd name="connsiteY10" fmla="*/ 46299 h 165904"/>
                <a:gd name="connsiteX11" fmla="*/ 171852 w 195001"/>
                <a:gd name="connsiteY11" fmla="*/ 27007 h 165904"/>
                <a:gd name="connsiteX12" fmla="*/ 164135 w 195001"/>
                <a:gd name="connsiteY12" fmla="*/ 19291 h 165904"/>
                <a:gd name="connsiteX13" fmla="*/ 117837 w 195001"/>
                <a:gd name="connsiteY13" fmla="*/ 11574 h 165904"/>
                <a:gd name="connsiteX14" fmla="*/ 13665 w 195001"/>
                <a:gd name="connsiteY14" fmla="*/ 0 h 1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001" h="165904">
                  <a:moveTo>
                    <a:pt x="13665" y="0"/>
                  </a:moveTo>
                  <a:lnTo>
                    <a:pt x="13665" y="0"/>
                  </a:lnTo>
                  <a:cubicBezTo>
                    <a:pt x="-5259" y="56770"/>
                    <a:pt x="-1153" y="30526"/>
                    <a:pt x="5948" y="115747"/>
                  </a:cubicBezTo>
                  <a:cubicBezTo>
                    <a:pt x="6587" y="123414"/>
                    <a:pt x="10839" y="131028"/>
                    <a:pt x="17523" y="135038"/>
                  </a:cubicBezTo>
                  <a:cubicBezTo>
                    <a:pt x="21010" y="137130"/>
                    <a:pt x="25240" y="137610"/>
                    <a:pt x="29098" y="138896"/>
                  </a:cubicBezTo>
                  <a:cubicBezTo>
                    <a:pt x="32956" y="141468"/>
                    <a:pt x="36435" y="144729"/>
                    <a:pt x="40672" y="146612"/>
                  </a:cubicBezTo>
                  <a:cubicBezTo>
                    <a:pt x="57177" y="153948"/>
                    <a:pt x="63541" y="153698"/>
                    <a:pt x="79254" y="158187"/>
                  </a:cubicBezTo>
                  <a:cubicBezTo>
                    <a:pt x="106190" y="165883"/>
                    <a:pt x="71747" y="159318"/>
                    <a:pt x="117837" y="165904"/>
                  </a:cubicBezTo>
                  <a:lnTo>
                    <a:pt x="171852" y="162045"/>
                  </a:lnTo>
                  <a:cubicBezTo>
                    <a:pt x="177633" y="159797"/>
                    <a:pt x="191102" y="131261"/>
                    <a:pt x="195001" y="123463"/>
                  </a:cubicBezTo>
                  <a:cubicBezTo>
                    <a:pt x="193715" y="97742"/>
                    <a:pt x="197153" y="71341"/>
                    <a:pt x="191143" y="46299"/>
                  </a:cubicBezTo>
                  <a:cubicBezTo>
                    <a:pt x="189021" y="37456"/>
                    <a:pt x="178283" y="33438"/>
                    <a:pt x="171852" y="27007"/>
                  </a:cubicBezTo>
                  <a:cubicBezTo>
                    <a:pt x="169280" y="24435"/>
                    <a:pt x="167586" y="20441"/>
                    <a:pt x="164135" y="19291"/>
                  </a:cubicBezTo>
                  <a:cubicBezTo>
                    <a:pt x="141513" y="11750"/>
                    <a:pt x="156603" y="15882"/>
                    <a:pt x="117837" y="11574"/>
                  </a:cubicBezTo>
                  <a:cubicBezTo>
                    <a:pt x="76203" y="1166"/>
                    <a:pt x="31027" y="1929"/>
                    <a:pt x="13665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8" name="Freeform 317"/>
            <p:cNvSpPr/>
            <p:nvPr/>
          </p:nvSpPr>
          <p:spPr bwMode="auto">
            <a:xfrm>
              <a:off x="3880971" y="5270339"/>
              <a:ext cx="221784" cy="167463"/>
            </a:xfrm>
            <a:custGeom>
              <a:avLst/>
              <a:gdLst>
                <a:gd name="connsiteX0" fmla="*/ 108437 w 212609"/>
                <a:gd name="connsiteY0" fmla="*/ 0 h 196770"/>
                <a:gd name="connsiteX1" fmla="*/ 108437 w 212609"/>
                <a:gd name="connsiteY1" fmla="*/ 0 h 196770"/>
                <a:gd name="connsiteX2" fmla="*/ 50563 w 212609"/>
                <a:gd name="connsiteY2" fmla="*/ 7717 h 196770"/>
                <a:gd name="connsiteX3" fmla="*/ 19697 w 212609"/>
                <a:gd name="connsiteY3" fmla="*/ 50157 h 196770"/>
                <a:gd name="connsiteX4" fmla="*/ 15839 w 212609"/>
                <a:gd name="connsiteY4" fmla="*/ 65590 h 196770"/>
                <a:gd name="connsiteX5" fmla="*/ 11981 w 212609"/>
                <a:gd name="connsiteY5" fmla="*/ 77165 h 196770"/>
                <a:gd name="connsiteX6" fmla="*/ 406 w 212609"/>
                <a:gd name="connsiteY6" fmla="*/ 104172 h 196770"/>
                <a:gd name="connsiteX7" fmla="*/ 4264 w 212609"/>
                <a:gd name="connsiteY7" fmla="*/ 165904 h 196770"/>
                <a:gd name="connsiteX8" fmla="*/ 27414 w 212609"/>
                <a:gd name="connsiteY8" fmla="*/ 173620 h 196770"/>
                <a:gd name="connsiteX9" fmla="*/ 46705 w 212609"/>
                <a:gd name="connsiteY9" fmla="*/ 189053 h 196770"/>
                <a:gd name="connsiteX10" fmla="*/ 69854 w 212609"/>
                <a:gd name="connsiteY10" fmla="*/ 196770 h 196770"/>
                <a:gd name="connsiteX11" fmla="*/ 112295 w 212609"/>
                <a:gd name="connsiteY11" fmla="*/ 192912 h 196770"/>
                <a:gd name="connsiteX12" fmla="*/ 120011 w 212609"/>
                <a:gd name="connsiteY12" fmla="*/ 185195 h 196770"/>
                <a:gd name="connsiteX13" fmla="*/ 135444 w 212609"/>
                <a:gd name="connsiteY13" fmla="*/ 177479 h 196770"/>
                <a:gd name="connsiteX14" fmla="*/ 147019 w 212609"/>
                <a:gd name="connsiteY14" fmla="*/ 169762 h 196770"/>
                <a:gd name="connsiteX15" fmla="*/ 154735 w 212609"/>
                <a:gd name="connsiteY15" fmla="*/ 158188 h 196770"/>
                <a:gd name="connsiteX16" fmla="*/ 158594 w 212609"/>
                <a:gd name="connsiteY16" fmla="*/ 146613 h 196770"/>
                <a:gd name="connsiteX17" fmla="*/ 177885 w 212609"/>
                <a:gd name="connsiteY17" fmla="*/ 119605 h 196770"/>
                <a:gd name="connsiteX18" fmla="*/ 185601 w 212609"/>
                <a:gd name="connsiteY18" fmla="*/ 96456 h 196770"/>
                <a:gd name="connsiteX19" fmla="*/ 201034 w 212609"/>
                <a:gd name="connsiteY19" fmla="*/ 73307 h 196770"/>
                <a:gd name="connsiteX20" fmla="*/ 208751 w 212609"/>
                <a:gd name="connsiteY20" fmla="*/ 61732 h 196770"/>
                <a:gd name="connsiteX21" fmla="*/ 212609 w 212609"/>
                <a:gd name="connsiteY21" fmla="*/ 50157 h 196770"/>
                <a:gd name="connsiteX22" fmla="*/ 208751 w 212609"/>
                <a:gd name="connsiteY22" fmla="*/ 15433 h 196770"/>
                <a:gd name="connsiteX23" fmla="*/ 189459 w 212609"/>
                <a:gd name="connsiteY23" fmla="*/ 3858 h 196770"/>
                <a:gd name="connsiteX24" fmla="*/ 108437 w 212609"/>
                <a:gd name="connsiteY24" fmla="*/ 0 h 1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609" h="196770">
                  <a:moveTo>
                    <a:pt x="108437" y="0"/>
                  </a:moveTo>
                  <a:lnTo>
                    <a:pt x="108437" y="0"/>
                  </a:lnTo>
                  <a:cubicBezTo>
                    <a:pt x="89146" y="2572"/>
                    <a:pt x="68633" y="489"/>
                    <a:pt x="50563" y="7717"/>
                  </a:cubicBezTo>
                  <a:cubicBezTo>
                    <a:pt x="41688" y="11267"/>
                    <a:pt x="25080" y="41186"/>
                    <a:pt x="19697" y="50157"/>
                  </a:cubicBezTo>
                  <a:cubicBezTo>
                    <a:pt x="18411" y="55301"/>
                    <a:pt x="17296" y="60491"/>
                    <a:pt x="15839" y="65590"/>
                  </a:cubicBezTo>
                  <a:cubicBezTo>
                    <a:pt x="14722" y="69501"/>
                    <a:pt x="12967" y="73219"/>
                    <a:pt x="11981" y="77165"/>
                  </a:cubicBezTo>
                  <a:cubicBezTo>
                    <a:pt x="5886" y="101546"/>
                    <a:pt x="13605" y="90974"/>
                    <a:pt x="406" y="104172"/>
                  </a:cubicBezTo>
                  <a:cubicBezTo>
                    <a:pt x="1692" y="124749"/>
                    <a:pt x="-3209" y="146688"/>
                    <a:pt x="4264" y="165904"/>
                  </a:cubicBezTo>
                  <a:cubicBezTo>
                    <a:pt x="7212" y="173485"/>
                    <a:pt x="27414" y="173620"/>
                    <a:pt x="27414" y="173620"/>
                  </a:cubicBezTo>
                  <a:cubicBezTo>
                    <a:pt x="33829" y="180036"/>
                    <a:pt x="37941" y="185158"/>
                    <a:pt x="46705" y="189053"/>
                  </a:cubicBezTo>
                  <a:cubicBezTo>
                    <a:pt x="54138" y="192356"/>
                    <a:pt x="69854" y="196770"/>
                    <a:pt x="69854" y="196770"/>
                  </a:cubicBezTo>
                  <a:cubicBezTo>
                    <a:pt x="84001" y="195484"/>
                    <a:pt x="98453" y="196106"/>
                    <a:pt x="112295" y="192912"/>
                  </a:cubicBezTo>
                  <a:cubicBezTo>
                    <a:pt x="115839" y="192094"/>
                    <a:pt x="116984" y="187213"/>
                    <a:pt x="120011" y="185195"/>
                  </a:cubicBezTo>
                  <a:cubicBezTo>
                    <a:pt x="124796" y="182005"/>
                    <a:pt x="130450" y="180333"/>
                    <a:pt x="135444" y="177479"/>
                  </a:cubicBezTo>
                  <a:cubicBezTo>
                    <a:pt x="139470" y="175178"/>
                    <a:pt x="143161" y="172334"/>
                    <a:pt x="147019" y="169762"/>
                  </a:cubicBezTo>
                  <a:cubicBezTo>
                    <a:pt x="149591" y="165904"/>
                    <a:pt x="152661" y="162335"/>
                    <a:pt x="154735" y="158188"/>
                  </a:cubicBezTo>
                  <a:cubicBezTo>
                    <a:pt x="156554" y="154550"/>
                    <a:pt x="156338" y="149997"/>
                    <a:pt x="158594" y="146613"/>
                  </a:cubicBezTo>
                  <a:cubicBezTo>
                    <a:pt x="177236" y="118650"/>
                    <a:pt x="164564" y="152906"/>
                    <a:pt x="177885" y="119605"/>
                  </a:cubicBezTo>
                  <a:cubicBezTo>
                    <a:pt x="180906" y="112053"/>
                    <a:pt x="181089" y="103224"/>
                    <a:pt x="185601" y="96456"/>
                  </a:cubicBezTo>
                  <a:lnTo>
                    <a:pt x="201034" y="73307"/>
                  </a:lnTo>
                  <a:lnTo>
                    <a:pt x="208751" y="61732"/>
                  </a:lnTo>
                  <a:cubicBezTo>
                    <a:pt x="210037" y="57874"/>
                    <a:pt x="212609" y="54224"/>
                    <a:pt x="212609" y="50157"/>
                  </a:cubicBezTo>
                  <a:cubicBezTo>
                    <a:pt x="212609" y="38511"/>
                    <a:pt x="211815" y="26669"/>
                    <a:pt x="208751" y="15433"/>
                  </a:cubicBezTo>
                  <a:cubicBezTo>
                    <a:pt x="207041" y="9165"/>
                    <a:pt x="194552" y="4034"/>
                    <a:pt x="189459" y="3858"/>
                  </a:cubicBezTo>
                  <a:cubicBezTo>
                    <a:pt x="156041" y="2705"/>
                    <a:pt x="121941" y="643"/>
                    <a:pt x="108437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9" name="Freeform 318"/>
            <p:cNvSpPr/>
            <p:nvPr/>
          </p:nvSpPr>
          <p:spPr bwMode="auto">
            <a:xfrm>
              <a:off x="3962400" y="5409235"/>
              <a:ext cx="146711" cy="212203"/>
            </a:xfrm>
            <a:custGeom>
              <a:avLst/>
              <a:gdLst>
                <a:gd name="connsiteX0" fmla="*/ 127322 w 146711"/>
                <a:gd name="connsiteY0" fmla="*/ 208345 h 212203"/>
                <a:gd name="connsiteX1" fmla="*/ 127322 w 146711"/>
                <a:gd name="connsiteY1" fmla="*/ 208345 h 212203"/>
                <a:gd name="connsiteX2" fmla="*/ 131180 w 146711"/>
                <a:gd name="connsiteY2" fmla="*/ 162046 h 212203"/>
                <a:gd name="connsiteX3" fmla="*/ 138896 w 146711"/>
                <a:gd name="connsiteY3" fmla="*/ 142755 h 212203"/>
                <a:gd name="connsiteX4" fmla="*/ 142754 w 146711"/>
                <a:gd name="connsiteY4" fmla="*/ 115747 h 212203"/>
                <a:gd name="connsiteX5" fmla="*/ 142754 w 146711"/>
                <a:gd name="connsiteY5" fmla="*/ 11575 h 212203"/>
                <a:gd name="connsiteX6" fmla="*/ 138896 w 146711"/>
                <a:gd name="connsiteY6" fmla="*/ 0 h 212203"/>
                <a:gd name="connsiteX7" fmla="*/ 84881 w 146711"/>
                <a:gd name="connsiteY7" fmla="*/ 19292 h 212203"/>
                <a:gd name="connsiteX8" fmla="*/ 61732 w 146711"/>
                <a:gd name="connsiteY8" fmla="*/ 34724 h 212203"/>
                <a:gd name="connsiteX9" fmla="*/ 30866 w 146711"/>
                <a:gd name="connsiteY9" fmla="*/ 54016 h 212203"/>
                <a:gd name="connsiteX10" fmla="*/ 19291 w 146711"/>
                <a:gd name="connsiteY10" fmla="*/ 57874 h 212203"/>
                <a:gd name="connsiteX11" fmla="*/ 15433 w 146711"/>
                <a:gd name="connsiteY11" fmla="*/ 69449 h 212203"/>
                <a:gd name="connsiteX12" fmla="*/ 7716 w 146711"/>
                <a:gd name="connsiteY12" fmla="*/ 77165 h 212203"/>
                <a:gd name="connsiteX13" fmla="*/ 0 w 146711"/>
                <a:gd name="connsiteY13" fmla="*/ 100314 h 212203"/>
                <a:gd name="connsiteX14" fmla="*/ 19291 w 146711"/>
                <a:gd name="connsiteY14" fmla="*/ 131180 h 212203"/>
                <a:gd name="connsiteX15" fmla="*/ 27008 w 146711"/>
                <a:gd name="connsiteY15" fmla="*/ 138897 h 212203"/>
                <a:gd name="connsiteX16" fmla="*/ 42441 w 146711"/>
                <a:gd name="connsiteY16" fmla="*/ 162046 h 212203"/>
                <a:gd name="connsiteX17" fmla="*/ 50157 w 146711"/>
                <a:gd name="connsiteY17" fmla="*/ 189054 h 212203"/>
                <a:gd name="connsiteX18" fmla="*/ 61732 w 146711"/>
                <a:gd name="connsiteY18" fmla="*/ 196770 h 212203"/>
                <a:gd name="connsiteX19" fmla="*/ 77165 w 146711"/>
                <a:gd name="connsiteY19" fmla="*/ 212203 h 212203"/>
                <a:gd name="connsiteX20" fmla="*/ 127322 w 146711"/>
                <a:gd name="connsiteY20" fmla="*/ 208345 h 21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711" h="212203">
                  <a:moveTo>
                    <a:pt x="127322" y="208345"/>
                  </a:moveTo>
                  <a:lnTo>
                    <a:pt x="127322" y="208345"/>
                  </a:lnTo>
                  <a:cubicBezTo>
                    <a:pt x="128608" y="192912"/>
                    <a:pt x="128489" y="177297"/>
                    <a:pt x="131180" y="162046"/>
                  </a:cubicBezTo>
                  <a:cubicBezTo>
                    <a:pt x="132384" y="155226"/>
                    <a:pt x="137216" y="149474"/>
                    <a:pt x="138896" y="142755"/>
                  </a:cubicBezTo>
                  <a:cubicBezTo>
                    <a:pt x="141101" y="133932"/>
                    <a:pt x="141468" y="124750"/>
                    <a:pt x="142754" y="115747"/>
                  </a:cubicBezTo>
                  <a:cubicBezTo>
                    <a:pt x="145662" y="63413"/>
                    <a:pt x="149976" y="54905"/>
                    <a:pt x="142754" y="11575"/>
                  </a:cubicBezTo>
                  <a:cubicBezTo>
                    <a:pt x="142085" y="7563"/>
                    <a:pt x="140182" y="3858"/>
                    <a:pt x="138896" y="0"/>
                  </a:cubicBezTo>
                  <a:cubicBezTo>
                    <a:pt x="67392" y="7152"/>
                    <a:pt x="123910" y="-6726"/>
                    <a:pt x="84881" y="19292"/>
                  </a:cubicBezTo>
                  <a:lnTo>
                    <a:pt x="61732" y="34724"/>
                  </a:lnTo>
                  <a:cubicBezTo>
                    <a:pt x="49503" y="53066"/>
                    <a:pt x="58414" y="44833"/>
                    <a:pt x="30866" y="54016"/>
                  </a:cubicBezTo>
                  <a:lnTo>
                    <a:pt x="19291" y="57874"/>
                  </a:lnTo>
                  <a:cubicBezTo>
                    <a:pt x="18005" y="61732"/>
                    <a:pt x="17526" y="65962"/>
                    <a:pt x="15433" y="69449"/>
                  </a:cubicBezTo>
                  <a:cubicBezTo>
                    <a:pt x="13561" y="72568"/>
                    <a:pt x="9343" y="73911"/>
                    <a:pt x="7716" y="77165"/>
                  </a:cubicBezTo>
                  <a:cubicBezTo>
                    <a:pt x="4078" y="84440"/>
                    <a:pt x="0" y="100314"/>
                    <a:pt x="0" y="100314"/>
                  </a:cubicBezTo>
                  <a:cubicBezTo>
                    <a:pt x="11132" y="133714"/>
                    <a:pt x="-164" y="115617"/>
                    <a:pt x="19291" y="131180"/>
                  </a:cubicBezTo>
                  <a:cubicBezTo>
                    <a:pt x="22132" y="133452"/>
                    <a:pt x="24436" y="136325"/>
                    <a:pt x="27008" y="138897"/>
                  </a:cubicBezTo>
                  <a:cubicBezTo>
                    <a:pt x="39054" y="175034"/>
                    <a:pt x="19320" y="121583"/>
                    <a:pt x="42441" y="162046"/>
                  </a:cubicBezTo>
                  <a:cubicBezTo>
                    <a:pt x="43827" y="164471"/>
                    <a:pt x="47275" y="185452"/>
                    <a:pt x="50157" y="189054"/>
                  </a:cubicBezTo>
                  <a:cubicBezTo>
                    <a:pt x="53054" y="192675"/>
                    <a:pt x="58211" y="193752"/>
                    <a:pt x="61732" y="196770"/>
                  </a:cubicBezTo>
                  <a:cubicBezTo>
                    <a:pt x="67256" y="201505"/>
                    <a:pt x="69890" y="212203"/>
                    <a:pt x="77165" y="212203"/>
                  </a:cubicBezTo>
                  <a:lnTo>
                    <a:pt x="127322" y="20834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3841861" y="5543547"/>
              <a:ext cx="201562" cy="145793"/>
            </a:xfrm>
            <a:custGeom>
              <a:avLst/>
              <a:gdLst>
                <a:gd name="connsiteX0" fmla="*/ 219919 w 219919"/>
                <a:gd name="connsiteY0" fmla="*/ 135038 h 152783"/>
                <a:gd name="connsiteX1" fmla="*/ 219919 w 219919"/>
                <a:gd name="connsiteY1" fmla="*/ 135038 h 152783"/>
                <a:gd name="connsiteX2" fmla="*/ 204486 w 219919"/>
                <a:gd name="connsiteY2" fmla="*/ 96456 h 152783"/>
                <a:gd name="connsiteX3" fmla="*/ 185195 w 219919"/>
                <a:gd name="connsiteY3" fmla="*/ 77165 h 152783"/>
                <a:gd name="connsiteX4" fmla="*/ 177478 w 219919"/>
                <a:gd name="connsiteY4" fmla="*/ 69448 h 152783"/>
                <a:gd name="connsiteX5" fmla="*/ 154329 w 219919"/>
                <a:gd name="connsiteY5" fmla="*/ 23149 h 152783"/>
                <a:gd name="connsiteX6" fmla="*/ 135038 w 219919"/>
                <a:gd name="connsiteY6" fmla="*/ 7716 h 152783"/>
                <a:gd name="connsiteX7" fmla="*/ 127321 w 219919"/>
                <a:gd name="connsiteY7" fmla="*/ 0 h 152783"/>
                <a:gd name="connsiteX8" fmla="*/ 69448 w 219919"/>
                <a:gd name="connsiteY8" fmla="*/ 3858 h 152783"/>
                <a:gd name="connsiteX9" fmla="*/ 34724 w 219919"/>
                <a:gd name="connsiteY9" fmla="*/ 23149 h 152783"/>
                <a:gd name="connsiteX10" fmla="*/ 23149 w 219919"/>
                <a:gd name="connsiteY10" fmla="*/ 27008 h 152783"/>
                <a:gd name="connsiteX11" fmla="*/ 15433 w 219919"/>
                <a:gd name="connsiteY11" fmla="*/ 38582 h 152783"/>
                <a:gd name="connsiteX12" fmla="*/ 7716 w 219919"/>
                <a:gd name="connsiteY12" fmla="*/ 46299 h 152783"/>
                <a:gd name="connsiteX13" fmla="*/ 0 w 219919"/>
                <a:gd name="connsiteY13" fmla="*/ 69448 h 152783"/>
                <a:gd name="connsiteX14" fmla="*/ 3858 w 219919"/>
                <a:gd name="connsiteY14" fmla="*/ 104172 h 152783"/>
                <a:gd name="connsiteX15" fmla="*/ 19291 w 219919"/>
                <a:gd name="connsiteY15" fmla="*/ 111889 h 152783"/>
                <a:gd name="connsiteX16" fmla="*/ 42440 w 219919"/>
                <a:gd name="connsiteY16" fmla="*/ 123463 h 152783"/>
                <a:gd name="connsiteX17" fmla="*/ 57873 w 219919"/>
                <a:gd name="connsiteY17" fmla="*/ 135038 h 152783"/>
                <a:gd name="connsiteX18" fmla="*/ 92597 w 219919"/>
                <a:gd name="connsiteY18" fmla="*/ 142754 h 152783"/>
                <a:gd name="connsiteX19" fmla="*/ 104172 w 219919"/>
                <a:gd name="connsiteY19" fmla="*/ 150471 h 152783"/>
                <a:gd name="connsiteX20" fmla="*/ 212202 w 219919"/>
                <a:gd name="connsiteY20" fmla="*/ 142754 h 152783"/>
                <a:gd name="connsiteX21" fmla="*/ 219919 w 219919"/>
                <a:gd name="connsiteY21" fmla="*/ 135038 h 15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919" h="152783">
                  <a:moveTo>
                    <a:pt x="219919" y="135038"/>
                  </a:moveTo>
                  <a:lnTo>
                    <a:pt x="219919" y="135038"/>
                  </a:lnTo>
                  <a:cubicBezTo>
                    <a:pt x="214775" y="122177"/>
                    <a:pt x="211613" y="108333"/>
                    <a:pt x="204486" y="96456"/>
                  </a:cubicBezTo>
                  <a:cubicBezTo>
                    <a:pt x="199807" y="88658"/>
                    <a:pt x="191625" y="83595"/>
                    <a:pt x="185195" y="77165"/>
                  </a:cubicBezTo>
                  <a:cubicBezTo>
                    <a:pt x="182623" y="74593"/>
                    <a:pt x="179496" y="72475"/>
                    <a:pt x="177478" y="69448"/>
                  </a:cubicBezTo>
                  <a:cubicBezTo>
                    <a:pt x="154806" y="35438"/>
                    <a:pt x="193307" y="94605"/>
                    <a:pt x="154329" y="23149"/>
                  </a:cubicBezTo>
                  <a:cubicBezTo>
                    <a:pt x="150725" y="16542"/>
                    <a:pt x="140216" y="11858"/>
                    <a:pt x="135038" y="7716"/>
                  </a:cubicBezTo>
                  <a:cubicBezTo>
                    <a:pt x="132198" y="5444"/>
                    <a:pt x="129893" y="2572"/>
                    <a:pt x="127321" y="0"/>
                  </a:cubicBezTo>
                  <a:cubicBezTo>
                    <a:pt x="108030" y="1286"/>
                    <a:pt x="88664" y="1723"/>
                    <a:pt x="69448" y="3858"/>
                  </a:cubicBezTo>
                  <a:cubicBezTo>
                    <a:pt x="51994" y="5797"/>
                    <a:pt x="54601" y="16522"/>
                    <a:pt x="34724" y="23149"/>
                  </a:cubicBezTo>
                  <a:lnTo>
                    <a:pt x="23149" y="27008"/>
                  </a:lnTo>
                  <a:cubicBezTo>
                    <a:pt x="20577" y="30866"/>
                    <a:pt x="18330" y="34961"/>
                    <a:pt x="15433" y="38582"/>
                  </a:cubicBezTo>
                  <a:cubicBezTo>
                    <a:pt x="13160" y="41423"/>
                    <a:pt x="9343" y="43045"/>
                    <a:pt x="7716" y="46299"/>
                  </a:cubicBezTo>
                  <a:cubicBezTo>
                    <a:pt x="4079" y="53574"/>
                    <a:pt x="0" y="69448"/>
                    <a:pt x="0" y="69448"/>
                  </a:cubicBezTo>
                  <a:cubicBezTo>
                    <a:pt x="1286" y="81023"/>
                    <a:pt x="-961" y="93570"/>
                    <a:pt x="3858" y="104172"/>
                  </a:cubicBezTo>
                  <a:cubicBezTo>
                    <a:pt x="6238" y="109408"/>
                    <a:pt x="14297" y="109035"/>
                    <a:pt x="19291" y="111889"/>
                  </a:cubicBezTo>
                  <a:cubicBezTo>
                    <a:pt x="40230" y="123854"/>
                    <a:pt x="21222" y="116390"/>
                    <a:pt x="42440" y="123463"/>
                  </a:cubicBezTo>
                  <a:cubicBezTo>
                    <a:pt x="47584" y="127321"/>
                    <a:pt x="52290" y="131848"/>
                    <a:pt x="57873" y="135038"/>
                  </a:cubicBezTo>
                  <a:cubicBezTo>
                    <a:pt x="65694" y="139507"/>
                    <a:pt x="86932" y="141810"/>
                    <a:pt x="92597" y="142754"/>
                  </a:cubicBezTo>
                  <a:cubicBezTo>
                    <a:pt x="96455" y="145326"/>
                    <a:pt x="99538" y="150305"/>
                    <a:pt x="104172" y="150471"/>
                  </a:cubicBezTo>
                  <a:cubicBezTo>
                    <a:pt x="184073" y="153325"/>
                    <a:pt x="172708" y="155922"/>
                    <a:pt x="212202" y="142754"/>
                  </a:cubicBezTo>
                  <a:lnTo>
                    <a:pt x="219919" y="13503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1536" name="Freeform 21535"/>
            <p:cNvSpPr/>
            <p:nvPr/>
          </p:nvSpPr>
          <p:spPr bwMode="auto">
            <a:xfrm>
              <a:off x="3759650" y="5436243"/>
              <a:ext cx="144877" cy="177479"/>
            </a:xfrm>
            <a:custGeom>
              <a:avLst/>
              <a:gdLst>
                <a:gd name="connsiteX0" fmla="*/ 36846 w 144877"/>
                <a:gd name="connsiteY0" fmla="*/ 177479 h 177479"/>
                <a:gd name="connsiteX1" fmla="*/ 36846 w 144877"/>
                <a:gd name="connsiteY1" fmla="*/ 177479 h 177479"/>
                <a:gd name="connsiteX2" fmla="*/ 94720 w 144877"/>
                <a:gd name="connsiteY2" fmla="*/ 108030 h 177479"/>
                <a:gd name="connsiteX3" fmla="*/ 121727 w 144877"/>
                <a:gd name="connsiteY3" fmla="*/ 88739 h 177479"/>
                <a:gd name="connsiteX4" fmla="*/ 141018 w 144877"/>
                <a:gd name="connsiteY4" fmla="*/ 65590 h 177479"/>
                <a:gd name="connsiteX5" fmla="*/ 144877 w 144877"/>
                <a:gd name="connsiteY5" fmla="*/ 54015 h 177479"/>
                <a:gd name="connsiteX6" fmla="*/ 141018 w 144877"/>
                <a:gd name="connsiteY6" fmla="*/ 23149 h 177479"/>
                <a:gd name="connsiteX7" fmla="*/ 129444 w 144877"/>
                <a:gd name="connsiteY7" fmla="*/ 15433 h 177479"/>
                <a:gd name="connsiteX8" fmla="*/ 106294 w 144877"/>
                <a:gd name="connsiteY8" fmla="*/ 0 h 177479"/>
                <a:gd name="connsiteX9" fmla="*/ 48421 w 144877"/>
                <a:gd name="connsiteY9" fmla="*/ 3858 h 177479"/>
                <a:gd name="connsiteX10" fmla="*/ 21413 w 144877"/>
                <a:gd name="connsiteY10" fmla="*/ 23149 h 177479"/>
                <a:gd name="connsiteX11" fmla="*/ 13697 w 144877"/>
                <a:gd name="connsiteY11" fmla="*/ 34724 h 177479"/>
                <a:gd name="connsiteX12" fmla="*/ 5980 w 144877"/>
                <a:gd name="connsiteY12" fmla="*/ 54015 h 177479"/>
                <a:gd name="connsiteX13" fmla="*/ 5980 w 144877"/>
                <a:gd name="connsiteY13" fmla="*/ 146613 h 177479"/>
                <a:gd name="connsiteX14" fmla="*/ 13697 w 144877"/>
                <a:gd name="connsiteY14" fmla="*/ 154329 h 177479"/>
                <a:gd name="connsiteX15" fmla="*/ 29130 w 144877"/>
                <a:gd name="connsiteY15" fmla="*/ 173620 h 177479"/>
                <a:gd name="connsiteX16" fmla="*/ 36846 w 144877"/>
                <a:gd name="connsiteY16" fmla="*/ 177479 h 17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877" h="177479">
                  <a:moveTo>
                    <a:pt x="36846" y="177479"/>
                  </a:moveTo>
                  <a:lnTo>
                    <a:pt x="36846" y="177479"/>
                  </a:lnTo>
                  <a:cubicBezTo>
                    <a:pt x="56137" y="154329"/>
                    <a:pt x="73891" y="129806"/>
                    <a:pt x="94720" y="108030"/>
                  </a:cubicBezTo>
                  <a:cubicBezTo>
                    <a:pt x="102367" y="100035"/>
                    <a:pt x="113088" y="95650"/>
                    <a:pt x="121727" y="88739"/>
                  </a:cubicBezTo>
                  <a:cubicBezTo>
                    <a:pt x="128841" y="83048"/>
                    <a:pt x="136854" y="73919"/>
                    <a:pt x="141018" y="65590"/>
                  </a:cubicBezTo>
                  <a:cubicBezTo>
                    <a:pt x="142837" y="61952"/>
                    <a:pt x="143591" y="57873"/>
                    <a:pt x="144877" y="54015"/>
                  </a:cubicBezTo>
                  <a:cubicBezTo>
                    <a:pt x="143591" y="43726"/>
                    <a:pt x="144869" y="32776"/>
                    <a:pt x="141018" y="23149"/>
                  </a:cubicBezTo>
                  <a:cubicBezTo>
                    <a:pt x="139296" y="18844"/>
                    <a:pt x="133065" y="18330"/>
                    <a:pt x="129444" y="15433"/>
                  </a:cubicBezTo>
                  <a:cubicBezTo>
                    <a:pt x="109806" y="-278"/>
                    <a:pt x="137399" y="15551"/>
                    <a:pt x="106294" y="0"/>
                  </a:cubicBezTo>
                  <a:cubicBezTo>
                    <a:pt x="87003" y="1286"/>
                    <a:pt x="67637" y="1723"/>
                    <a:pt x="48421" y="3858"/>
                  </a:cubicBezTo>
                  <a:cubicBezTo>
                    <a:pt x="36585" y="5173"/>
                    <a:pt x="27842" y="13504"/>
                    <a:pt x="21413" y="23149"/>
                  </a:cubicBezTo>
                  <a:cubicBezTo>
                    <a:pt x="18841" y="27007"/>
                    <a:pt x="15771" y="30577"/>
                    <a:pt x="13697" y="34724"/>
                  </a:cubicBezTo>
                  <a:cubicBezTo>
                    <a:pt x="10600" y="40919"/>
                    <a:pt x="8552" y="47585"/>
                    <a:pt x="5980" y="54015"/>
                  </a:cubicBezTo>
                  <a:cubicBezTo>
                    <a:pt x="-1550" y="91668"/>
                    <a:pt x="-2426" y="87774"/>
                    <a:pt x="5980" y="146613"/>
                  </a:cubicBezTo>
                  <a:cubicBezTo>
                    <a:pt x="6494" y="150214"/>
                    <a:pt x="11425" y="151489"/>
                    <a:pt x="13697" y="154329"/>
                  </a:cubicBezTo>
                  <a:cubicBezTo>
                    <a:pt x="17334" y="158875"/>
                    <a:pt x="22916" y="170513"/>
                    <a:pt x="29130" y="173620"/>
                  </a:cubicBezTo>
                  <a:lnTo>
                    <a:pt x="36846" y="17747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1537" name="Freeform 21536"/>
            <p:cNvSpPr/>
            <p:nvPr/>
          </p:nvSpPr>
          <p:spPr bwMode="auto">
            <a:xfrm>
              <a:off x="3464689" y="5517266"/>
              <a:ext cx="261549" cy="146612"/>
            </a:xfrm>
            <a:custGeom>
              <a:avLst/>
              <a:gdLst>
                <a:gd name="connsiteX0" fmla="*/ 227635 w 227635"/>
                <a:gd name="connsiteY0" fmla="*/ 146612 h 146612"/>
                <a:gd name="connsiteX1" fmla="*/ 227635 w 227635"/>
                <a:gd name="connsiteY1" fmla="*/ 146612 h 146612"/>
                <a:gd name="connsiteX2" fmla="*/ 223777 w 227635"/>
                <a:gd name="connsiteY2" fmla="*/ 54015 h 146612"/>
                <a:gd name="connsiteX3" fmla="*/ 204486 w 227635"/>
                <a:gd name="connsiteY3" fmla="*/ 27007 h 146612"/>
                <a:gd name="connsiteX4" fmla="*/ 189053 w 227635"/>
                <a:gd name="connsiteY4" fmla="*/ 19291 h 146612"/>
                <a:gd name="connsiteX5" fmla="*/ 181336 w 227635"/>
                <a:gd name="connsiteY5" fmla="*/ 11575 h 146612"/>
                <a:gd name="connsiteX6" fmla="*/ 142754 w 227635"/>
                <a:gd name="connsiteY6" fmla="*/ 0 h 146612"/>
                <a:gd name="connsiteX7" fmla="*/ 19291 w 227635"/>
                <a:gd name="connsiteY7" fmla="*/ 3858 h 146612"/>
                <a:gd name="connsiteX8" fmla="*/ 7716 w 227635"/>
                <a:gd name="connsiteY8" fmla="*/ 7716 h 146612"/>
                <a:gd name="connsiteX9" fmla="*/ 0 w 227635"/>
                <a:gd name="connsiteY9" fmla="*/ 15433 h 146612"/>
                <a:gd name="connsiteX10" fmla="*/ 3858 w 227635"/>
                <a:gd name="connsiteY10" fmla="*/ 100314 h 146612"/>
                <a:gd name="connsiteX11" fmla="*/ 23149 w 227635"/>
                <a:gd name="connsiteY11" fmla="*/ 115747 h 146612"/>
                <a:gd name="connsiteX12" fmla="*/ 46298 w 227635"/>
                <a:gd name="connsiteY12" fmla="*/ 127321 h 146612"/>
                <a:gd name="connsiteX13" fmla="*/ 81022 w 227635"/>
                <a:gd name="connsiteY13" fmla="*/ 142754 h 146612"/>
                <a:gd name="connsiteX14" fmla="*/ 92597 w 227635"/>
                <a:gd name="connsiteY14" fmla="*/ 146612 h 146612"/>
                <a:gd name="connsiteX15" fmla="*/ 227635 w 227635"/>
                <a:gd name="connsiteY15" fmla="*/ 146612 h 14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35" h="146612">
                  <a:moveTo>
                    <a:pt x="227635" y="146612"/>
                  </a:moveTo>
                  <a:lnTo>
                    <a:pt x="227635" y="146612"/>
                  </a:lnTo>
                  <a:cubicBezTo>
                    <a:pt x="226349" y="115746"/>
                    <a:pt x="227068" y="84732"/>
                    <a:pt x="223777" y="54015"/>
                  </a:cubicBezTo>
                  <a:cubicBezTo>
                    <a:pt x="222809" y="44977"/>
                    <a:pt x="211410" y="31953"/>
                    <a:pt x="204486" y="27007"/>
                  </a:cubicBezTo>
                  <a:cubicBezTo>
                    <a:pt x="199806" y="23664"/>
                    <a:pt x="193839" y="22481"/>
                    <a:pt x="189053" y="19291"/>
                  </a:cubicBezTo>
                  <a:cubicBezTo>
                    <a:pt x="186026" y="17273"/>
                    <a:pt x="184590" y="13202"/>
                    <a:pt x="181336" y="11575"/>
                  </a:cubicBezTo>
                  <a:cubicBezTo>
                    <a:pt x="171938" y="6876"/>
                    <a:pt x="153834" y="2770"/>
                    <a:pt x="142754" y="0"/>
                  </a:cubicBezTo>
                  <a:cubicBezTo>
                    <a:pt x="101600" y="1286"/>
                    <a:pt x="60398" y="1509"/>
                    <a:pt x="19291" y="3858"/>
                  </a:cubicBezTo>
                  <a:cubicBezTo>
                    <a:pt x="15231" y="4090"/>
                    <a:pt x="11203" y="5623"/>
                    <a:pt x="7716" y="7716"/>
                  </a:cubicBezTo>
                  <a:cubicBezTo>
                    <a:pt x="4597" y="9588"/>
                    <a:pt x="2572" y="12861"/>
                    <a:pt x="0" y="15433"/>
                  </a:cubicBezTo>
                  <a:cubicBezTo>
                    <a:pt x="1286" y="43727"/>
                    <a:pt x="484" y="72193"/>
                    <a:pt x="3858" y="100314"/>
                  </a:cubicBezTo>
                  <a:cubicBezTo>
                    <a:pt x="5518" y="114150"/>
                    <a:pt x="14466" y="111405"/>
                    <a:pt x="23149" y="115747"/>
                  </a:cubicBezTo>
                  <a:cubicBezTo>
                    <a:pt x="53061" y="130703"/>
                    <a:pt x="17211" y="117625"/>
                    <a:pt x="46298" y="127321"/>
                  </a:cubicBezTo>
                  <a:cubicBezTo>
                    <a:pt x="64640" y="139550"/>
                    <a:pt x="53474" y="133572"/>
                    <a:pt x="81022" y="142754"/>
                  </a:cubicBezTo>
                  <a:lnTo>
                    <a:pt x="92597" y="146612"/>
                  </a:lnTo>
                  <a:lnTo>
                    <a:pt x="227635" y="146612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41" name="Group 21540"/>
          <p:cNvGrpSpPr/>
          <p:nvPr/>
        </p:nvGrpSpPr>
        <p:grpSpPr>
          <a:xfrm>
            <a:off x="3754291" y="3936155"/>
            <a:ext cx="636496" cy="432121"/>
            <a:chOff x="3466259" y="3958542"/>
            <a:chExt cx="636496" cy="432121"/>
          </a:xfrm>
        </p:grpSpPr>
        <p:sp>
          <p:nvSpPr>
            <p:cNvPr id="354" name="Freeform 353"/>
            <p:cNvSpPr/>
            <p:nvPr/>
          </p:nvSpPr>
          <p:spPr bwMode="auto">
            <a:xfrm>
              <a:off x="3466259" y="3966259"/>
              <a:ext cx="181565" cy="131298"/>
            </a:xfrm>
            <a:custGeom>
              <a:avLst/>
              <a:gdLst>
                <a:gd name="connsiteX0" fmla="*/ 10004 w 187483"/>
                <a:gd name="connsiteY0" fmla="*/ 19291 h 154329"/>
                <a:gd name="connsiteX1" fmla="*/ 10004 w 187483"/>
                <a:gd name="connsiteY1" fmla="*/ 19291 h 154329"/>
                <a:gd name="connsiteX2" fmla="*/ 6146 w 187483"/>
                <a:gd name="connsiteY2" fmla="*/ 138896 h 154329"/>
                <a:gd name="connsiteX3" fmla="*/ 21579 w 187483"/>
                <a:gd name="connsiteY3" fmla="*/ 146613 h 154329"/>
                <a:gd name="connsiteX4" fmla="*/ 56303 w 187483"/>
                <a:gd name="connsiteY4" fmla="*/ 154329 h 154329"/>
                <a:gd name="connsiteX5" fmla="*/ 129609 w 187483"/>
                <a:gd name="connsiteY5" fmla="*/ 150471 h 154329"/>
                <a:gd name="connsiteX6" fmla="*/ 145042 w 187483"/>
                <a:gd name="connsiteY6" fmla="*/ 135038 h 154329"/>
                <a:gd name="connsiteX7" fmla="*/ 160475 w 187483"/>
                <a:gd name="connsiteY7" fmla="*/ 104172 h 154329"/>
                <a:gd name="connsiteX8" fmla="*/ 168192 w 187483"/>
                <a:gd name="connsiteY8" fmla="*/ 96456 h 154329"/>
                <a:gd name="connsiteX9" fmla="*/ 175908 w 187483"/>
                <a:gd name="connsiteY9" fmla="*/ 69448 h 154329"/>
                <a:gd name="connsiteX10" fmla="*/ 179766 w 187483"/>
                <a:gd name="connsiteY10" fmla="*/ 54015 h 154329"/>
                <a:gd name="connsiteX11" fmla="*/ 187483 w 187483"/>
                <a:gd name="connsiteY11" fmla="*/ 42441 h 154329"/>
                <a:gd name="connsiteX12" fmla="*/ 168192 w 187483"/>
                <a:gd name="connsiteY12" fmla="*/ 3858 h 154329"/>
                <a:gd name="connsiteX13" fmla="*/ 156617 w 187483"/>
                <a:gd name="connsiteY13" fmla="*/ 0 h 154329"/>
                <a:gd name="connsiteX14" fmla="*/ 67878 w 187483"/>
                <a:gd name="connsiteY14" fmla="*/ 3858 h 154329"/>
                <a:gd name="connsiteX15" fmla="*/ 21579 w 187483"/>
                <a:gd name="connsiteY15" fmla="*/ 11575 h 154329"/>
                <a:gd name="connsiteX16" fmla="*/ 10004 w 187483"/>
                <a:gd name="connsiteY16" fmla="*/ 19291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483" h="154329">
                  <a:moveTo>
                    <a:pt x="10004" y="19291"/>
                  </a:moveTo>
                  <a:lnTo>
                    <a:pt x="10004" y="19291"/>
                  </a:lnTo>
                  <a:cubicBezTo>
                    <a:pt x="1707" y="64925"/>
                    <a:pt x="-5641" y="87033"/>
                    <a:pt x="6146" y="138896"/>
                  </a:cubicBezTo>
                  <a:cubicBezTo>
                    <a:pt x="7421" y="144505"/>
                    <a:pt x="16292" y="144347"/>
                    <a:pt x="21579" y="146613"/>
                  </a:cubicBezTo>
                  <a:cubicBezTo>
                    <a:pt x="33665" y="151793"/>
                    <a:pt x="42433" y="152017"/>
                    <a:pt x="56303" y="154329"/>
                  </a:cubicBezTo>
                  <a:cubicBezTo>
                    <a:pt x="80738" y="153043"/>
                    <a:pt x="105698" y="155669"/>
                    <a:pt x="129609" y="150471"/>
                  </a:cubicBezTo>
                  <a:cubicBezTo>
                    <a:pt x="136718" y="148926"/>
                    <a:pt x="141006" y="141091"/>
                    <a:pt x="145042" y="135038"/>
                  </a:cubicBezTo>
                  <a:cubicBezTo>
                    <a:pt x="175548" y="89286"/>
                    <a:pt x="122738" y="170213"/>
                    <a:pt x="160475" y="104172"/>
                  </a:cubicBezTo>
                  <a:cubicBezTo>
                    <a:pt x="162280" y="101014"/>
                    <a:pt x="165620" y="99028"/>
                    <a:pt x="168192" y="96456"/>
                  </a:cubicBezTo>
                  <a:cubicBezTo>
                    <a:pt x="180253" y="48211"/>
                    <a:pt x="164839" y="108194"/>
                    <a:pt x="175908" y="69448"/>
                  </a:cubicBezTo>
                  <a:cubicBezTo>
                    <a:pt x="177365" y="64349"/>
                    <a:pt x="177677" y="58889"/>
                    <a:pt x="179766" y="54015"/>
                  </a:cubicBezTo>
                  <a:cubicBezTo>
                    <a:pt x="181593" y="49753"/>
                    <a:pt x="184911" y="46299"/>
                    <a:pt x="187483" y="42441"/>
                  </a:cubicBezTo>
                  <a:cubicBezTo>
                    <a:pt x="182799" y="283"/>
                    <a:pt x="195032" y="11527"/>
                    <a:pt x="168192" y="3858"/>
                  </a:cubicBezTo>
                  <a:cubicBezTo>
                    <a:pt x="164281" y="2741"/>
                    <a:pt x="160475" y="1286"/>
                    <a:pt x="156617" y="0"/>
                  </a:cubicBezTo>
                  <a:lnTo>
                    <a:pt x="67878" y="3858"/>
                  </a:lnTo>
                  <a:cubicBezTo>
                    <a:pt x="43784" y="5364"/>
                    <a:pt x="39078" y="5013"/>
                    <a:pt x="21579" y="11575"/>
                  </a:cubicBezTo>
                  <a:cubicBezTo>
                    <a:pt x="-44" y="19683"/>
                    <a:pt x="11933" y="18005"/>
                    <a:pt x="10004" y="1929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3499413" y="4089722"/>
              <a:ext cx="231493" cy="150470"/>
            </a:xfrm>
            <a:custGeom>
              <a:avLst/>
              <a:gdLst>
                <a:gd name="connsiteX0" fmla="*/ 84881 w 231493"/>
                <a:gd name="connsiteY0" fmla="*/ 11574 h 150470"/>
                <a:gd name="connsiteX1" fmla="*/ 84881 w 231493"/>
                <a:gd name="connsiteY1" fmla="*/ 11574 h 150470"/>
                <a:gd name="connsiteX2" fmla="*/ 3858 w 231493"/>
                <a:gd name="connsiteY2" fmla="*/ 23149 h 150470"/>
                <a:gd name="connsiteX3" fmla="*/ 0 w 231493"/>
                <a:gd name="connsiteY3" fmla="*/ 42440 h 150470"/>
                <a:gd name="connsiteX4" fmla="*/ 3858 w 231493"/>
                <a:gd name="connsiteY4" fmla="*/ 111888 h 150470"/>
                <a:gd name="connsiteX5" fmla="*/ 11574 w 231493"/>
                <a:gd name="connsiteY5" fmla="*/ 123463 h 150470"/>
                <a:gd name="connsiteX6" fmla="*/ 27007 w 231493"/>
                <a:gd name="connsiteY6" fmla="*/ 127321 h 150470"/>
                <a:gd name="connsiteX7" fmla="*/ 38582 w 231493"/>
                <a:gd name="connsiteY7" fmla="*/ 135037 h 150470"/>
                <a:gd name="connsiteX8" fmla="*/ 65590 w 231493"/>
                <a:gd name="connsiteY8" fmla="*/ 142754 h 150470"/>
                <a:gd name="connsiteX9" fmla="*/ 92597 w 231493"/>
                <a:gd name="connsiteY9" fmla="*/ 150470 h 150470"/>
                <a:gd name="connsiteX10" fmla="*/ 162045 w 231493"/>
                <a:gd name="connsiteY10" fmla="*/ 146612 h 150470"/>
                <a:gd name="connsiteX11" fmla="*/ 185195 w 231493"/>
                <a:gd name="connsiteY11" fmla="*/ 138896 h 150470"/>
                <a:gd name="connsiteX12" fmla="*/ 212202 w 231493"/>
                <a:gd name="connsiteY12" fmla="*/ 123463 h 150470"/>
                <a:gd name="connsiteX13" fmla="*/ 227635 w 231493"/>
                <a:gd name="connsiteY13" fmla="*/ 88739 h 150470"/>
                <a:gd name="connsiteX14" fmla="*/ 231493 w 231493"/>
                <a:gd name="connsiteY14" fmla="*/ 77164 h 150470"/>
                <a:gd name="connsiteX15" fmla="*/ 227635 w 231493"/>
                <a:gd name="connsiteY15" fmla="*/ 50156 h 150470"/>
                <a:gd name="connsiteX16" fmla="*/ 212202 w 231493"/>
                <a:gd name="connsiteY16" fmla="*/ 30865 h 150470"/>
                <a:gd name="connsiteX17" fmla="*/ 196769 w 231493"/>
                <a:gd name="connsiteY17" fmla="*/ 11574 h 150470"/>
                <a:gd name="connsiteX18" fmla="*/ 173620 w 231493"/>
                <a:gd name="connsiteY18" fmla="*/ 3858 h 150470"/>
                <a:gd name="connsiteX19" fmla="*/ 162045 w 231493"/>
                <a:gd name="connsiteY19" fmla="*/ 0 h 150470"/>
                <a:gd name="connsiteX20" fmla="*/ 84881 w 231493"/>
                <a:gd name="connsiteY20" fmla="*/ 11574 h 15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493" h="150470">
                  <a:moveTo>
                    <a:pt x="84881" y="11574"/>
                  </a:moveTo>
                  <a:lnTo>
                    <a:pt x="84881" y="11574"/>
                  </a:lnTo>
                  <a:cubicBezTo>
                    <a:pt x="80268" y="11929"/>
                    <a:pt x="15499" y="14095"/>
                    <a:pt x="3858" y="23149"/>
                  </a:cubicBezTo>
                  <a:cubicBezTo>
                    <a:pt x="-1318" y="27175"/>
                    <a:pt x="1286" y="36010"/>
                    <a:pt x="0" y="42440"/>
                  </a:cubicBezTo>
                  <a:cubicBezTo>
                    <a:pt x="1286" y="65589"/>
                    <a:pt x="579" y="88936"/>
                    <a:pt x="3858" y="111888"/>
                  </a:cubicBezTo>
                  <a:cubicBezTo>
                    <a:pt x="4514" y="116478"/>
                    <a:pt x="7716" y="120891"/>
                    <a:pt x="11574" y="123463"/>
                  </a:cubicBezTo>
                  <a:cubicBezTo>
                    <a:pt x="15986" y="126404"/>
                    <a:pt x="21863" y="126035"/>
                    <a:pt x="27007" y="127321"/>
                  </a:cubicBezTo>
                  <a:cubicBezTo>
                    <a:pt x="30865" y="129893"/>
                    <a:pt x="34435" y="132963"/>
                    <a:pt x="38582" y="135037"/>
                  </a:cubicBezTo>
                  <a:cubicBezTo>
                    <a:pt x="44755" y="138123"/>
                    <a:pt x="59813" y="141104"/>
                    <a:pt x="65590" y="142754"/>
                  </a:cubicBezTo>
                  <a:cubicBezTo>
                    <a:pt x="104335" y="153824"/>
                    <a:pt x="44349" y="138409"/>
                    <a:pt x="92597" y="150470"/>
                  </a:cubicBezTo>
                  <a:cubicBezTo>
                    <a:pt x="115746" y="149184"/>
                    <a:pt x="139039" y="149488"/>
                    <a:pt x="162045" y="146612"/>
                  </a:cubicBezTo>
                  <a:cubicBezTo>
                    <a:pt x="170116" y="145603"/>
                    <a:pt x="177920" y="142534"/>
                    <a:pt x="185195" y="138896"/>
                  </a:cubicBezTo>
                  <a:cubicBezTo>
                    <a:pt x="204775" y="129105"/>
                    <a:pt x="195842" y="134369"/>
                    <a:pt x="212202" y="123463"/>
                  </a:cubicBezTo>
                  <a:cubicBezTo>
                    <a:pt x="224431" y="105121"/>
                    <a:pt x="218453" y="116287"/>
                    <a:pt x="227635" y="88739"/>
                  </a:cubicBezTo>
                  <a:lnTo>
                    <a:pt x="231493" y="77164"/>
                  </a:lnTo>
                  <a:cubicBezTo>
                    <a:pt x="230207" y="68161"/>
                    <a:pt x="230248" y="58867"/>
                    <a:pt x="227635" y="50156"/>
                  </a:cubicBezTo>
                  <a:cubicBezTo>
                    <a:pt x="224785" y="40657"/>
                    <a:pt x="217796" y="37858"/>
                    <a:pt x="212202" y="30865"/>
                  </a:cubicBezTo>
                  <a:cubicBezTo>
                    <a:pt x="208567" y="26321"/>
                    <a:pt x="202980" y="14679"/>
                    <a:pt x="196769" y="11574"/>
                  </a:cubicBezTo>
                  <a:cubicBezTo>
                    <a:pt x="189494" y="7937"/>
                    <a:pt x="181336" y="6430"/>
                    <a:pt x="173620" y="3858"/>
                  </a:cubicBezTo>
                  <a:lnTo>
                    <a:pt x="162045" y="0"/>
                  </a:lnTo>
                  <a:cubicBezTo>
                    <a:pt x="59161" y="3957"/>
                    <a:pt x="97742" y="9645"/>
                    <a:pt x="84881" y="1157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3487672" y="4232476"/>
              <a:ext cx="222316" cy="158187"/>
            </a:xfrm>
            <a:custGeom>
              <a:avLst/>
              <a:gdLst>
                <a:gd name="connsiteX0" fmla="*/ 196936 w 222316"/>
                <a:gd name="connsiteY0" fmla="*/ 42440 h 158187"/>
                <a:gd name="connsiteX1" fmla="*/ 196936 w 222316"/>
                <a:gd name="connsiteY1" fmla="*/ 42440 h 158187"/>
                <a:gd name="connsiteX2" fmla="*/ 150637 w 222316"/>
                <a:gd name="connsiteY2" fmla="*/ 27008 h 158187"/>
                <a:gd name="connsiteX3" fmla="*/ 131346 w 222316"/>
                <a:gd name="connsiteY3" fmla="*/ 15433 h 158187"/>
                <a:gd name="connsiteX4" fmla="*/ 115913 w 222316"/>
                <a:gd name="connsiteY4" fmla="*/ 7716 h 158187"/>
                <a:gd name="connsiteX5" fmla="*/ 92763 w 222316"/>
                <a:gd name="connsiteY5" fmla="*/ 0 h 158187"/>
                <a:gd name="connsiteX6" fmla="*/ 38748 w 222316"/>
                <a:gd name="connsiteY6" fmla="*/ 3858 h 158187"/>
                <a:gd name="connsiteX7" fmla="*/ 11741 w 222316"/>
                <a:gd name="connsiteY7" fmla="*/ 11575 h 158187"/>
                <a:gd name="connsiteX8" fmla="*/ 7882 w 222316"/>
                <a:gd name="connsiteY8" fmla="*/ 27008 h 158187"/>
                <a:gd name="connsiteX9" fmla="*/ 166 w 222316"/>
                <a:gd name="connsiteY9" fmla="*/ 38582 h 158187"/>
                <a:gd name="connsiteX10" fmla="*/ 7882 w 222316"/>
                <a:gd name="connsiteY10" fmla="*/ 104172 h 158187"/>
                <a:gd name="connsiteX11" fmla="*/ 15599 w 222316"/>
                <a:gd name="connsiteY11" fmla="*/ 115747 h 158187"/>
                <a:gd name="connsiteX12" fmla="*/ 54181 w 222316"/>
                <a:gd name="connsiteY12" fmla="*/ 150471 h 158187"/>
                <a:gd name="connsiteX13" fmla="*/ 85047 w 222316"/>
                <a:gd name="connsiteY13" fmla="*/ 158187 h 158187"/>
                <a:gd name="connsiteX14" fmla="*/ 173786 w 222316"/>
                <a:gd name="connsiteY14" fmla="*/ 150471 h 158187"/>
                <a:gd name="connsiteX15" fmla="*/ 193077 w 222316"/>
                <a:gd name="connsiteY15" fmla="*/ 142754 h 158187"/>
                <a:gd name="connsiteX16" fmla="*/ 216227 w 222316"/>
                <a:gd name="connsiteY16" fmla="*/ 115747 h 158187"/>
                <a:gd name="connsiteX17" fmla="*/ 216227 w 222316"/>
                <a:gd name="connsiteY17" fmla="*/ 54015 h 158187"/>
                <a:gd name="connsiteX18" fmla="*/ 208510 w 222316"/>
                <a:gd name="connsiteY18" fmla="*/ 42440 h 158187"/>
                <a:gd name="connsiteX19" fmla="*/ 196936 w 222316"/>
                <a:gd name="connsiteY19" fmla="*/ 42440 h 15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2316" h="158187">
                  <a:moveTo>
                    <a:pt x="196936" y="42440"/>
                  </a:moveTo>
                  <a:lnTo>
                    <a:pt x="196936" y="42440"/>
                  </a:lnTo>
                  <a:cubicBezTo>
                    <a:pt x="181503" y="37296"/>
                    <a:pt x="162140" y="38511"/>
                    <a:pt x="150637" y="27008"/>
                  </a:cubicBezTo>
                  <a:cubicBezTo>
                    <a:pt x="137804" y="14175"/>
                    <a:pt x="148876" y="22946"/>
                    <a:pt x="131346" y="15433"/>
                  </a:cubicBezTo>
                  <a:cubicBezTo>
                    <a:pt x="126059" y="13167"/>
                    <a:pt x="121253" y="9852"/>
                    <a:pt x="115913" y="7716"/>
                  </a:cubicBezTo>
                  <a:cubicBezTo>
                    <a:pt x="108361" y="4695"/>
                    <a:pt x="92763" y="0"/>
                    <a:pt x="92763" y="0"/>
                  </a:cubicBezTo>
                  <a:cubicBezTo>
                    <a:pt x="74758" y="1286"/>
                    <a:pt x="56688" y="1865"/>
                    <a:pt x="38748" y="3858"/>
                  </a:cubicBezTo>
                  <a:cubicBezTo>
                    <a:pt x="31475" y="4666"/>
                    <a:pt x="19061" y="9134"/>
                    <a:pt x="11741" y="11575"/>
                  </a:cubicBezTo>
                  <a:cubicBezTo>
                    <a:pt x="10455" y="16719"/>
                    <a:pt x="9971" y="22134"/>
                    <a:pt x="7882" y="27008"/>
                  </a:cubicBezTo>
                  <a:cubicBezTo>
                    <a:pt x="6055" y="31270"/>
                    <a:pt x="438" y="33953"/>
                    <a:pt x="166" y="38582"/>
                  </a:cubicBezTo>
                  <a:cubicBezTo>
                    <a:pt x="-219" y="45122"/>
                    <a:pt x="-663" y="87083"/>
                    <a:pt x="7882" y="104172"/>
                  </a:cubicBezTo>
                  <a:cubicBezTo>
                    <a:pt x="9956" y="108320"/>
                    <a:pt x="12497" y="112300"/>
                    <a:pt x="15599" y="115747"/>
                  </a:cubicBezTo>
                  <a:cubicBezTo>
                    <a:pt x="23777" y="124834"/>
                    <a:pt x="40066" y="143413"/>
                    <a:pt x="54181" y="150471"/>
                  </a:cubicBezTo>
                  <a:cubicBezTo>
                    <a:pt x="62089" y="154425"/>
                    <a:pt x="77712" y="156720"/>
                    <a:pt x="85047" y="158187"/>
                  </a:cubicBezTo>
                  <a:cubicBezTo>
                    <a:pt x="109971" y="156875"/>
                    <a:pt x="146247" y="159651"/>
                    <a:pt x="173786" y="150471"/>
                  </a:cubicBezTo>
                  <a:cubicBezTo>
                    <a:pt x="180356" y="148281"/>
                    <a:pt x="186647" y="145326"/>
                    <a:pt x="193077" y="142754"/>
                  </a:cubicBezTo>
                  <a:cubicBezTo>
                    <a:pt x="211789" y="124042"/>
                    <a:pt x="204474" y="133374"/>
                    <a:pt x="216227" y="115747"/>
                  </a:cubicBezTo>
                  <a:cubicBezTo>
                    <a:pt x="224457" y="91056"/>
                    <a:pt x="224234" y="96716"/>
                    <a:pt x="216227" y="54015"/>
                  </a:cubicBezTo>
                  <a:cubicBezTo>
                    <a:pt x="215372" y="49457"/>
                    <a:pt x="211789" y="45719"/>
                    <a:pt x="208510" y="42440"/>
                  </a:cubicBezTo>
                  <a:cubicBezTo>
                    <a:pt x="205231" y="39161"/>
                    <a:pt x="198865" y="42440"/>
                    <a:pt x="196936" y="424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7" name="Freeform 356"/>
            <p:cNvSpPr/>
            <p:nvPr/>
          </p:nvSpPr>
          <p:spPr bwMode="auto">
            <a:xfrm>
              <a:off x="3686021" y="3958542"/>
              <a:ext cx="176065" cy="189053"/>
            </a:xfrm>
            <a:custGeom>
              <a:avLst/>
              <a:gdLst>
                <a:gd name="connsiteX0" fmla="*/ 64176 w 176065"/>
                <a:gd name="connsiteY0" fmla="*/ 7716 h 189053"/>
                <a:gd name="connsiteX1" fmla="*/ 64176 w 176065"/>
                <a:gd name="connsiteY1" fmla="*/ 7716 h 189053"/>
                <a:gd name="connsiteX2" fmla="*/ 2445 w 176065"/>
                <a:gd name="connsiteY2" fmla="*/ 77164 h 189053"/>
                <a:gd name="connsiteX3" fmla="*/ 6303 w 176065"/>
                <a:gd name="connsiteY3" fmla="*/ 119605 h 189053"/>
                <a:gd name="connsiteX4" fmla="*/ 10161 w 176065"/>
                <a:gd name="connsiteY4" fmla="*/ 131180 h 189053"/>
                <a:gd name="connsiteX5" fmla="*/ 29452 w 176065"/>
                <a:gd name="connsiteY5" fmla="*/ 146612 h 189053"/>
                <a:gd name="connsiteX6" fmla="*/ 37169 w 176065"/>
                <a:gd name="connsiteY6" fmla="*/ 158187 h 189053"/>
                <a:gd name="connsiteX7" fmla="*/ 48744 w 176065"/>
                <a:gd name="connsiteY7" fmla="*/ 162045 h 189053"/>
                <a:gd name="connsiteX8" fmla="*/ 83468 w 176065"/>
                <a:gd name="connsiteY8" fmla="*/ 181336 h 189053"/>
                <a:gd name="connsiteX9" fmla="*/ 114333 w 176065"/>
                <a:gd name="connsiteY9" fmla="*/ 189053 h 189053"/>
                <a:gd name="connsiteX10" fmla="*/ 149057 w 176065"/>
                <a:gd name="connsiteY10" fmla="*/ 185195 h 189053"/>
                <a:gd name="connsiteX11" fmla="*/ 168349 w 176065"/>
                <a:gd name="connsiteY11" fmla="*/ 150471 h 189053"/>
                <a:gd name="connsiteX12" fmla="*/ 172207 w 176065"/>
                <a:gd name="connsiteY12" fmla="*/ 135038 h 189053"/>
                <a:gd name="connsiteX13" fmla="*/ 176065 w 176065"/>
                <a:gd name="connsiteY13" fmla="*/ 123463 h 189053"/>
                <a:gd name="connsiteX14" fmla="*/ 172207 w 176065"/>
                <a:gd name="connsiteY14" fmla="*/ 77164 h 189053"/>
                <a:gd name="connsiteX15" fmla="*/ 149057 w 176065"/>
                <a:gd name="connsiteY15" fmla="*/ 46299 h 189053"/>
                <a:gd name="connsiteX16" fmla="*/ 141341 w 176065"/>
                <a:gd name="connsiteY16" fmla="*/ 30866 h 189053"/>
                <a:gd name="connsiteX17" fmla="*/ 122050 w 176065"/>
                <a:gd name="connsiteY17" fmla="*/ 11574 h 189053"/>
                <a:gd name="connsiteX18" fmla="*/ 83468 w 176065"/>
                <a:gd name="connsiteY18" fmla="*/ 0 h 189053"/>
                <a:gd name="connsiteX19" fmla="*/ 64176 w 176065"/>
                <a:gd name="connsiteY19" fmla="*/ 7716 h 18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065" h="189053">
                  <a:moveTo>
                    <a:pt x="64176" y="7716"/>
                  </a:moveTo>
                  <a:lnTo>
                    <a:pt x="64176" y="7716"/>
                  </a:lnTo>
                  <a:cubicBezTo>
                    <a:pt x="43599" y="30865"/>
                    <a:pt x="16674" y="49653"/>
                    <a:pt x="2445" y="77164"/>
                  </a:cubicBezTo>
                  <a:cubicBezTo>
                    <a:pt x="-4081" y="89781"/>
                    <a:pt x="4294" y="105542"/>
                    <a:pt x="6303" y="119605"/>
                  </a:cubicBezTo>
                  <a:cubicBezTo>
                    <a:pt x="6878" y="123631"/>
                    <a:pt x="8068" y="127693"/>
                    <a:pt x="10161" y="131180"/>
                  </a:cubicBezTo>
                  <a:cubicBezTo>
                    <a:pt x="13825" y="137287"/>
                    <a:pt x="24197" y="143109"/>
                    <a:pt x="29452" y="146612"/>
                  </a:cubicBezTo>
                  <a:cubicBezTo>
                    <a:pt x="32024" y="150470"/>
                    <a:pt x="33548" y="155290"/>
                    <a:pt x="37169" y="158187"/>
                  </a:cubicBezTo>
                  <a:cubicBezTo>
                    <a:pt x="40345" y="160728"/>
                    <a:pt x="45106" y="160226"/>
                    <a:pt x="48744" y="162045"/>
                  </a:cubicBezTo>
                  <a:cubicBezTo>
                    <a:pt x="58642" y="166994"/>
                    <a:pt x="72314" y="177618"/>
                    <a:pt x="83468" y="181336"/>
                  </a:cubicBezTo>
                  <a:cubicBezTo>
                    <a:pt x="93529" y="184690"/>
                    <a:pt x="114333" y="189053"/>
                    <a:pt x="114333" y="189053"/>
                  </a:cubicBezTo>
                  <a:cubicBezTo>
                    <a:pt x="125908" y="187767"/>
                    <a:pt x="138803" y="190716"/>
                    <a:pt x="149057" y="185195"/>
                  </a:cubicBezTo>
                  <a:cubicBezTo>
                    <a:pt x="158384" y="180173"/>
                    <a:pt x="165223" y="161410"/>
                    <a:pt x="168349" y="150471"/>
                  </a:cubicBezTo>
                  <a:cubicBezTo>
                    <a:pt x="169806" y="145372"/>
                    <a:pt x="170750" y="140137"/>
                    <a:pt x="172207" y="135038"/>
                  </a:cubicBezTo>
                  <a:cubicBezTo>
                    <a:pt x="173324" y="131127"/>
                    <a:pt x="174779" y="127321"/>
                    <a:pt x="176065" y="123463"/>
                  </a:cubicBezTo>
                  <a:cubicBezTo>
                    <a:pt x="174779" y="108030"/>
                    <a:pt x="176352" y="92086"/>
                    <a:pt x="172207" y="77164"/>
                  </a:cubicBezTo>
                  <a:cubicBezTo>
                    <a:pt x="168851" y="65081"/>
                    <a:pt x="157804" y="55045"/>
                    <a:pt x="149057" y="46299"/>
                  </a:cubicBezTo>
                  <a:cubicBezTo>
                    <a:pt x="146485" y="41155"/>
                    <a:pt x="144872" y="35406"/>
                    <a:pt x="141341" y="30866"/>
                  </a:cubicBezTo>
                  <a:cubicBezTo>
                    <a:pt x="135758" y="23687"/>
                    <a:pt x="130677" y="14450"/>
                    <a:pt x="122050" y="11574"/>
                  </a:cubicBezTo>
                  <a:cubicBezTo>
                    <a:pt x="93870" y="2181"/>
                    <a:pt x="106792" y="5831"/>
                    <a:pt x="83468" y="0"/>
                  </a:cubicBezTo>
                  <a:cubicBezTo>
                    <a:pt x="51354" y="8028"/>
                    <a:pt x="67391" y="6430"/>
                    <a:pt x="64176" y="771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Freeform 357"/>
            <p:cNvSpPr/>
            <p:nvPr/>
          </p:nvSpPr>
          <p:spPr bwMode="auto">
            <a:xfrm>
              <a:off x="3703899" y="4147595"/>
              <a:ext cx="192410" cy="181337"/>
            </a:xfrm>
            <a:custGeom>
              <a:avLst/>
              <a:gdLst>
                <a:gd name="connsiteX0" fmla="*/ 162045 w 192410"/>
                <a:gd name="connsiteY0" fmla="*/ 142754 h 181337"/>
                <a:gd name="connsiteX1" fmla="*/ 162045 w 192410"/>
                <a:gd name="connsiteY1" fmla="*/ 142754 h 181337"/>
                <a:gd name="connsiteX2" fmla="*/ 165904 w 192410"/>
                <a:gd name="connsiteY2" fmla="*/ 23149 h 181337"/>
                <a:gd name="connsiteX3" fmla="*/ 150471 w 192410"/>
                <a:gd name="connsiteY3" fmla="*/ 15433 h 181337"/>
                <a:gd name="connsiteX4" fmla="*/ 142754 w 192410"/>
                <a:gd name="connsiteY4" fmla="*/ 7716 h 181337"/>
                <a:gd name="connsiteX5" fmla="*/ 119605 w 192410"/>
                <a:gd name="connsiteY5" fmla="*/ 0 h 181337"/>
                <a:gd name="connsiteX6" fmla="*/ 61731 w 192410"/>
                <a:gd name="connsiteY6" fmla="*/ 3858 h 181337"/>
                <a:gd name="connsiteX7" fmla="*/ 42440 w 192410"/>
                <a:gd name="connsiteY7" fmla="*/ 15433 h 181337"/>
                <a:gd name="connsiteX8" fmla="*/ 19291 w 192410"/>
                <a:gd name="connsiteY8" fmla="*/ 27008 h 181337"/>
                <a:gd name="connsiteX9" fmla="*/ 11574 w 192410"/>
                <a:gd name="connsiteY9" fmla="*/ 42440 h 181337"/>
                <a:gd name="connsiteX10" fmla="*/ 3858 w 192410"/>
                <a:gd name="connsiteY10" fmla="*/ 54015 h 181337"/>
                <a:gd name="connsiteX11" fmla="*/ 0 w 192410"/>
                <a:gd name="connsiteY11" fmla="*/ 104172 h 181337"/>
                <a:gd name="connsiteX12" fmla="*/ 3858 w 192410"/>
                <a:gd name="connsiteY12" fmla="*/ 162046 h 181337"/>
                <a:gd name="connsiteX13" fmla="*/ 15433 w 192410"/>
                <a:gd name="connsiteY13" fmla="*/ 173620 h 181337"/>
                <a:gd name="connsiteX14" fmla="*/ 38582 w 192410"/>
                <a:gd name="connsiteY14" fmla="*/ 181337 h 181337"/>
                <a:gd name="connsiteX15" fmla="*/ 108030 w 192410"/>
                <a:gd name="connsiteY15" fmla="*/ 177478 h 181337"/>
                <a:gd name="connsiteX16" fmla="*/ 119605 w 192410"/>
                <a:gd name="connsiteY16" fmla="*/ 169762 h 181337"/>
                <a:gd name="connsiteX17" fmla="*/ 135038 w 192410"/>
                <a:gd name="connsiteY17" fmla="*/ 162046 h 181337"/>
                <a:gd name="connsiteX18" fmla="*/ 142754 w 192410"/>
                <a:gd name="connsiteY18" fmla="*/ 154329 h 181337"/>
                <a:gd name="connsiteX19" fmla="*/ 158187 w 192410"/>
                <a:gd name="connsiteY19" fmla="*/ 131180 h 181337"/>
                <a:gd name="connsiteX20" fmla="*/ 162045 w 192410"/>
                <a:gd name="connsiteY20" fmla="*/ 142754 h 1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410" h="181337">
                  <a:moveTo>
                    <a:pt x="162045" y="142754"/>
                  </a:moveTo>
                  <a:lnTo>
                    <a:pt x="162045" y="142754"/>
                  </a:lnTo>
                  <a:cubicBezTo>
                    <a:pt x="185449" y="59170"/>
                    <a:pt x="214801" y="62267"/>
                    <a:pt x="165904" y="23149"/>
                  </a:cubicBezTo>
                  <a:cubicBezTo>
                    <a:pt x="161413" y="19556"/>
                    <a:pt x="155615" y="18005"/>
                    <a:pt x="150471" y="15433"/>
                  </a:cubicBezTo>
                  <a:cubicBezTo>
                    <a:pt x="147899" y="12861"/>
                    <a:pt x="146008" y="9343"/>
                    <a:pt x="142754" y="7716"/>
                  </a:cubicBezTo>
                  <a:cubicBezTo>
                    <a:pt x="135479" y="4079"/>
                    <a:pt x="119605" y="0"/>
                    <a:pt x="119605" y="0"/>
                  </a:cubicBezTo>
                  <a:cubicBezTo>
                    <a:pt x="100314" y="1286"/>
                    <a:pt x="80947" y="1723"/>
                    <a:pt x="61731" y="3858"/>
                  </a:cubicBezTo>
                  <a:cubicBezTo>
                    <a:pt x="48115" y="5371"/>
                    <a:pt x="51772" y="7967"/>
                    <a:pt x="42440" y="15433"/>
                  </a:cubicBezTo>
                  <a:cubicBezTo>
                    <a:pt x="31756" y="23980"/>
                    <a:pt x="31515" y="22933"/>
                    <a:pt x="19291" y="27008"/>
                  </a:cubicBezTo>
                  <a:cubicBezTo>
                    <a:pt x="16719" y="32152"/>
                    <a:pt x="14428" y="37446"/>
                    <a:pt x="11574" y="42440"/>
                  </a:cubicBezTo>
                  <a:cubicBezTo>
                    <a:pt x="9273" y="46466"/>
                    <a:pt x="4712" y="49457"/>
                    <a:pt x="3858" y="54015"/>
                  </a:cubicBezTo>
                  <a:cubicBezTo>
                    <a:pt x="768" y="70496"/>
                    <a:pt x="1286" y="87453"/>
                    <a:pt x="0" y="104172"/>
                  </a:cubicBezTo>
                  <a:cubicBezTo>
                    <a:pt x="1286" y="123463"/>
                    <a:pt x="-336" y="143172"/>
                    <a:pt x="3858" y="162046"/>
                  </a:cubicBezTo>
                  <a:cubicBezTo>
                    <a:pt x="5042" y="167372"/>
                    <a:pt x="10663" y="170970"/>
                    <a:pt x="15433" y="173620"/>
                  </a:cubicBezTo>
                  <a:cubicBezTo>
                    <a:pt x="22543" y="177570"/>
                    <a:pt x="38582" y="181337"/>
                    <a:pt x="38582" y="181337"/>
                  </a:cubicBezTo>
                  <a:cubicBezTo>
                    <a:pt x="61731" y="180051"/>
                    <a:pt x="85078" y="180757"/>
                    <a:pt x="108030" y="177478"/>
                  </a:cubicBezTo>
                  <a:cubicBezTo>
                    <a:pt x="112620" y="176822"/>
                    <a:pt x="115579" y="172062"/>
                    <a:pt x="119605" y="169762"/>
                  </a:cubicBezTo>
                  <a:cubicBezTo>
                    <a:pt x="124599" y="166909"/>
                    <a:pt x="129894" y="164618"/>
                    <a:pt x="135038" y="162046"/>
                  </a:cubicBezTo>
                  <a:cubicBezTo>
                    <a:pt x="137610" y="159474"/>
                    <a:pt x="140571" y="157239"/>
                    <a:pt x="142754" y="154329"/>
                  </a:cubicBezTo>
                  <a:cubicBezTo>
                    <a:pt x="148318" y="146910"/>
                    <a:pt x="151629" y="137738"/>
                    <a:pt x="158187" y="131180"/>
                  </a:cubicBezTo>
                  <a:lnTo>
                    <a:pt x="162045" y="14275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9" name="Freeform 358"/>
            <p:cNvSpPr/>
            <p:nvPr/>
          </p:nvSpPr>
          <p:spPr bwMode="auto">
            <a:xfrm>
              <a:off x="3850511" y="4261883"/>
              <a:ext cx="173813" cy="113347"/>
            </a:xfrm>
            <a:custGeom>
              <a:avLst/>
              <a:gdLst>
                <a:gd name="connsiteX0" fmla="*/ 150471 w 204505"/>
                <a:gd name="connsiteY0" fmla="*/ 12653 h 124541"/>
                <a:gd name="connsiteX1" fmla="*/ 150471 w 204505"/>
                <a:gd name="connsiteY1" fmla="*/ 12653 h 124541"/>
                <a:gd name="connsiteX2" fmla="*/ 27008 w 204505"/>
                <a:gd name="connsiteY2" fmla="*/ 16511 h 124541"/>
                <a:gd name="connsiteX3" fmla="*/ 15433 w 204505"/>
                <a:gd name="connsiteY3" fmla="*/ 24227 h 124541"/>
                <a:gd name="connsiteX4" fmla="*/ 11575 w 204505"/>
                <a:gd name="connsiteY4" fmla="*/ 35802 h 124541"/>
                <a:gd name="connsiteX5" fmla="*/ 7717 w 204505"/>
                <a:gd name="connsiteY5" fmla="*/ 58952 h 124541"/>
                <a:gd name="connsiteX6" fmla="*/ 0 w 204505"/>
                <a:gd name="connsiteY6" fmla="*/ 66668 h 124541"/>
                <a:gd name="connsiteX7" fmla="*/ 3859 w 204505"/>
                <a:gd name="connsiteY7" fmla="*/ 105250 h 124541"/>
                <a:gd name="connsiteX8" fmla="*/ 11575 w 204505"/>
                <a:gd name="connsiteY8" fmla="*/ 112967 h 124541"/>
                <a:gd name="connsiteX9" fmla="*/ 38583 w 204505"/>
                <a:gd name="connsiteY9" fmla="*/ 124541 h 124541"/>
                <a:gd name="connsiteX10" fmla="*/ 185195 w 204505"/>
                <a:gd name="connsiteY10" fmla="*/ 120683 h 124541"/>
                <a:gd name="connsiteX11" fmla="*/ 200628 w 204505"/>
                <a:gd name="connsiteY11" fmla="*/ 105250 h 124541"/>
                <a:gd name="connsiteX12" fmla="*/ 204486 w 204505"/>
                <a:gd name="connsiteY12" fmla="*/ 89817 h 124541"/>
                <a:gd name="connsiteX13" fmla="*/ 200628 w 204505"/>
                <a:gd name="connsiteY13" fmla="*/ 16511 h 124541"/>
                <a:gd name="connsiteX14" fmla="*/ 189054 w 204505"/>
                <a:gd name="connsiteY14" fmla="*/ 4936 h 124541"/>
                <a:gd name="connsiteX15" fmla="*/ 150471 w 204505"/>
                <a:gd name="connsiteY15" fmla="*/ 12653 h 1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505" h="124541">
                  <a:moveTo>
                    <a:pt x="150471" y="12653"/>
                  </a:moveTo>
                  <a:lnTo>
                    <a:pt x="150471" y="12653"/>
                  </a:lnTo>
                  <a:cubicBezTo>
                    <a:pt x="65675" y="1090"/>
                    <a:pt x="85405" y="-10441"/>
                    <a:pt x="27008" y="16511"/>
                  </a:cubicBezTo>
                  <a:cubicBezTo>
                    <a:pt x="22798" y="18454"/>
                    <a:pt x="19291" y="21655"/>
                    <a:pt x="15433" y="24227"/>
                  </a:cubicBezTo>
                  <a:cubicBezTo>
                    <a:pt x="14147" y="28085"/>
                    <a:pt x="12457" y="31832"/>
                    <a:pt x="11575" y="35802"/>
                  </a:cubicBezTo>
                  <a:cubicBezTo>
                    <a:pt x="9878" y="43439"/>
                    <a:pt x="10464" y="51627"/>
                    <a:pt x="7717" y="58952"/>
                  </a:cubicBezTo>
                  <a:cubicBezTo>
                    <a:pt x="6440" y="62358"/>
                    <a:pt x="2572" y="64096"/>
                    <a:pt x="0" y="66668"/>
                  </a:cubicBezTo>
                  <a:cubicBezTo>
                    <a:pt x="1286" y="79529"/>
                    <a:pt x="724" y="92711"/>
                    <a:pt x="3859" y="105250"/>
                  </a:cubicBezTo>
                  <a:cubicBezTo>
                    <a:pt x="4741" y="108779"/>
                    <a:pt x="8735" y="110695"/>
                    <a:pt x="11575" y="112967"/>
                  </a:cubicBezTo>
                  <a:cubicBezTo>
                    <a:pt x="23685" y="122655"/>
                    <a:pt x="23085" y="120667"/>
                    <a:pt x="38583" y="124541"/>
                  </a:cubicBezTo>
                  <a:lnTo>
                    <a:pt x="185195" y="120683"/>
                  </a:lnTo>
                  <a:cubicBezTo>
                    <a:pt x="192419" y="119823"/>
                    <a:pt x="200628" y="105250"/>
                    <a:pt x="200628" y="105250"/>
                  </a:cubicBezTo>
                  <a:cubicBezTo>
                    <a:pt x="201914" y="100106"/>
                    <a:pt x="204486" y="95120"/>
                    <a:pt x="204486" y="89817"/>
                  </a:cubicBezTo>
                  <a:cubicBezTo>
                    <a:pt x="204486" y="65348"/>
                    <a:pt x="205005" y="40586"/>
                    <a:pt x="200628" y="16511"/>
                  </a:cubicBezTo>
                  <a:cubicBezTo>
                    <a:pt x="199652" y="11143"/>
                    <a:pt x="193594" y="7963"/>
                    <a:pt x="189054" y="4936"/>
                  </a:cubicBezTo>
                  <a:cubicBezTo>
                    <a:pt x="176557" y="-3395"/>
                    <a:pt x="156901" y="11367"/>
                    <a:pt x="150471" y="1265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0" name="Freeform 359"/>
            <p:cNvSpPr/>
            <p:nvPr/>
          </p:nvSpPr>
          <p:spPr bwMode="auto">
            <a:xfrm>
              <a:off x="3939251" y="4116729"/>
              <a:ext cx="163504" cy="154329"/>
            </a:xfrm>
            <a:custGeom>
              <a:avLst/>
              <a:gdLst>
                <a:gd name="connsiteX0" fmla="*/ 158187 w 163504"/>
                <a:gd name="connsiteY0" fmla="*/ 154329 h 154329"/>
                <a:gd name="connsiteX1" fmla="*/ 158187 w 163504"/>
                <a:gd name="connsiteY1" fmla="*/ 154329 h 154329"/>
                <a:gd name="connsiteX2" fmla="*/ 158187 w 163504"/>
                <a:gd name="connsiteY2" fmla="*/ 34724 h 154329"/>
                <a:gd name="connsiteX3" fmla="*/ 146612 w 163504"/>
                <a:gd name="connsiteY3" fmla="*/ 19291 h 154329"/>
                <a:gd name="connsiteX4" fmla="*/ 135038 w 163504"/>
                <a:gd name="connsiteY4" fmla="*/ 11575 h 154329"/>
                <a:gd name="connsiteX5" fmla="*/ 115746 w 163504"/>
                <a:gd name="connsiteY5" fmla="*/ 0 h 154329"/>
                <a:gd name="connsiteX6" fmla="*/ 27007 w 163504"/>
                <a:gd name="connsiteY6" fmla="*/ 3858 h 154329"/>
                <a:gd name="connsiteX7" fmla="*/ 11574 w 163504"/>
                <a:gd name="connsiteY7" fmla="*/ 27008 h 154329"/>
                <a:gd name="connsiteX8" fmla="*/ 0 w 163504"/>
                <a:gd name="connsiteY8" fmla="*/ 73306 h 154329"/>
                <a:gd name="connsiteX9" fmla="*/ 3858 w 163504"/>
                <a:gd name="connsiteY9" fmla="*/ 100314 h 154329"/>
                <a:gd name="connsiteX10" fmla="*/ 30865 w 163504"/>
                <a:gd name="connsiteY10" fmla="*/ 115747 h 154329"/>
                <a:gd name="connsiteX11" fmla="*/ 57873 w 163504"/>
                <a:gd name="connsiteY11" fmla="*/ 119605 h 154329"/>
                <a:gd name="connsiteX12" fmla="*/ 81022 w 163504"/>
                <a:gd name="connsiteY12" fmla="*/ 123463 h 154329"/>
                <a:gd name="connsiteX13" fmla="*/ 108030 w 163504"/>
                <a:gd name="connsiteY13" fmla="*/ 131180 h 154329"/>
                <a:gd name="connsiteX14" fmla="*/ 127321 w 163504"/>
                <a:gd name="connsiteY14" fmla="*/ 135038 h 154329"/>
                <a:gd name="connsiteX15" fmla="*/ 158187 w 163504"/>
                <a:gd name="connsiteY15" fmla="*/ 154329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504" h="154329">
                  <a:moveTo>
                    <a:pt x="158187" y="154329"/>
                  </a:moveTo>
                  <a:lnTo>
                    <a:pt x="158187" y="154329"/>
                  </a:lnTo>
                  <a:cubicBezTo>
                    <a:pt x="163369" y="107691"/>
                    <a:pt x="166961" y="91753"/>
                    <a:pt x="158187" y="34724"/>
                  </a:cubicBezTo>
                  <a:cubicBezTo>
                    <a:pt x="157209" y="28368"/>
                    <a:pt x="151159" y="23838"/>
                    <a:pt x="146612" y="19291"/>
                  </a:cubicBezTo>
                  <a:cubicBezTo>
                    <a:pt x="143333" y="16012"/>
                    <a:pt x="138659" y="14472"/>
                    <a:pt x="135038" y="11575"/>
                  </a:cubicBezTo>
                  <a:cubicBezTo>
                    <a:pt x="119906" y="-531"/>
                    <a:pt x="135847" y="6700"/>
                    <a:pt x="115746" y="0"/>
                  </a:cubicBezTo>
                  <a:cubicBezTo>
                    <a:pt x="86166" y="1286"/>
                    <a:pt x="56404" y="330"/>
                    <a:pt x="27007" y="3858"/>
                  </a:cubicBezTo>
                  <a:cubicBezTo>
                    <a:pt x="20823" y="4600"/>
                    <a:pt x="12065" y="25781"/>
                    <a:pt x="11574" y="27008"/>
                  </a:cubicBezTo>
                  <a:cubicBezTo>
                    <a:pt x="2840" y="48842"/>
                    <a:pt x="3795" y="50536"/>
                    <a:pt x="0" y="73306"/>
                  </a:cubicBezTo>
                  <a:cubicBezTo>
                    <a:pt x="1286" y="82309"/>
                    <a:pt x="481" y="91870"/>
                    <a:pt x="3858" y="100314"/>
                  </a:cubicBezTo>
                  <a:cubicBezTo>
                    <a:pt x="8639" y="112267"/>
                    <a:pt x="20385" y="113842"/>
                    <a:pt x="30865" y="115747"/>
                  </a:cubicBezTo>
                  <a:cubicBezTo>
                    <a:pt x="39812" y="117374"/>
                    <a:pt x="48885" y="118222"/>
                    <a:pt x="57873" y="119605"/>
                  </a:cubicBezTo>
                  <a:cubicBezTo>
                    <a:pt x="65605" y="120794"/>
                    <a:pt x="73306" y="122177"/>
                    <a:pt x="81022" y="123463"/>
                  </a:cubicBezTo>
                  <a:cubicBezTo>
                    <a:pt x="93914" y="127761"/>
                    <a:pt x="93492" y="127950"/>
                    <a:pt x="108030" y="131180"/>
                  </a:cubicBezTo>
                  <a:cubicBezTo>
                    <a:pt x="114432" y="132602"/>
                    <a:pt x="120959" y="133448"/>
                    <a:pt x="127321" y="135038"/>
                  </a:cubicBezTo>
                  <a:cubicBezTo>
                    <a:pt x="147634" y="140116"/>
                    <a:pt x="153043" y="151114"/>
                    <a:pt x="158187" y="15432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1" name="Freeform 360"/>
            <p:cNvSpPr/>
            <p:nvPr/>
          </p:nvSpPr>
          <p:spPr bwMode="auto">
            <a:xfrm>
              <a:off x="3906049" y="3981537"/>
              <a:ext cx="179814" cy="139050"/>
            </a:xfrm>
            <a:custGeom>
              <a:avLst/>
              <a:gdLst>
                <a:gd name="connsiteX0" fmla="*/ 179814 w 179814"/>
                <a:gd name="connsiteY0" fmla="*/ 112043 h 139050"/>
                <a:gd name="connsiteX1" fmla="*/ 179814 w 179814"/>
                <a:gd name="connsiteY1" fmla="*/ 112043 h 139050"/>
                <a:gd name="connsiteX2" fmla="*/ 172098 w 179814"/>
                <a:gd name="connsiteY2" fmla="*/ 11729 h 139050"/>
                <a:gd name="connsiteX3" fmla="*/ 164381 w 179814"/>
                <a:gd name="connsiteY3" fmla="*/ 154 h 139050"/>
                <a:gd name="connsiteX4" fmla="*/ 13910 w 179814"/>
                <a:gd name="connsiteY4" fmla="*/ 7871 h 139050"/>
                <a:gd name="connsiteX5" fmla="*/ 6194 w 179814"/>
                <a:gd name="connsiteY5" fmla="*/ 19445 h 139050"/>
                <a:gd name="connsiteX6" fmla="*/ 6194 w 179814"/>
                <a:gd name="connsiteY6" fmla="*/ 119759 h 139050"/>
                <a:gd name="connsiteX7" fmla="*/ 13910 w 179814"/>
                <a:gd name="connsiteY7" fmla="*/ 127476 h 139050"/>
                <a:gd name="connsiteX8" fmla="*/ 25485 w 179814"/>
                <a:gd name="connsiteY8" fmla="*/ 131334 h 139050"/>
                <a:gd name="connsiteX9" fmla="*/ 37060 w 179814"/>
                <a:gd name="connsiteY9" fmla="*/ 139050 h 139050"/>
                <a:gd name="connsiteX10" fmla="*/ 121941 w 179814"/>
                <a:gd name="connsiteY10" fmla="*/ 135192 h 139050"/>
                <a:gd name="connsiteX11" fmla="*/ 133516 w 179814"/>
                <a:gd name="connsiteY11" fmla="*/ 131334 h 139050"/>
                <a:gd name="connsiteX12" fmla="*/ 152807 w 179814"/>
                <a:gd name="connsiteY12" fmla="*/ 112043 h 139050"/>
                <a:gd name="connsiteX13" fmla="*/ 160523 w 179814"/>
                <a:gd name="connsiteY13" fmla="*/ 96610 h 139050"/>
                <a:gd name="connsiteX14" fmla="*/ 179814 w 179814"/>
                <a:gd name="connsiteY14" fmla="*/ 112043 h 13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814" h="139050">
                  <a:moveTo>
                    <a:pt x="179814" y="112043"/>
                  </a:moveTo>
                  <a:lnTo>
                    <a:pt x="179814" y="112043"/>
                  </a:lnTo>
                  <a:cubicBezTo>
                    <a:pt x="177242" y="78605"/>
                    <a:pt x="176680" y="44951"/>
                    <a:pt x="172098" y="11729"/>
                  </a:cubicBezTo>
                  <a:cubicBezTo>
                    <a:pt x="171464" y="7135"/>
                    <a:pt x="169017" y="267"/>
                    <a:pt x="164381" y="154"/>
                  </a:cubicBezTo>
                  <a:cubicBezTo>
                    <a:pt x="114173" y="-1071"/>
                    <a:pt x="64067" y="5299"/>
                    <a:pt x="13910" y="7871"/>
                  </a:cubicBezTo>
                  <a:cubicBezTo>
                    <a:pt x="11338" y="11729"/>
                    <a:pt x="8268" y="15298"/>
                    <a:pt x="6194" y="19445"/>
                  </a:cubicBezTo>
                  <a:cubicBezTo>
                    <a:pt x="-7519" y="46872"/>
                    <a:pt x="5748" y="116038"/>
                    <a:pt x="6194" y="119759"/>
                  </a:cubicBezTo>
                  <a:cubicBezTo>
                    <a:pt x="6627" y="123371"/>
                    <a:pt x="10791" y="125604"/>
                    <a:pt x="13910" y="127476"/>
                  </a:cubicBezTo>
                  <a:cubicBezTo>
                    <a:pt x="17397" y="129569"/>
                    <a:pt x="21847" y="129515"/>
                    <a:pt x="25485" y="131334"/>
                  </a:cubicBezTo>
                  <a:cubicBezTo>
                    <a:pt x="29633" y="133408"/>
                    <a:pt x="33202" y="136478"/>
                    <a:pt x="37060" y="139050"/>
                  </a:cubicBezTo>
                  <a:cubicBezTo>
                    <a:pt x="65354" y="137764"/>
                    <a:pt x="93708" y="137450"/>
                    <a:pt x="121941" y="135192"/>
                  </a:cubicBezTo>
                  <a:cubicBezTo>
                    <a:pt x="125995" y="134868"/>
                    <a:pt x="130262" y="133774"/>
                    <a:pt x="133516" y="131334"/>
                  </a:cubicBezTo>
                  <a:cubicBezTo>
                    <a:pt x="140791" y="125878"/>
                    <a:pt x="152807" y="112043"/>
                    <a:pt x="152807" y="112043"/>
                  </a:cubicBezTo>
                  <a:cubicBezTo>
                    <a:pt x="155379" y="106899"/>
                    <a:pt x="157669" y="101604"/>
                    <a:pt x="160523" y="96610"/>
                  </a:cubicBezTo>
                  <a:cubicBezTo>
                    <a:pt x="168953" y="81857"/>
                    <a:pt x="176599" y="109471"/>
                    <a:pt x="179814" y="11204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38" name="Group 21537"/>
          <p:cNvGrpSpPr/>
          <p:nvPr/>
        </p:nvGrpSpPr>
        <p:grpSpPr>
          <a:xfrm>
            <a:off x="3744699" y="5876569"/>
            <a:ext cx="636496" cy="432121"/>
            <a:chOff x="3456667" y="5898956"/>
            <a:chExt cx="636496" cy="432121"/>
          </a:xfrm>
        </p:grpSpPr>
        <p:sp>
          <p:nvSpPr>
            <p:cNvPr id="362" name="Freeform 361"/>
            <p:cNvSpPr/>
            <p:nvPr/>
          </p:nvSpPr>
          <p:spPr bwMode="auto">
            <a:xfrm>
              <a:off x="3456667" y="5906673"/>
              <a:ext cx="181565" cy="131298"/>
            </a:xfrm>
            <a:custGeom>
              <a:avLst/>
              <a:gdLst>
                <a:gd name="connsiteX0" fmla="*/ 10004 w 187483"/>
                <a:gd name="connsiteY0" fmla="*/ 19291 h 154329"/>
                <a:gd name="connsiteX1" fmla="*/ 10004 w 187483"/>
                <a:gd name="connsiteY1" fmla="*/ 19291 h 154329"/>
                <a:gd name="connsiteX2" fmla="*/ 6146 w 187483"/>
                <a:gd name="connsiteY2" fmla="*/ 138896 h 154329"/>
                <a:gd name="connsiteX3" fmla="*/ 21579 w 187483"/>
                <a:gd name="connsiteY3" fmla="*/ 146613 h 154329"/>
                <a:gd name="connsiteX4" fmla="*/ 56303 w 187483"/>
                <a:gd name="connsiteY4" fmla="*/ 154329 h 154329"/>
                <a:gd name="connsiteX5" fmla="*/ 129609 w 187483"/>
                <a:gd name="connsiteY5" fmla="*/ 150471 h 154329"/>
                <a:gd name="connsiteX6" fmla="*/ 145042 w 187483"/>
                <a:gd name="connsiteY6" fmla="*/ 135038 h 154329"/>
                <a:gd name="connsiteX7" fmla="*/ 160475 w 187483"/>
                <a:gd name="connsiteY7" fmla="*/ 104172 h 154329"/>
                <a:gd name="connsiteX8" fmla="*/ 168192 w 187483"/>
                <a:gd name="connsiteY8" fmla="*/ 96456 h 154329"/>
                <a:gd name="connsiteX9" fmla="*/ 175908 w 187483"/>
                <a:gd name="connsiteY9" fmla="*/ 69448 h 154329"/>
                <a:gd name="connsiteX10" fmla="*/ 179766 w 187483"/>
                <a:gd name="connsiteY10" fmla="*/ 54015 h 154329"/>
                <a:gd name="connsiteX11" fmla="*/ 187483 w 187483"/>
                <a:gd name="connsiteY11" fmla="*/ 42441 h 154329"/>
                <a:gd name="connsiteX12" fmla="*/ 168192 w 187483"/>
                <a:gd name="connsiteY12" fmla="*/ 3858 h 154329"/>
                <a:gd name="connsiteX13" fmla="*/ 156617 w 187483"/>
                <a:gd name="connsiteY13" fmla="*/ 0 h 154329"/>
                <a:gd name="connsiteX14" fmla="*/ 67878 w 187483"/>
                <a:gd name="connsiteY14" fmla="*/ 3858 h 154329"/>
                <a:gd name="connsiteX15" fmla="*/ 21579 w 187483"/>
                <a:gd name="connsiteY15" fmla="*/ 11575 h 154329"/>
                <a:gd name="connsiteX16" fmla="*/ 10004 w 187483"/>
                <a:gd name="connsiteY16" fmla="*/ 19291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483" h="154329">
                  <a:moveTo>
                    <a:pt x="10004" y="19291"/>
                  </a:moveTo>
                  <a:lnTo>
                    <a:pt x="10004" y="19291"/>
                  </a:lnTo>
                  <a:cubicBezTo>
                    <a:pt x="1707" y="64925"/>
                    <a:pt x="-5641" y="87033"/>
                    <a:pt x="6146" y="138896"/>
                  </a:cubicBezTo>
                  <a:cubicBezTo>
                    <a:pt x="7421" y="144505"/>
                    <a:pt x="16292" y="144347"/>
                    <a:pt x="21579" y="146613"/>
                  </a:cubicBezTo>
                  <a:cubicBezTo>
                    <a:pt x="33665" y="151793"/>
                    <a:pt x="42433" y="152017"/>
                    <a:pt x="56303" y="154329"/>
                  </a:cubicBezTo>
                  <a:cubicBezTo>
                    <a:pt x="80738" y="153043"/>
                    <a:pt x="105698" y="155669"/>
                    <a:pt x="129609" y="150471"/>
                  </a:cubicBezTo>
                  <a:cubicBezTo>
                    <a:pt x="136718" y="148926"/>
                    <a:pt x="141006" y="141091"/>
                    <a:pt x="145042" y="135038"/>
                  </a:cubicBezTo>
                  <a:cubicBezTo>
                    <a:pt x="175548" y="89286"/>
                    <a:pt x="122738" y="170213"/>
                    <a:pt x="160475" y="104172"/>
                  </a:cubicBezTo>
                  <a:cubicBezTo>
                    <a:pt x="162280" y="101014"/>
                    <a:pt x="165620" y="99028"/>
                    <a:pt x="168192" y="96456"/>
                  </a:cubicBezTo>
                  <a:cubicBezTo>
                    <a:pt x="180253" y="48211"/>
                    <a:pt x="164839" y="108194"/>
                    <a:pt x="175908" y="69448"/>
                  </a:cubicBezTo>
                  <a:cubicBezTo>
                    <a:pt x="177365" y="64349"/>
                    <a:pt x="177677" y="58889"/>
                    <a:pt x="179766" y="54015"/>
                  </a:cubicBezTo>
                  <a:cubicBezTo>
                    <a:pt x="181593" y="49753"/>
                    <a:pt x="184911" y="46299"/>
                    <a:pt x="187483" y="42441"/>
                  </a:cubicBezTo>
                  <a:cubicBezTo>
                    <a:pt x="182799" y="283"/>
                    <a:pt x="195032" y="11527"/>
                    <a:pt x="168192" y="3858"/>
                  </a:cubicBezTo>
                  <a:cubicBezTo>
                    <a:pt x="164281" y="2741"/>
                    <a:pt x="160475" y="1286"/>
                    <a:pt x="156617" y="0"/>
                  </a:cubicBezTo>
                  <a:lnTo>
                    <a:pt x="67878" y="3858"/>
                  </a:lnTo>
                  <a:cubicBezTo>
                    <a:pt x="43784" y="5364"/>
                    <a:pt x="39078" y="5013"/>
                    <a:pt x="21579" y="11575"/>
                  </a:cubicBezTo>
                  <a:cubicBezTo>
                    <a:pt x="-44" y="19683"/>
                    <a:pt x="11933" y="18005"/>
                    <a:pt x="10004" y="1929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3489821" y="6030136"/>
              <a:ext cx="231493" cy="150470"/>
            </a:xfrm>
            <a:custGeom>
              <a:avLst/>
              <a:gdLst>
                <a:gd name="connsiteX0" fmla="*/ 84881 w 231493"/>
                <a:gd name="connsiteY0" fmla="*/ 11574 h 150470"/>
                <a:gd name="connsiteX1" fmla="*/ 84881 w 231493"/>
                <a:gd name="connsiteY1" fmla="*/ 11574 h 150470"/>
                <a:gd name="connsiteX2" fmla="*/ 3858 w 231493"/>
                <a:gd name="connsiteY2" fmla="*/ 23149 h 150470"/>
                <a:gd name="connsiteX3" fmla="*/ 0 w 231493"/>
                <a:gd name="connsiteY3" fmla="*/ 42440 h 150470"/>
                <a:gd name="connsiteX4" fmla="*/ 3858 w 231493"/>
                <a:gd name="connsiteY4" fmla="*/ 111888 h 150470"/>
                <a:gd name="connsiteX5" fmla="*/ 11574 w 231493"/>
                <a:gd name="connsiteY5" fmla="*/ 123463 h 150470"/>
                <a:gd name="connsiteX6" fmla="*/ 27007 w 231493"/>
                <a:gd name="connsiteY6" fmla="*/ 127321 h 150470"/>
                <a:gd name="connsiteX7" fmla="*/ 38582 w 231493"/>
                <a:gd name="connsiteY7" fmla="*/ 135037 h 150470"/>
                <a:gd name="connsiteX8" fmla="*/ 65590 w 231493"/>
                <a:gd name="connsiteY8" fmla="*/ 142754 h 150470"/>
                <a:gd name="connsiteX9" fmla="*/ 92597 w 231493"/>
                <a:gd name="connsiteY9" fmla="*/ 150470 h 150470"/>
                <a:gd name="connsiteX10" fmla="*/ 162045 w 231493"/>
                <a:gd name="connsiteY10" fmla="*/ 146612 h 150470"/>
                <a:gd name="connsiteX11" fmla="*/ 185195 w 231493"/>
                <a:gd name="connsiteY11" fmla="*/ 138896 h 150470"/>
                <a:gd name="connsiteX12" fmla="*/ 212202 w 231493"/>
                <a:gd name="connsiteY12" fmla="*/ 123463 h 150470"/>
                <a:gd name="connsiteX13" fmla="*/ 227635 w 231493"/>
                <a:gd name="connsiteY13" fmla="*/ 88739 h 150470"/>
                <a:gd name="connsiteX14" fmla="*/ 231493 w 231493"/>
                <a:gd name="connsiteY14" fmla="*/ 77164 h 150470"/>
                <a:gd name="connsiteX15" fmla="*/ 227635 w 231493"/>
                <a:gd name="connsiteY15" fmla="*/ 50156 h 150470"/>
                <a:gd name="connsiteX16" fmla="*/ 212202 w 231493"/>
                <a:gd name="connsiteY16" fmla="*/ 30865 h 150470"/>
                <a:gd name="connsiteX17" fmla="*/ 196769 w 231493"/>
                <a:gd name="connsiteY17" fmla="*/ 11574 h 150470"/>
                <a:gd name="connsiteX18" fmla="*/ 173620 w 231493"/>
                <a:gd name="connsiteY18" fmla="*/ 3858 h 150470"/>
                <a:gd name="connsiteX19" fmla="*/ 162045 w 231493"/>
                <a:gd name="connsiteY19" fmla="*/ 0 h 150470"/>
                <a:gd name="connsiteX20" fmla="*/ 84881 w 231493"/>
                <a:gd name="connsiteY20" fmla="*/ 11574 h 15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493" h="150470">
                  <a:moveTo>
                    <a:pt x="84881" y="11574"/>
                  </a:moveTo>
                  <a:lnTo>
                    <a:pt x="84881" y="11574"/>
                  </a:lnTo>
                  <a:cubicBezTo>
                    <a:pt x="80268" y="11929"/>
                    <a:pt x="15499" y="14095"/>
                    <a:pt x="3858" y="23149"/>
                  </a:cubicBezTo>
                  <a:cubicBezTo>
                    <a:pt x="-1318" y="27175"/>
                    <a:pt x="1286" y="36010"/>
                    <a:pt x="0" y="42440"/>
                  </a:cubicBezTo>
                  <a:cubicBezTo>
                    <a:pt x="1286" y="65589"/>
                    <a:pt x="579" y="88936"/>
                    <a:pt x="3858" y="111888"/>
                  </a:cubicBezTo>
                  <a:cubicBezTo>
                    <a:pt x="4514" y="116478"/>
                    <a:pt x="7716" y="120891"/>
                    <a:pt x="11574" y="123463"/>
                  </a:cubicBezTo>
                  <a:cubicBezTo>
                    <a:pt x="15986" y="126404"/>
                    <a:pt x="21863" y="126035"/>
                    <a:pt x="27007" y="127321"/>
                  </a:cubicBezTo>
                  <a:cubicBezTo>
                    <a:pt x="30865" y="129893"/>
                    <a:pt x="34435" y="132963"/>
                    <a:pt x="38582" y="135037"/>
                  </a:cubicBezTo>
                  <a:cubicBezTo>
                    <a:pt x="44755" y="138123"/>
                    <a:pt x="59813" y="141104"/>
                    <a:pt x="65590" y="142754"/>
                  </a:cubicBezTo>
                  <a:cubicBezTo>
                    <a:pt x="104335" y="153824"/>
                    <a:pt x="44349" y="138409"/>
                    <a:pt x="92597" y="150470"/>
                  </a:cubicBezTo>
                  <a:cubicBezTo>
                    <a:pt x="115746" y="149184"/>
                    <a:pt x="139039" y="149488"/>
                    <a:pt x="162045" y="146612"/>
                  </a:cubicBezTo>
                  <a:cubicBezTo>
                    <a:pt x="170116" y="145603"/>
                    <a:pt x="177920" y="142534"/>
                    <a:pt x="185195" y="138896"/>
                  </a:cubicBezTo>
                  <a:cubicBezTo>
                    <a:pt x="204775" y="129105"/>
                    <a:pt x="195842" y="134369"/>
                    <a:pt x="212202" y="123463"/>
                  </a:cubicBezTo>
                  <a:cubicBezTo>
                    <a:pt x="224431" y="105121"/>
                    <a:pt x="218453" y="116287"/>
                    <a:pt x="227635" y="88739"/>
                  </a:cubicBezTo>
                  <a:lnTo>
                    <a:pt x="231493" y="77164"/>
                  </a:lnTo>
                  <a:cubicBezTo>
                    <a:pt x="230207" y="68161"/>
                    <a:pt x="230248" y="58867"/>
                    <a:pt x="227635" y="50156"/>
                  </a:cubicBezTo>
                  <a:cubicBezTo>
                    <a:pt x="224785" y="40657"/>
                    <a:pt x="217796" y="37858"/>
                    <a:pt x="212202" y="30865"/>
                  </a:cubicBezTo>
                  <a:cubicBezTo>
                    <a:pt x="208567" y="26321"/>
                    <a:pt x="202980" y="14679"/>
                    <a:pt x="196769" y="11574"/>
                  </a:cubicBezTo>
                  <a:cubicBezTo>
                    <a:pt x="189494" y="7937"/>
                    <a:pt x="181336" y="6430"/>
                    <a:pt x="173620" y="3858"/>
                  </a:cubicBezTo>
                  <a:lnTo>
                    <a:pt x="162045" y="0"/>
                  </a:lnTo>
                  <a:cubicBezTo>
                    <a:pt x="59161" y="3957"/>
                    <a:pt x="97742" y="9645"/>
                    <a:pt x="84881" y="1157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3478080" y="6172890"/>
              <a:ext cx="222316" cy="158187"/>
            </a:xfrm>
            <a:custGeom>
              <a:avLst/>
              <a:gdLst>
                <a:gd name="connsiteX0" fmla="*/ 196936 w 222316"/>
                <a:gd name="connsiteY0" fmla="*/ 42440 h 158187"/>
                <a:gd name="connsiteX1" fmla="*/ 196936 w 222316"/>
                <a:gd name="connsiteY1" fmla="*/ 42440 h 158187"/>
                <a:gd name="connsiteX2" fmla="*/ 150637 w 222316"/>
                <a:gd name="connsiteY2" fmla="*/ 27008 h 158187"/>
                <a:gd name="connsiteX3" fmla="*/ 131346 w 222316"/>
                <a:gd name="connsiteY3" fmla="*/ 15433 h 158187"/>
                <a:gd name="connsiteX4" fmla="*/ 115913 w 222316"/>
                <a:gd name="connsiteY4" fmla="*/ 7716 h 158187"/>
                <a:gd name="connsiteX5" fmla="*/ 92763 w 222316"/>
                <a:gd name="connsiteY5" fmla="*/ 0 h 158187"/>
                <a:gd name="connsiteX6" fmla="*/ 38748 w 222316"/>
                <a:gd name="connsiteY6" fmla="*/ 3858 h 158187"/>
                <a:gd name="connsiteX7" fmla="*/ 11741 w 222316"/>
                <a:gd name="connsiteY7" fmla="*/ 11575 h 158187"/>
                <a:gd name="connsiteX8" fmla="*/ 7882 w 222316"/>
                <a:gd name="connsiteY8" fmla="*/ 27008 h 158187"/>
                <a:gd name="connsiteX9" fmla="*/ 166 w 222316"/>
                <a:gd name="connsiteY9" fmla="*/ 38582 h 158187"/>
                <a:gd name="connsiteX10" fmla="*/ 7882 w 222316"/>
                <a:gd name="connsiteY10" fmla="*/ 104172 h 158187"/>
                <a:gd name="connsiteX11" fmla="*/ 15599 w 222316"/>
                <a:gd name="connsiteY11" fmla="*/ 115747 h 158187"/>
                <a:gd name="connsiteX12" fmla="*/ 54181 w 222316"/>
                <a:gd name="connsiteY12" fmla="*/ 150471 h 158187"/>
                <a:gd name="connsiteX13" fmla="*/ 85047 w 222316"/>
                <a:gd name="connsiteY13" fmla="*/ 158187 h 158187"/>
                <a:gd name="connsiteX14" fmla="*/ 173786 w 222316"/>
                <a:gd name="connsiteY14" fmla="*/ 150471 h 158187"/>
                <a:gd name="connsiteX15" fmla="*/ 193077 w 222316"/>
                <a:gd name="connsiteY15" fmla="*/ 142754 h 158187"/>
                <a:gd name="connsiteX16" fmla="*/ 216227 w 222316"/>
                <a:gd name="connsiteY16" fmla="*/ 115747 h 158187"/>
                <a:gd name="connsiteX17" fmla="*/ 216227 w 222316"/>
                <a:gd name="connsiteY17" fmla="*/ 54015 h 158187"/>
                <a:gd name="connsiteX18" fmla="*/ 208510 w 222316"/>
                <a:gd name="connsiteY18" fmla="*/ 42440 h 158187"/>
                <a:gd name="connsiteX19" fmla="*/ 196936 w 222316"/>
                <a:gd name="connsiteY19" fmla="*/ 42440 h 15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2316" h="158187">
                  <a:moveTo>
                    <a:pt x="196936" y="42440"/>
                  </a:moveTo>
                  <a:lnTo>
                    <a:pt x="196936" y="42440"/>
                  </a:lnTo>
                  <a:cubicBezTo>
                    <a:pt x="181503" y="37296"/>
                    <a:pt x="162140" y="38511"/>
                    <a:pt x="150637" y="27008"/>
                  </a:cubicBezTo>
                  <a:cubicBezTo>
                    <a:pt x="137804" y="14175"/>
                    <a:pt x="148876" y="22946"/>
                    <a:pt x="131346" y="15433"/>
                  </a:cubicBezTo>
                  <a:cubicBezTo>
                    <a:pt x="126059" y="13167"/>
                    <a:pt x="121253" y="9852"/>
                    <a:pt x="115913" y="7716"/>
                  </a:cubicBezTo>
                  <a:cubicBezTo>
                    <a:pt x="108361" y="4695"/>
                    <a:pt x="92763" y="0"/>
                    <a:pt x="92763" y="0"/>
                  </a:cubicBezTo>
                  <a:cubicBezTo>
                    <a:pt x="74758" y="1286"/>
                    <a:pt x="56688" y="1865"/>
                    <a:pt x="38748" y="3858"/>
                  </a:cubicBezTo>
                  <a:cubicBezTo>
                    <a:pt x="31475" y="4666"/>
                    <a:pt x="19061" y="9134"/>
                    <a:pt x="11741" y="11575"/>
                  </a:cubicBezTo>
                  <a:cubicBezTo>
                    <a:pt x="10455" y="16719"/>
                    <a:pt x="9971" y="22134"/>
                    <a:pt x="7882" y="27008"/>
                  </a:cubicBezTo>
                  <a:cubicBezTo>
                    <a:pt x="6055" y="31270"/>
                    <a:pt x="438" y="33953"/>
                    <a:pt x="166" y="38582"/>
                  </a:cubicBezTo>
                  <a:cubicBezTo>
                    <a:pt x="-219" y="45122"/>
                    <a:pt x="-663" y="87083"/>
                    <a:pt x="7882" y="104172"/>
                  </a:cubicBezTo>
                  <a:cubicBezTo>
                    <a:pt x="9956" y="108320"/>
                    <a:pt x="12497" y="112300"/>
                    <a:pt x="15599" y="115747"/>
                  </a:cubicBezTo>
                  <a:cubicBezTo>
                    <a:pt x="23777" y="124834"/>
                    <a:pt x="40066" y="143413"/>
                    <a:pt x="54181" y="150471"/>
                  </a:cubicBezTo>
                  <a:cubicBezTo>
                    <a:pt x="62089" y="154425"/>
                    <a:pt x="77712" y="156720"/>
                    <a:pt x="85047" y="158187"/>
                  </a:cubicBezTo>
                  <a:cubicBezTo>
                    <a:pt x="109971" y="156875"/>
                    <a:pt x="146247" y="159651"/>
                    <a:pt x="173786" y="150471"/>
                  </a:cubicBezTo>
                  <a:cubicBezTo>
                    <a:pt x="180356" y="148281"/>
                    <a:pt x="186647" y="145326"/>
                    <a:pt x="193077" y="142754"/>
                  </a:cubicBezTo>
                  <a:cubicBezTo>
                    <a:pt x="211789" y="124042"/>
                    <a:pt x="204474" y="133374"/>
                    <a:pt x="216227" y="115747"/>
                  </a:cubicBezTo>
                  <a:cubicBezTo>
                    <a:pt x="224457" y="91056"/>
                    <a:pt x="224234" y="96716"/>
                    <a:pt x="216227" y="54015"/>
                  </a:cubicBezTo>
                  <a:cubicBezTo>
                    <a:pt x="215372" y="49457"/>
                    <a:pt x="211789" y="45719"/>
                    <a:pt x="208510" y="42440"/>
                  </a:cubicBezTo>
                  <a:cubicBezTo>
                    <a:pt x="205231" y="39161"/>
                    <a:pt x="198865" y="42440"/>
                    <a:pt x="196936" y="424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3676429" y="5898956"/>
              <a:ext cx="176065" cy="189053"/>
            </a:xfrm>
            <a:custGeom>
              <a:avLst/>
              <a:gdLst>
                <a:gd name="connsiteX0" fmla="*/ 64176 w 176065"/>
                <a:gd name="connsiteY0" fmla="*/ 7716 h 189053"/>
                <a:gd name="connsiteX1" fmla="*/ 64176 w 176065"/>
                <a:gd name="connsiteY1" fmla="*/ 7716 h 189053"/>
                <a:gd name="connsiteX2" fmla="*/ 2445 w 176065"/>
                <a:gd name="connsiteY2" fmla="*/ 77164 h 189053"/>
                <a:gd name="connsiteX3" fmla="*/ 6303 w 176065"/>
                <a:gd name="connsiteY3" fmla="*/ 119605 h 189053"/>
                <a:gd name="connsiteX4" fmla="*/ 10161 w 176065"/>
                <a:gd name="connsiteY4" fmla="*/ 131180 h 189053"/>
                <a:gd name="connsiteX5" fmla="*/ 29452 w 176065"/>
                <a:gd name="connsiteY5" fmla="*/ 146612 h 189053"/>
                <a:gd name="connsiteX6" fmla="*/ 37169 w 176065"/>
                <a:gd name="connsiteY6" fmla="*/ 158187 h 189053"/>
                <a:gd name="connsiteX7" fmla="*/ 48744 w 176065"/>
                <a:gd name="connsiteY7" fmla="*/ 162045 h 189053"/>
                <a:gd name="connsiteX8" fmla="*/ 83468 w 176065"/>
                <a:gd name="connsiteY8" fmla="*/ 181336 h 189053"/>
                <a:gd name="connsiteX9" fmla="*/ 114333 w 176065"/>
                <a:gd name="connsiteY9" fmla="*/ 189053 h 189053"/>
                <a:gd name="connsiteX10" fmla="*/ 149057 w 176065"/>
                <a:gd name="connsiteY10" fmla="*/ 185195 h 189053"/>
                <a:gd name="connsiteX11" fmla="*/ 168349 w 176065"/>
                <a:gd name="connsiteY11" fmla="*/ 150471 h 189053"/>
                <a:gd name="connsiteX12" fmla="*/ 172207 w 176065"/>
                <a:gd name="connsiteY12" fmla="*/ 135038 h 189053"/>
                <a:gd name="connsiteX13" fmla="*/ 176065 w 176065"/>
                <a:gd name="connsiteY13" fmla="*/ 123463 h 189053"/>
                <a:gd name="connsiteX14" fmla="*/ 172207 w 176065"/>
                <a:gd name="connsiteY14" fmla="*/ 77164 h 189053"/>
                <a:gd name="connsiteX15" fmla="*/ 149057 w 176065"/>
                <a:gd name="connsiteY15" fmla="*/ 46299 h 189053"/>
                <a:gd name="connsiteX16" fmla="*/ 141341 w 176065"/>
                <a:gd name="connsiteY16" fmla="*/ 30866 h 189053"/>
                <a:gd name="connsiteX17" fmla="*/ 122050 w 176065"/>
                <a:gd name="connsiteY17" fmla="*/ 11574 h 189053"/>
                <a:gd name="connsiteX18" fmla="*/ 83468 w 176065"/>
                <a:gd name="connsiteY18" fmla="*/ 0 h 189053"/>
                <a:gd name="connsiteX19" fmla="*/ 64176 w 176065"/>
                <a:gd name="connsiteY19" fmla="*/ 7716 h 18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065" h="189053">
                  <a:moveTo>
                    <a:pt x="64176" y="7716"/>
                  </a:moveTo>
                  <a:lnTo>
                    <a:pt x="64176" y="7716"/>
                  </a:lnTo>
                  <a:cubicBezTo>
                    <a:pt x="43599" y="30865"/>
                    <a:pt x="16674" y="49653"/>
                    <a:pt x="2445" y="77164"/>
                  </a:cubicBezTo>
                  <a:cubicBezTo>
                    <a:pt x="-4081" y="89781"/>
                    <a:pt x="4294" y="105542"/>
                    <a:pt x="6303" y="119605"/>
                  </a:cubicBezTo>
                  <a:cubicBezTo>
                    <a:pt x="6878" y="123631"/>
                    <a:pt x="8068" y="127693"/>
                    <a:pt x="10161" y="131180"/>
                  </a:cubicBezTo>
                  <a:cubicBezTo>
                    <a:pt x="13825" y="137287"/>
                    <a:pt x="24197" y="143109"/>
                    <a:pt x="29452" y="146612"/>
                  </a:cubicBezTo>
                  <a:cubicBezTo>
                    <a:pt x="32024" y="150470"/>
                    <a:pt x="33548" y="155290"/>
                    <a:pt x="37169" y="158187"/>
                  </a:cubicBezTo>
                  <a:cubicBezTo>
                    <a:pt x="40345" y="160728"/>
                    <a:pt x="45106" y="160226"/>
                    <a:pt x="48744" y="162045"/>
                  </a:cubicBezTo>
                  <a:cubicBezTo>
                    <a:pt x="58642" y="166994"/>
                    <a:pt x="72314" y="177618"/>
                    <a:pt x="83468" y="181336"/>
                  </a:cubicBezTo>
                  <a:cubicBezTo>
                    <a:pt x="93529" y="184690"/>
                    <a:pt x="114333" y="189053"/>
                    <a:pt x="114333" y="189053"/>
                  </a:cubicBezTo>
                  <a:cubicBezTo>
                    <a:pt x="125908" y="187767"/>
                    <a:pt x="138803" y="190716"/>
                    <a:pt x="149057" y="185195"/>
                  </a:cubicBezTo>
                  <a:cubicBezTo>
                    <a:pt x="158384" y="180173"/>
                    <a:pt x="165223" y="161410"/>
                    <a:pt x="168349" y="150471"/>
                  </a:cubicBezTo>
                  <a:cubicBezTo>
                    <a:pt x="169806" y="145372"/>
                    <a:pt x="170750" y="140137"/>
                    <a:pt x="172207" y="135038"/>
                  </a:cubicBezTo>
                  <a:cubicBezTo>
                    <a:pt x="173324" y="131127"/>
                    <a:pt x="174779" y="127321"/>
                    <a:pt x="176065" y="123463"/>
                  </a:cubicBezTo>
                  <a:cubicBezTo>
                    <a:pt x="174779" y="108030"/>
                    <a:pt x="176352" y="92086"/>
                    <a:pt x="172207" y="77164"/>
                  </a:cubicBezTo>
                  <a:cubicBezTo>
                    <a:pt x="168851" y="65081"/>
                    <a:pt x="157804" y="55045"/>
                    <a:pt x="149057" y="46299"/>
                  </a:cubicBezTo>
                  <a:cubicBezTo>
                    <a:pt x="146485" y="41155"/>
                    <a:pt x="144872" y="35406"/>
                    <a:pt x="141341" y="30866"/>
                  </a:cubicBezTo>
                  <a:cubicBezTo>
                    <a:pt x="135758" y="23687"/>
                    <a:pt x="130677" y="14450"/>
                    <a:pt x="122050" y="11574"/>
                  </a:cubicBezTo>
                  <a:cubicBezTo>
                    <a:pt x="93870" y="2181"/>
                    <a:pt x="106792" y="5831"/>
                    <a:pt x="83468" y="0"/>
                  </a:cubicBezTo>
                  <a:cubicBezTo>
                    <a:pt x="51354" y="8028"/>
                    <a:pt x="67391" y="6430"/>
                    <a:pt x="64176" y="771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3694307" y="6088009"/>
              <a:ext cx="192410" cy="181337"/>
            </a:xfrm>
            <a:custGeom>
              <a:avLst/>
              <a:gdLst>
                <a:gd name="connsiteX0" fmla="*/ 162045 w 192410"/>
                <a:gd name="connsiteY0" fmla="*/ 142754 h 181337"/>
                <a:gd name="connsiteX1" fmla="*/ 162045 w 192410"/>
                <a:gd name="connsiteY1" fmla="*/ 142754 h 181337"/>
                <a:gd name="connsiteX2" fmla="*/ 165904 w 192410"/>
                <a:gd name="connsiteY2" fmla="*/ 23149 h 181337"/>
                <a:gd name="connsiteX3" fmla="*/ 150471 w 192410"/>
                <a:gd name="connsiteY3" fmla="*/ 15433 h 181337"/>
                <a:gd name="connsiteX4" fmla="*/ 142754 w 192410"/>
                <a:gd name="connsiteY4" fmla="*/ 7716 h 181337"/>
                <a:gd name="connsiteX5" fmla="*/ 119605 w 192410"/>
                <a:gd name="connsiteY5" fmla="*/ 0 h 181337"/>
                <a:gd name="connsiteX6" fmla="*/ 61731 w 192410"/>
                <a:gd name="connsiteY6" fmla="*/ 3858 h 181337"/>
                <a:gd name="connsiteX7" fmla="*/ 42440 w 192410"/>
                <a:gd name="connsiteY7" fmla="*/ 15433 h 181337"/>
                <a:gd name="connsiteX8" fmla="*/ 19291 w 192410"/>
                <a:gd name="connsiteY8" fmla="*/ 27008 h 181337"/>
                <a:gd name="connsiteX9" fmla="*/ 11574 w 192410"/>
                <a:gd name="connsiteY9" fmla="*/ 42440 h 181337"/>
                <a:gd name="connsiteX10" fmla="*/ 3858 w 192410"/>
                <a:gd name="connsiteY10" fmla="*/ 54015 h 181337"/>
                <a:gd name="connsiteX11" fmla="*/ 0 w 192410"/>
                <a:gd name="connsiteY11" fmla="*/ 104172 h 181337"/>
                <a:gd name="connsiteX12" fmla="*/ 3858 w 192410"/>
                <a:gd name="connsiteY12" fmla="*/ 162046 h 181337"/>
                <a:gd name="connsiteX13" fmla="*/ 15433 w 192410"/>
                <a:gd name="connsiteY13" fmla="*/ 173620 h 181337"/>
                <a:gd name="connsiteX14" fmla="*/ 38582 w 192410"/>
                <a:gd name="connsiteY14" fmla="*/ 181337 h 181337"/>
                <a:gd name="connsiteX15" fmla="*/ 108030 w 192410"/>
                <a:gd name="connsiteY15" fmla="*/ 177478 h 181337"/>
                <a:gd name="connsiteX16" fmla="*/ 119605 w 192410"/>
                <a:gd name="connsiteY16" fmla="*/ 169762 h 181337"/>
                <a:gd name="connsiteX17" fmla="*/ 135038 w 192410"/>
                <a:gd name="connsiteY17" fmla="*/ 162046 h 181337"/>
                <a:gd name="connsiteX18" fmla="*/ 142754 w 192410"/>
                <a:gd name="connsiteY18" fmla="*/ 154329 h 181337"/>
                <a:gd name="connsiteX19" fmla="*/ 158187 w 192410"/>
                <a:gd name="connsiteY19" fmla="*/ 131180 h 181337"/>
                <a:gd name="connsiteX20" fmla="*/ 162045 w 192410"/>
                <a:gd name="connsiteY20" fmla="*/ 142754 h 1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410" h="181337">
                  <a:moveTo>
                    <a:pt x="162045" y="142754"/>
                  </a:moveTo>
                  <a:lnTo>
                    <a:pt x="162045" y="142754"/>
                  </a:lnTo>
                  <a:cubicBezTo>
                    <a:pt x="185449" y="59170"/>
                    <a:pt x="214801" y="62267"/>
                    <a:pt x="165904" y="23149"/>
                  </a:cubicBezTo>
                  <a:cubicBezTo>
                    <a:pt x="161413" y="19556"/>
                    <a:pt x="155615" y="18005"/>
                    <a:pt x="150471" y="15433"/>
                  </a:cubicBezTo>
                  <a:cubicBezTo>
                    <a:pt x="147899" y="12861"/>
                    <a:pt x="146008" y="9343"/>
                    <a:pt x="142754" y="7716"/>
                  </a:cubicBezTo>
                  <a:cubicBezTo>
                    <a:pt x="135479" y="4079"/>
                    <a:pt x="119605" y="0"/>
                    <a:pt x="119605" y="0"/>
                  </a:cubicBezTo>
                  <a:cubicBezTo>
                    <a:pt x="100314" y="1286"/>
                    <a:pt x="80947" y="1723"/>
                    <a:pt x="61731" y="3858"/>
                  </a:cubicBezTo>
                  <a:cubicBezTo>
                    <a:pt x="48115" y="5371"/>
                    <a:pt x="51772" y="7967"/>
                    <a:pt x="42440" y="15433"/>
                  </a:cubicBezTo>
                  <a:cubicBezTo>
                    <a:pt x="31756" y="23980"/>
                    <a:pt x="31515" y="22933"/>
                    <a:pt x="19291" y="27008"/>
                  </a:cubicBezTo>
                  <a:cubicBezTo>
                    <a:pt x="16719" y="32152"/>
                    <a:pt x="14428" y="37446"/>
                    <a:pt x="11574" y="42440"/>
                  </a:cubicBezTo>
                  <a:cubicBezTo>
                    <a:pt x="9273" y="46466"/>
                    <a:pt x="4712" y="49457"/>
                    <a:pt x="3858" y="54015"/>
                  </a:cubicBezTo>
                  <a:cubicBezTo>
                    <a:pt x="768" y="70496"/>
                    <a:pt x="1286" y="87453"/>
                    <a:pt x="0" y="104172"/>
                  </a:cubicBezTo>
                  <a:cubicBezTo>
                    <a:pt x="1286" y="123463"/>
                    <a:pt x="-336" y="143172"/>
                    <a:pt x="3858" y="162046"/>
                  </a:cubicBezTo>
                  <a:cubicBezTo>
                    <a:pt x="5042" y="167372"/>
                    <a:pt x="10663" y="170970"/>
                    <a:pt x="15433" y="173620"/>
                  </a:cubicBezTo>
                  <a:cubicBezTo>
                    <a:pt x="22543" y="177570"/>
                    <a:pt x="38582" y="181337"/>
                    <a:pt x="38582" y="181337"/>
                  </a:cubicBezTo>
                  <a:cubicBezTo>
                    <a:pt x="61731" y="180051"/>
                    <a:pt x="85078" y="180757"/>
                    <a:pt x="108030" y="177478"/>
                  </a:cubicBezTo>
                  <a:cubicBezTo>
                    <a:pt x="112620" y="176822"/>
                    <a:pt x="115579" y="172062"/>
                    <a:pt x="119605" y="169762"/>
                  </a:cubicBezTo>
                  <a:cubicBezTo>
                    <a:pt x="124599" y="166909"/>
                    <a:pt x="129894" y="164618"/>
                    <a:pt x="135038" y="162046"/>
                  </a:cubicBezTo>
                  <a:cubicBezTo>
                    <a:pt x="137610" y="159474"/>
                    <a:pt x="140571" y="157239"/>
                    <a:pt x="142754" y="154329"/>
                  </a:cubicBezTo>
                  <a:cubicBezTo>
                    <a:pt x="148318" y="146910"/>
                    <a:pt x="151629" y="137738"/>
                    <a:pt x="158187" y="131180"/>
                  </a:cubicBezTo>
                  <a:lnTo>
                    <a:pt x="162045" y="14275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3840919" y="6202297"/>
              <a:ext cx="173813" cy="113347"/>
            </a:xfrm>
            <a:custGeom>
              <a:avLst/>
              <a:gdLst>
                <a:gd name="connsiteX0" fmla="*/ 150471 w 204505"/>
                <a:gd name="connsiteY0" fmla="*/ 12653 h 124541"/>
                <a:gd name="connsiteX1" fmla="*/ 150471 w 204505"/>
                <a:gd name="connsiteY1" fmla="*/ 12653 h 124541"/>
                <a:gd name="connsiteX2" fmla="*/ 27008 w 204505"/>
                <a:gd name="connsiteY2" fmla="*/ 16511 h 124541"/>
                <a:gd name="connsiteX3" fmla="*/ 15433 w 204505"/>
                <a:gd name="connsiteY3" fmla="*/ 24227 h 124541"/>
                <a:gd name="connsiteX4" fmla="*/ 11575 w 204505"/>
                <a:gd name="connsiteY4" fmla="*/ 35802 h 124541"/>
                <a:gd name="connsiteX5" fmla="*/ 7717 w 204505"/>
                <a:gd name="connsiteY5" fmla="*/ 58952 h 124541"/>
                <a:gd name="connsiteX6" fmla="*/ 0 w 204505"/>
                <a:gd name="connsiteY6" fmla="*/ 66668 h 124541"/>
                <a:gd name="connsiteX7" fmla="*/ 3859 w 204505"/>
                <a:gd name="connsiteY7" fmla="*/ 105250 h 124541"/>
                <a:gd name="connsiteX8" fmla="*/ 11575 w 204505"/>
                <a:gd name="connsiteY8" fmla="*/ 112967 h 124541"/>
                <a:gd name="connsiteX9" fmla="*/ 38583 w 204505"/>
                <a:gd name="connsiteY9" fmla="*/ 124541 h 124541"/>
                <a:gd name="connsiteX10" fmla="*/ 185195 w 204505"/>
                <a:gd name="connsiteY10" fmla="*/ 120683 h 124541"/>
                <a:gd name="connsiteX11" fmla="*/ 200628 w 204505"/>
                <a:gd name="connsiteY11" fmla="*/ 105250 h 124541"/>
                <a:gd name="connsiteX12" fmla="*/ 204486 w 204505"/>
                <a:gd name="connsiteY12" fmla="*/ 89817 h 124541"/>
                <a:gd name="connsiteX13" fmla="*/ 200628 w 204505"/>
                <a:gd name="connsiteY13" fmla="*/ 16511 h 124541"/>
                <a:gd name="connsiteX14" fmla="*/ 189054 w 204505"/>
                <a:gd name="connsiteY14" fmla="*/ 4936 h 124541"/>
                <a:gd name="connsiteX15" fmla="*/ 150471 w 204505"/>
                <a:gd name="connsiteY15" fmla="*/ 12653 h 1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505" h="124541">
                  <a:moveTo>
                    <a:pt x="150471" y="12653"/>
                  </a:moveTo>
                  <a:lnTo>
                    <a:pt x="150471" y="12653"/>
                  </a:lnTo>
                  <a:cubicBezTo>
                    <a:pt x="65675" y="1090"/>
                    <a:pt x="85405" y="-10441"/>
                    <a:pt x="27008" y="16511"/>
                  </a:cubicBezTo>
                  <a:cubicBezTo>
                    <a:pt x="22798" y="18454"/>
                    <a:pt x="19291" y="21655"/>
                    <a:pt x="15433" y="24227"/>
                  </a:cubicBezTo>
                  <a:cubicBezTo>
                    <a:pt x="14147" y="28085"/>
                    <a:pt x="12457" y="31832"/>
                    <a:pt x="11575" y="35802"/>
                  </a:cubicBezTo>
                  <a:cubicBezTo>
                    <a:pt x="9878" y="43439"/>
                    <a:pt x="10464" y="51627"/>
                    <a:pt x="7717" y="58952"/>
                  </a:cubicBezTo>
                  <a:cubicBezTo>
                    <a:pt x="6440" y="62358"/>
                    <a:pt x="2572" y="64096"/>
                    <a:pt x="0" y="66668"/>
                  </a:cubicBezTo>
                  <a:cubicBezTo>
                    <a:pt x="1286" y="79529"/>
                    <a:pt x="724" y="92711"/>
                    <a:pt x="3859" y="105250"/>
                  </a:cubicBezTo>
                  <a:cubicBezTo>
                    <a:pt x="4741" y="108779"/>
                    <a:pt x="8735" y="110695"/>
                    <a:pt x="11575" y="112967"/>
                  </a:cubicBezTo>
                  <a:cubicBezTo>
                    <a:pt x="23685" y="122655"/>
                    <a:pt x="23085" y="120667"/>
                    <a:pt x="38583" y="124541"/>
                  </a:cubicBezTo>
                  <a:lnTo>
                    <a:pt x="185195" y="120683"/>
                  </a:lnTo>
                  <a:cubicBezTo>
                    <a:pt x="192419" y="119823"/>
                    <a:pt x="200628" y="105250"/>
                    <a:pt x="200628" y="105250"/>
                  </a:cubicBezTo>
                  <a:cubicBezTo>
                    <a:pt x="201914" y="100106"/>
                    <a:pt x="204486" y="95120"/>
                    <a:pt x="204486" y="89817"/>
                  </a:cubicBezTo>
                  <a:cubicBezTo>
                    <a:pt x="204486" y="65348"/>
                    <a:pt x="205005" y="40586"/>
                    <a:pt x="200628" y="16511"/>
                  </a:cubicBezTo>
                  <a:cubicBezTo>
                    <a:pt x="199652" y="11143"/>
                    <a:pt x="193594" y="7963"/>
                    <a:pt x="189054" y="4936"/>
                  </a:cubicBezTo>
                  <a:cubicBezTo>
                    <a:pt x="176557" y="-3395"/>
                    <a:pt x="156901" y="11367"/>
                    <a:pt x="150471" y="1265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3929659" y="6057143"/>
              <a:ext cx="163504" cy="154329"/>
            </a:xfrm>
            <a:custGeom>
              <a:avLst/>
              <a:gdLst>
                <a:gd name="connsiteX0" fmla="*/ 158187 w 163504"/>
                <a:gd name="connsiteY0" fmla="*/ 154329 h 154329"/>
                <a:gd name="connsiteX1" fmla="*/ 158187 w 163504"/>
                <a:gd name="connsiteY1" fmla="*/ 154329 h 154329"/>
                <a:gd name="connsiteX2" fmla="*/ 158187 w 163504"/>
                <a:gd name="connsiteY2" fmla="*/ 34724 h 154329"/>
                <a:gd name="connsiteX3" fmla="*/ 146612 w 163504"/>
                <a:gd name="connsiteY3" fmla="*/ 19291 h 154329"/>
                <a:gd name="connsiteX4" fmla="*/ 135038 w 163504"/>
                <a:gd name="connsiteY4" fmla="*/ 11575 h 154329"/>
                <a:gd name="connsiteX5" fmla="*/ 115746 w 163504"/>
                <a:gd name="connsiteY5" fmla="*/ 0 h 154329"/>
                <a:gd name="connsiteX6" fmla="*/ 27007 w 163504"/>
                <a:gd name="connsiteY6" fmla="*/ 3858 h 154329"/>
                <a:gd name="connsiteX7" fmla="*/ 11574 w 163504"/>
                <a:gd name="connsiteY7" fmla="*/ 27008 h 154329"/>
                <a:gd name="connsiteX8" fmla="*/ 0 w 163504"/>
                <a:gd name="connsiteY8" fmla="*/ 73306 h 154329"/>
                <a:gd name="connsiteX9" fmla="*/ 3858 w 163504"/>
                <a:gd name="connsiteY9" fmla="*/ 100314 h 154329"/>
                <a:gd name="connsiteX10" fmla="*/ 30865 w 163504"/>
                <a:gd name="connsiteY10" fmla="*/ 115747 h 154329"/>
                <a:gd name="connsiteX11" fmla="*/ 57873 w 163504"/>
                <a:gd name="connsiteY11" fmla="*/ 119605 h 154329"/>
                <a:gd name="connsiteX12" fmla="*/ 81022 w 163504"/>
                <a:gd name="connsiteY12" fmla="*/ 123463 h 154329"/>
                <a:gd name="connsiteX13" fmla="*/ 108030 w 163504"/>
                <a:gd name="connsiteY13" fmla="*/ 131180 h 154329"/>
                <a:gd name="connsiteX14" fmla="*/ 127321 w 163504"/>
                <a:gd name="connsiteY14" fmla="*/ 135038 h 154329"/>
                <a:gd name="connsiteX15" fmla="*/ 158187 w 163504"/>
                <a:gd name="connsiteY15" fmla="*/ 154329 h 1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504" h="154329">
                  <a:moveTo>
                    <a:pt x="158187" y="154329"/>
                  </a:moveTo>
                  <a:lnTo>
                    <a:pt x="158187" y="154329"/>
                  </a:lnTo>
                  <a:cubicBezTo>
                    <a:pt x="163369" y="107691"/>
                    <a:pt x="166961" y="91753"/>
                    <a:pt x="158187" y="34724"/>
                  </a:cubicBezTo>
                  <a:cubicBezTo>
                    <a:pt x="157209" y="28368"/>
                    <a:pt x="151159" y="23838"/>
                    <a:pt x="146612" y="19291"/>
                  </a:cubicBezTo>
                  <a:cubicBezTo>
                    <a:pt x="143333" y="16012"/>
                    <a:pt x="138659" y="14472"/>
                    <a:pt x="135038" y="11575"/>
                  </a:cubicBezTo>
                  <a:cubicBezTo>
                    <a:pt x="119906" y="-531"/>
                    <a:pt x="135847" y="6700"/>
                    <a:pt x="115746" y="0"/>
                  </a:cubicBezTo>
                  <a:cubicBezTo>
                    <a:pt x="86166" y="1286"/>
                    <a:pt x="56404" y="330"/>
                    <a:pt x="27007" y="3858"/>
                  </a:cubicBezTo>
                  <a:cubicBezTo>
                    <a:pt x="20823" y="4600"/>
                    <a:pt x="12065" y="25781"/>
                    <a:pt x="11574" y="27008"/>
                  </a:cubicBezTo>
                  <a:cubicBezTo>
                    <a:pt x="2840" y="48842"/>
                    <a:pt x="3795" y="50536"/>
                    <a:pt x="0" y="73306"/>
                  </a:cubicBezTo>
                  <a:cubicBezTo>
                    <a:pt x="1286" y="82309"/>
                    <a:pt x="481" y="91870"/>
                    <a:pt x="3858" y="100314"/>
                  </a:cubicBezTo>
                  <a:cubicBezTo>
                    <a:pt x="8639" y="112267"/>
                    <a:pt x="20385" y="113842"/>
                    <a:pt x="30865" y="115747"/>
                  </a:cubicBezTo>
                  <a:cubicBezTo>
                    <a:pt x="39812" y="117374"/>
                    <a:pt x="48885" y="118222"/>
                    <a:pt x="57873" y="119605"/>
                  </a:cubicBezTo>
                  <a:cubicBezTo>
                    <a:pt x="65605" y="120794"/>
                    <a:pt x="73306" y="122177"/>
                    <a:pt x="81022" y="123463"/>
                  </a:cubicBezTo>
                  <a:cubicBezTo>
                    <a:pt x="93914" y="127761"/>
                    <a:pt x="93492" y="127950"/>
                    <a:pt x="108030" y="131180"/>
                  </a:cubicBezTo>
                  <a:cubicBezTo>
                    <a:pt x="114432" y="132602"/>
                    <a:pt x="120959" y="133448"/>
                    <a:pt x="127321" y="135038"/>
                  </a:cubicBezTo>
                  <a:cubicBezTo>
                    <a:pt x="147634" y="140116"/>
                    <a:pt x="153043" y="151114"/>
                    <a:pt x="158187" y="15432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3896457" y="5921951"/>
              <a:ext cx="179814" cy="139050"/>
            </a:xfrm>
            <a:custGeom>
              <a:avLst/>
              <a:gdLst>
                <a:gd name="connsiteX0" fmla="*/ 179814 w 179814"/>
                <a:gd name="connsiteY0" fmla="*/ 112043 h 139050"/>
                <a:gd name="connsiteX1" fmla="*/ 179814 w 179814"/>
                <a:gd name="connsiteY1" fmla="*/ 112043 h 139050"/>
                <a:gd name="connsiteX2" fmla="*/ 172098 w 179814"/>
                <a:gd name="connsiteY2" fmla="*/ 11729 h 139050"/>
                <a:gd name="connsiteX3" fmla="*/ 164381 w 179814"/>
                <a:gd name="connsiteY3" fmla="*/ 154 h 139050"/>
                <a:gd name="connsiteX4" fmla="*/ 13910 w 179814"/>
                <a:gd name="connsiteY4" fmla="*/ 7871 h 139050"/>
                <a:gd name="connsiteX5" fmla="*/ 6194 w 179814"/>
                <a:gd name="connsiteY5" fmla="*/ 19445 h 139050"/>
                <a:gd name="connsiteX6" fmla="*/ 6194 w 179814"/>
                <a:gd name="connsiteY6" fmla="*/ 119759 h 139050"/>
                <a:gd name="connsiteX7" fmla="*/ 13910 w 179814"/>
                <a:gd name="connsiteY7" fmla="*/ 127476 h 139050"/>
                <a:gd name="connsiteX8" fmla="*/ 25485 w 179814"/>
                <a:gd name="connsiteY8" fmla="*/ 131334 h 139050"/>
                <a:gd name="connsiteX9" fmla="*/ 37060 w 179814"/>
                <a:gd name="connsiteY9" fmla="*/ 139050 h 139050"/>
                <a:gd name="connsiteX10" fmla="*/ 121941 w 179814"/>
                <a:gd name="connsiteY10" fmla="*/ 135192 h 139050"/>
                <a:gd name="connsiteX11" fmla="*/ 133516 w 179814"/>
                <a:gd name="connsiteY11" fmla="*/ 131334 h 139050"/>
                <a:gd name="connsiteX12" fmla="*/ 152807 w 179814"/>
                <a:gd name="connsiteY12" fmla="*/ 112043 h 139050"/>
                <a:gd name="connsiteX13" fmla="*/ 160523 w 179814"/>
                <a:gd name="connsiteY13" fmla="*/ 96610 h 139050"/>
                <a:gd name="connsiteX14" fmla="*/ 179814 w 179814"/>
                <a:gd name="connsiteY14" fmla="*/ 112043 h 13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814" h="139050">
                  <a:moveTo>
                    <a:pt x="179814" y="112043"/>
                  </a:moveTo>
                  <a:lnTo>
                    <a:pt x="179814" y="112043"/>
                  </a:lnTo>
                  <a:cubicBezTo>
                    <a:pt x="177242" y="78605"/>
                    <a:pt x="176680" y="44951"/>
                    <a:pt x="172098" y="11729"/>
                  </a:cubicBezTo>
                  <a:cubicBezTo>
                    <a:pt x="171464" y="7135"/>
                    <a:pt x="169017" y="267"/>
                    <a:pt x="164381" y="154"/>
                  </a:cubicBezTo>
                  <a:cubicBezTo>
                    <a:pt x="114173" y="-1071"/>
                    <a:pt x="64067" y="5299"/>
                    <a:pt x="13910" y="7871"/>
                  </a:cubicBezTo>
                  <a:cubicBezTo>
                    <a:pt x="11338" y="11729"/>
                    <a:pt x="8268" y="15298"/>
                    <a:pt x="6194" y="19445"/>
                  </a:cubicBezTo>
                  <a:cubicBezTo>
                    <a:pt x="-7519" y="46872"/>
                    <a:pt x="5748" y="116038"/>
                    <a:pt x="6194" y="119759"/>
                  </a:cubicBezTo>
                  <a:cubicBezTo>
                    <a:pt x="6627" y="123371"/>
                    <a:pt x="10791" y="125604"/>
                    <a:pt x="13910" y="127476"/>
                  </a:cubicBezTo>
                  <a:cubicBezTo>
                    <a:pt x="17397" y="129569"/>
                    <a:pt x="21847" y="129515"/>
                    <a:pt x="25485" y="131334"/>
                  </a:cubicBezTo>
                  <a:cubicBezTo>
                    <a:pt x="29633" y="133408"/>
                    <a:pt x="33202" y="136478"/>
                    <a:pt x="37060" y="139050"/>
                  </a:cubicBezTo>
                  <a:cubicBezTo>
                    <a:pt x="65354" y="137764"/>
                    <a:pt x="93708" y="137450"/>
                    <a:pt x="121941" y="135192"/>
                  </a:cubicBezTo>
                  <a:cubicBezTo>
                    <a:pt x="125995" y="134868"/>
                    <a:pt x="130262" y="133774"/>
                    <a:pt x="133516" y="131334"/>
                  </a:cubicBezTo>
                  <a:cubicBezTo>
                    <a:pt x="140791" y="125878"/>
                    <a:pt x="152807" y="112043"/>
                    <a:pt x="152807" y="112043"/>
                  </a:cubicBezTo>
                  <a:cubicBezTo>
                    <a:pt x="155379" y="106899"/>
                    <a:pt x="157669" y="101604"/>
                    <a:pt x="160523" y="96610"/>
                  </a:cubicBezTo>
                  <a:cubicBezTo>
                    <a:pt x="168953" y="81857"/>
                    <a:pt x="176599" y="109471"/>
                    <a:pt x="179814" y="11204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42" name="Group 21541"/>
          <p:cNvGrpSpPr/>
          <p:nvPr/>
        </p:nvGrpSpPr>
        <p:grpSpPr>
          <a:xfrm>
            <a:off x="5224079" y="4730809"/>
            <a:ext cx="1296144" cy="720080"/>
            <a:chOff x="547936" y="4157464"/>
            <a:chExt cx="1296144" cy="720080"/>
          </a:xfrm>
        </p:grpSpPr>
        <p:sp>
          <p:nvSpPr>
            <p:cNvPr id="374" name="Rounded Rectangle 373"/>
            <p:cNvSpPr/>
            <p:nvPr/>
          </p:nvSpPr>
          <p:spPr bwMode="auto">
            <a:xfrm>
              <a:off x="547936" y="4157464"/>
              <a:ext cx="1296144" cy="72008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375" name="Group 374"/>
            <p:cNvGrpSpPr/>
            <p:nvPr/>
          </p:nvGrpSpPr>
          <p:grpSpPr>
            <a:xfrm>
              <a:off x="691952" y="4236017"/>
              <a:ext cx="97188" cy="101758"/>
              <a:chOff x="2250508" y="5035674"/>
              <a:chExt cx="97188" cy="101758"/>
            </a:xfrm>
          </p:grpSpPr>
          <p:cxnSp>
            <p:nvCxnSpPr>
              <p:cNvPr id="376" name="Straight Connector 375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traight Connector 376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8" name="Straight Connector 377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9" name="Straight Connector 378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0" name="Group 379"/>
            <p:cNvGrpSpPr/>
            <p:nvPr/>
          </p:nvGrpSpPr>
          <p:grpSpPr>
            <a:xfrm>
              <a:off x="823502" y="4462476"/>
              <a:ext cx="97188" cy="101758"/>
              <a:chOff x="2250508" y="5035674"/>
              <a:chExt cx="97188" cy="101758"/>
            </a:xfrm>
          </p:grpSpPr>
          <p:cxnSp>
            <p:nvCxnSpPr>
              <p:cNvPr id="381" name="Straight Connector 38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2" name="Straight Connector 38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3" name="Straight Connector 38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4" name="Straight Connector 38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5" name="Group 384"/>
            <p:cNvGrpSpPr/>
            <p:nvPr/>
          </p:nvGrpSpPr>
          <p:grpSpPr>
            <a:xfrm>
              <a:off x="1196008" y="4577227"/>
              <a:ext cx="97188" cy="101758"/>
              <a:chOff x="2250508" y="5035674"/>
              <a:chExt cx="97188" cy="101758"/>
            </a:xfrm>
          </p:grpSpPr>
          <p:cxnSp>
            <p:nvCxnSpPr>
              <p:cNvPr id="386" name="Straight Connector 385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7" name="Straight Connector 386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8" name="Straight Connector 387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9" name="Straight Connector 388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0" name="Group 389"/>
            <p:cNvGrpSpPr/>
            <p:nvPr/>
          </p:nvGrpSpPr>
          <p:grpSpPr>
            <a:xfrm>
              <a:off x="1486458" y="4292787"/>
              <a:ext cx="97188" cy="101758"/>
              <a:chOff x="2250508" y="5035674"/>
              <a:chExt cx="97188" cy="101758"/>
            </a:xfrm>
          </p:grpSpPr>
          <p:cxnSp>
            <p:nvCxnSpPr>
              <p:cNvPr id="391" name="Straight Connector 39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2" name="Straight Connector 39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3" name="Straight Connector 39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4" name="Straight Connector 39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5" name="Group 394"/>
            <p:cNvGrpSpPr/>
            <p:nvPr/>
          </p:nvGrpSpPr>
          <p:grpSpPr>
            <a:xfrm>
              <a:off x="1403502" y="4727192"/>
              <a:ext cx="97188" cy="101758"/>
              <a:chOff x="2250508" y="5035674"/>
              <a:chExt cx="97188" cy="101758"/>
            </a:xfrm>
          </p:grpSpPr>
          <p:cxnSp>
            <p:nvCxnSpPr>
              <p:cNvPr id="396" name="Straight Connector 395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7" name="Straight Connector 396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8" name="Straight Connector 397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9" name="Straight Connector 398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0" name="Group 399"/>
            <p:cNvGrpSpPr/>
            <p:nvPr/>
          </p:nvGrpSpPr>
          <p:grpSpPr>
            <a:xfrm>
              <a:off x="740546" y="4674415"/>
              <a:ext cx="97188" cy="101758"/>
              <a:chOff x="2250508" y="5035674"/>
              <a:chExt cx="97188" cy="101758"/>
            </a:xfrm>
          </p:grpSpPr>
          <p:cxnSp>
            <p:nvCxnSpPr>
              <p:cNvPr id="401" name="Straight Connector 40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2" name="Straight Connector 40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3" name="Straight Connector 40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4" name="Straight Connector 40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5" name="Group 404"/>
            <p:cNvGrpSpPr/>
            <p:nvPr/>
          </p:nvGrpSpPr>
          <p:grpSpPr>
            <a:xfrm>
              <a:off x="1628056" y="4502377"/>
              <a:ext cx="97188" cy="101758"/>
              <a:chOff x="2250508" y="5035674"/>
              <a:chExt cx="97188" cy="101758"/>
            </a:xfrm>
          </p:grpSpPr>
          <p:cxnSp>
            <p:nvCxnSpPr>
              <p:cNvPr id="406" name="Straight Connector 405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7" name="Straight Connector 406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8" name="Straight Connector 407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9" name="Straight Connector 408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0" name="Group 409"/>
            <p:cNvGrpSpPr/>
            <p:nvPr/>
          </p:nvGrpSpPr>
          <p:grpSpPr>
            <a:xfrm>
              <a:off x="1076397" y="4305483"/>
              <a:ext cx="97188" cy="101758"/>
              <a:chOff x="2250508" y="5035674"/>
              <a:chExt cx="97188" cy="101758"/>
            </a:xfrm>
          </p:grpSpPr>
          <p:cxnSp>
            <p:nvCxnSpPr>
              <p:cNvPr id="411" name="Straight Connector 410"/>
              <p:cNvCxnSpPr/>
              <p:nvPr/>
            </p:nvCxnSpPr>
            <p:spPr bwMode="auto">
              <a:xfrm>
                <a:off x="2299103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" name="Straight Connector 411"/>
              <p:cNvCxnSpPr/>
              <p:nvPr/>
            </p:nvCxnSpPr>
            <p:spPr bwMode="auto">
              <a:xfrm>
                <a:off x="2267744" y="5085185"/>
                <a:ext cx="7200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" name="Straight Connector 412"/>
              <p:cNvCxnSpPr/>
              <p:nvPr/>
            </p:nvCxnSpPr>
            <p:spPr bwMode="auto">
              <a:xfrm rot="18900000">
                <a:off x="2299103" y="503567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4" name="Straight Connector 413"/>
              <p:cNvCxnSpPr/>
              <p:nvPr/>
            </p:nvCxnSpPr>
            <p:spPr bwMode="auto">
              <a:xfrm rot="2700000">
                <a:off x="2299102" y="5040244"/>
                <a:ext cx="0" cy="971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16" name="Rectangle 3"/>
          <p:cNvSpPr>
            <a:spLocks noChangeArrowheads="1"/>
          </p:cNvSpPr>
          <p:nvPr/>
        </p:nvSpPr>
        <p:spPr bwMode="auto">
          <a:xfrm>
            <a:off x="7204937" y="5184045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7" name="Rectangle 4"/>
          <p:cNvSpPr>
            <a:spLocks noChangeArrowheads="1"/>
          </p:cNvSpPr>
          <p:nvPr/>
        </p:nvSpPr>
        <p:spPr bwMode="auto">
          <a:xfrm>
            <a:off x="7204937" y="4535523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8" name="Rectangle 5"/>
          <p:cNvSpPr>
            <a:spLocks noChangeArrowheads="1"/>
          </p:cNvSpPr>
          <p:nvPr/>
        </p:nvSpPr>
        <p:spPr bwMode="auto">
          <a:xfrm>
            <a:off x="7204937" y="5832567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9" name="Rectangle 6"/>
          <p:cNvSpPr>
            <a:spLocks noChangeArrowheads="1"/>
          </p:cNvSpPr>
          <p:nvPr/>
        </p:nvSpPr>
        <p:spPr bwMode="auto">
          <a:xfrm>
            <a:off x="7204937" y="3887001"/>
            <a:ext cx="751439" cy="59058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45" name="Freeform 21544"/>
          <p:cNvSpPr/>
          <p:nvPr/>
        </p:nvSpPr>
        <p:spPr bwMode="auto">
          <a:xfrm>
            <a:off x="5234280" y="4974018"/>
            <a:ext cx="497711" cy="505428"/>
          </a:xfrm>
          <a:custGeom>
            <a:avLst/>
            <a:gdLst>
              <a:gd name="connsiteX0" fmla="*/ 3858 w 497711"/>
              <a:gd name="connsiteY0" fmla="*/ 135038 h 505428"/>
              <a:gd name="connsiteX1" fmla="*/ 3858 w 497711"/>
              <a:gd name="connsiteY1" fmla="*/ 135038 h 505428"/>
              <a:gd name="connsiteX2" fmla="*/ 11575 w 497711"/>
              <a:gd name="connsiteY2" fmla="*/ 57873 h 505428"/>
              <a:gd name="connsiteX3" fmla="*/ 15433 w 497711"/>
              <a:gd name="connsiteY3" fmla="*/ 38582 h 505428"/>
              <a:gd name="connsiteX4" fmla="*/ 61732 w 497711"/>
              <a:gd name="connsiteY4" fmla="*/ 15433 h 505428"/>
              <a:gd name="connsiteX5" fmla="*/ 73306 w 497711"/>
              <a:gd name="connsiteY5" fmla="*/ 11575 h 505428"/>
              <a:gd name="connsiteX6" fmla="*/ 216061 w 497711"/>
              <a:gd name="connsiteY6" fmla="*/ 7717 h 505428"/>
              <a:gd name="connsiteX7" fmla="*/ 270076 w 497711"/>
              <a:gd name="connsiteY7" fmla="*/ 0 h 505428"/>
              <a:gd name="connsiteX8" fmla="*/ 358815 w 497711"/>
              <a:gd name="connsiteY8" fmla="*/ 3858 h 505428"/>
              <a:gd name="connsiteX9" fmla="*/ 370390 w 497711"/>
              <a:gd name="connsiteY9" fmla="*/ 11575 h 505428"/>
              <a:gd name="connsiteX10" fmla="*/ 389681 w 497711"/>
              <a:gd name="connsiteY10" fmla="*/ 19291 h 505428"/>
              <a:gd name="connsiteX11" fmla="*/ 397398 w 497711"/>
              <a:gd name="connsiteY11" fmla="*/ 27008 h 505428"/>
              <a:gd name="connsiteX12" fmla="*/ 420547 w 497711"/>
              <a:gd name="connsiteY12" fmla="*/ 38582 h 505428"/>
              <a:gd name="connsiteX13" fmla="*/ 447555 w 497711"/>
              <a:gd name="connsiteY13" fmla="*/ 65590 h 505428"/>
              <a:gd name="connsiteX14" fmla="*/ 459129 w 497711"/>
              <a:gd name="connsiteY14" fmla="*/ 77165 h 505428"/>
              <a:gd name="connsiteX15" fmla="*/ 470704 w 497711"/>
              <a:gd name="connsiteY15" fmla="*/ 100314 h 505428"/>
              <a:gd name="connsiteX16" fmla="*/ 482279 w 497711"/>
              <a:gd name="connsiteY16" fmla="*/ 119605 h 505428"/>
              <a:gd name="connsiteX17" fmla="*/ 486137 w 497711"/>
              <a:gd name="connsiteY17" fmla="*/ 135038 h 505428"/>
              <a:gd name="connsiteX18" fmla="*/ 493853 w 497711"/>
              <a:gd name="connsiteY18" fmla="*/ 150471 h 505428"/>
              <a:gd name="connsiteX19" fmla="*/ 497711 w 497711"/>
              <a:gd name="connsiteY19" fmla="*/ 162046 h 505428"/>
              <a:gd name="connsiteX20" fmla="*/ 493853 w 497711"/>
              <a:gd name="connsiteY20" fmla="*/ 262360 h 505428"/>
              <a:gd name="connsiteX21" fmla="*/ 486137 w 497711"/>
              <a:gd name="connsiteY21" fmla="*/ 335666 h 505428"/>
              <a:gd name="connsiteX22" fmla="*/ 474562 w 497711"/>
              <a:gd name="connsiteY22" fmla="*/ 439838 h 505428"/>
              <a:gd name="connsiteX23" fmla="*/ 470704 w 497711"/>
              <a:gd name="connsiteY23" fmla="*/ 451413 h 505428"/>
              <a:gd name="connsiteX24" fmla="*/ 455271 w 497711"/>
              <a:gd name="connsiteY24" fmla="*/ 470704 h 505428"/>
              <a:gd name="connsiteX25" fmla="*/ 428263 w 497711"/>
              <a:gd name="connsiteY25" fmla="*/ 486137 h 505428"/>
              <a:gd name="connsiteX26" fmla="*/ 389681 w 497711"/>
              <a:gd name="connsiteY26" fmla="*/ 505428 h 505428"/>
              <a:gd name="connsiteX27" fmla="*/ 327949 w 497711"/>
              <a:gd name="connsiteY27" fmla="*/ 501570 h 505428"/>
              <a:gd name="connsiteX28" fmla="*/ 297084 w 497711"/>
              <a:gd name="connsiteY28" fmla="*/ 493853 h 505428"/>
              <a:gd name="connsiteX29" fmla="*/ 277793 w 497711"/>
              <a:gd name="connsiteY29" fmla="*/ 489995 h 505428"/>
              <a:gd name="connsiteX30" fmla="*/ 254643 w 497711"/>
              <a:gd name="connsiteY30" fmla="*/ 482279 h 505428"/>
              <a:gd name="connsiteX31" fmla="*/ 243068 w 497711"/>
              <a:gd name="connsiteY31" fmla="*/ 478420 h 505428"/>
              <a:gd name="connsiteX32" fmla="*/ 219919 w 497711"/>
              <a:gd name="connsiteY32" fmla="*/ 474562 h 505428"/>
              <a:gd name="connsiteX33" fmla="*/ 204486 w 497711"/>
              <a:gd name="connsiteY33" fmla="*/ 470704 h 505428"/>
              <a:gd name="connsiteX34" fmla="*/ 108030 w 497711"/>
              <a:gd name="connsiteY34" fmla="*/ 459129 h 505428"/>
              <a:gd name="connsiteX35" fmla="*/ 19291 w 497711"/>
              <a:gd name="connsiteY35" fmla="*/ 451413 h 505428"/>
              <a:gd name="connsiteX36" fmla="*/ 7717 w 497711"/>
              <a:gd name="connsiteY36" fmla="*/ 447554 h 505428"/>
              <a:gd name="connsiteX37" fmla="*/ 0 w 497711"/>
              <a:gd name="connsiteY37" fmla="*/ 424405 h 505428"/>
              <a:gd name="connsiteX38" fmla="*/ 3858 w 497711"/>
              <a:gd name="connsiteY38" fmla="*/ 135038 h 50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7711" h="505428">
                <a:moveTo>
                  <a:pt x="3858" y="135038"/>
                </a:moveTo>
                <a:lnTo>
                  <a:pt x="3858" y="135038"/>
                </a:lnTo>
                <a:cubicBezTo>
                  <a:pt x="6430" y="109316"/>
                  <a:pt x="8495" y="83539"/>
                  <a:pt x="11575" y="57873"/>
                </a:cubicBezTo>
                <a:cubicBezTo>
                  <a:pt x="12356" y="51362"/>
                  <a:pt x="12500" y="44447"/>
                  <a:pt x="15433" y="38582"/>
                </a:cubicBezTo>
                <a:cubicBezTo>
                  <a:pt x="23513" y="22422"/>
                  <a:pt x="48939" y="19698"/>
                  <a:pt x="61732" y="15433"/>
                </a:cubicBezTo>
                <a:cubicBezTo>
                  <a:pt x="65590" y="14147"/>
                  <a:pt x="69241" y="11685"/>
                  <a:pt x="73306" y="11575"/>
                </a:cubicBezTo>
                <a:lnTo>
                  <a:pt x="216061" y="7717"/>
                </a:lnTo>
                <a:cubicBezTo>
                  <a:pt x="233873" y="4154"/>
                  <a:pt x="251740" y="0"/>
                  <a:pt x="270076" y="0"/>
                </a:cubicBezTo>
                <a:cubicBezTo>
                  <a:pt x="299684" y="0"/>
                  <a:pt x="329235" y="2572"/>
                  <a:pt x="358815" y="3858"/>
                </a:cubicBezTo>
                <a:cubicBezTo>
                  <a:pt x="362673" y="6430"/>
                  <a:pt x="366242" y="9501"/>
                  <a:pt x="370390" y="11575"/>
                </a:cubicBezTo>
                <a:cubicBezTo>
                  <a:pt x="376584" y="14672"/>
                  <a:pt x="383668" y="15855"/>
                  <a:pt x="389681" y="19291"/>
                </a:cubicBezTo>
                <a:cubicBezTo>
                  <a:pt x="392840" y="21096"/>
                  <a:pt x="394557" y="24735"/>
                  <a:pt x="397398" y="27008"/>
                </a:cubicBezTo>
                <a:cubicBezTo>
                  <a:pt x="408082" y="35556"/>
                  <a:pt x="408322" y="34507"/>
                  <a:pt x="420547" y="38582"/>
                </a:cubicBezTo>
                <a:lnTo>
                  <a:pt x="447555" y="65590"/>
                </a:lnTo>
                <a:lnTo>
                  <a:pt x="459129" y="77165"/>
                </a:lnTo>
                <a:cubicBezTo>
                  <a:pt x="468827" y="106259"/>
                  <a:pt x="455744" y="70394"/>
                  <a:pt x="470704" y="100314"/>
                </a:cubicBezTo>
                <a:cubicBezTo>
                  <a:pt x="480721" y="120348"/>
                  <a:pt x="467206" y="104534"/>
                  <a:pt x="482279" y="119605"/>
                </a:cubicBezTo>
                <a:cubicBezTo>
                  <a:pt x="483565" y="124749"/>
                  <a:pt x="484275" y="130073"/>
                  <a:pt x="486137" y="135038"/>
                </a:cubicBezTo>
                <a:cubicBezTo>
                  <a:pt x="488156" y="140423"/>
                  <a:pt x="491588" y="145185"/>
                  <a:pt x="493853" y="150471"/>
                </a:cubicBezTo>
                <a:cubicBezTo>
                  <a:pt x="495455" y="154209"/>
                  <a:pt x="496425" y="158188"/>
                  <a:pt x="497711" y="162046"/>
                </a:cubicBezTo>
                <a:cubicBezTo>
                  <a:pt x="496425" y="195484"/>
                  <a:pt x="495659" y="228946"/>
                  <a:pt x="493853" y="262360"/>
                </a:cubicBezTo>
                <a:cubicBezTo>
                  <a:pt x="492483" y="287714"/>
                  <a:pt x="489256" y="310714"/>
                  <a:pt x="486137" y="335666"/>
                </a:cubicBezTo>
                <a:cubicBezTo>
                  <a:pt x="481321" y="441621"/>
                  <a:pt x="492956" y="390789"/>
                  <a:pt x="474562" y="439838"/>
                </a:cubicBezTo>
                <a:cubicBezTo>
                  <a:pt x="473134" y="443646"/>
                  <a:pt x="472523" y="447775"/>
                  <a:pt x="470704" y="451413"/>
                </a:cubicBezTo>
                <a:cubicBezTo>
                  <a:pt x="467364" y="458093"/>
                  <a:pt x="461249" y="465922"/>
                  <a:pt x="455271" y="470704"/>
                </a:cubicBezTo>
                <a:cubicBezTo>
                  <a:pt x="441931" y="481376"/>
                  <a:pt x="444096" y="476637"/>
                  <a:pt x="428263" y="486137"/>
                </a:cubicBezTo>
                <a:cubicBezTo>
                  <a:pt x="395453" y="505823"/>
                  <a:pt x="417112" y="498571"/>
                  <a:pt x="389681" y="505428"/>
                </a:cubicBezTo>
                <a:cubicBezTo>
                  <a:pt x="369104" y="504142"/>
                  <a:pt x="348407" y="504127"/>
                  <a:pt x="327949" y="501570"/>
                </a:cubicBezTo>
                <a:cubicBezTo>
                  <a:pt x="317426" y="500255"/>
                  <a:pt x="307483" y="495933"/>
                  <a:pt x="297084" y="493853"/>
                </a:cubicBezTo>
                <a:cubicBezTo>
                  <a:pt x="290654" y="492567"/>
                  <a:pt x="284120" y="491720"/>
                  <a:pt x="277793" y="489995"/>
                </a:cubicBezTo>
                <a:cubicBezTo>
                  <a:pt x="269946" y="487855"/>
                  <a:pt x="262360" y="484851"/>
                  <a:pt x="254643" y="482279"/>
                </a:cubicBezTo>
                <a:cubicBezTo>
                  <a:pt x="250785" y="480993"/>
                  <a:pt x="247080" y="479089"/>
                  <a:pt x="243068" y="478420"/>
                </a:cubicBezTo>
                <a:cubicBezTo>
                  <a:pt x="235352" y="477134"/>
                  <a:pt x="227590" y="476096"/>
                  <a:pt x="219919" y="474562"/>
                </a:cubicBezTo>
                <a:cubicBezTo>
                  <a:pt x="214719" y="473522"/>
                  <a:pt x="209716" y="471576"/>
                  <a:pt x="204486" y="470704"/>
                </a:cubicBezTo>
                <a:cubicBezTo>
                  <a:pt x="154393" y="462355"/>
                  <a:pt x="154537" y="463558"/>
                  <a:pt x="108030" y="459129"/>
                </a:cubicBezTo>
                <a:cubicBezTo>
                  <a:pt x="38390" y="452497"/>
                  <a:pt x="100981" y="457697"/>
                  <a:pt x="19291" y="451413"/>
                </a:cubicBezTo>
                <a:cubicBezTo>
                  <a:pt x="15433" y="450127"/>
                  <a:pt x="10081" y="450863"/>
                  <a:pt x="7717" y="447554"/>
                </a:cubicBezTo>
                <a:cubicBezTo>
                  <a:pt x="2989" y="440935"/>
                  <a:pt x="0" y="424405"/>
                  <a:pt x="0" y="424405"/>
                </a:cubicBezTo>
                <a:cubicBezTo>
                  <a:pt x="7011" y="270148"/>
                  <a:pt x="3215" y="183266"/>
                  <a:pt x="3858" y="135038"/>
                </a:cubicBezTo>
                <a:close/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46" name="Freeform 21545"/>
          <p:cNvSpPr/>
          <p:nvPr/>
        </p:nvSpPr>
        <p:spPr bwMode="auto">
          <a:xfrm>
            <a:off x="5253571" y="4719375"/>
            <a:ext cx="757649" cy="374248"/>
          </a:xfrm>
          <a:custGeom>
            <a:avLst/>
            <a:gdLst>
              <a:gd name="connsiteX0" fmla="*/ 127322 w 757649"/>
              <a:gd name="connsiteY0" fmla="*/ 27008 h 374248"/>
              <a:gd name="connsiteX1" fmla="*/ 127322 w 757649"/>
              <a:gd name="connsiteY1" fmla="*/ 27008 h 374248"/>
              <a:gd name="connsiteX2" fmla="*/ 92598 w 757649"/>
              <a:gd name="connsiteY2" fmla="*/ 30866 h 374248"/>
              <a:gd name="connsiteX3" fmla="*/ 38583 w 757649"/>
              <a:gd name="connsiteY3" fmla="*/ 38582 h 374248"/>
              <a:gd name="connsiteX4" fmla="*/ 15433 w 757649"/>
              <a:gd name="connsiteY4" fmla="*/ 69448 h 374248"/>
              <a:gd name="connsiteX5" fmla="*/ 7717 w 757649"/>
              <a:gd name="connsiteY5" fmla="*/ 81023 h 374248"/>
              <a:gd name="connsiteX6" fmla="*/ 0 w 757649"/>
              <a:gd name="connsiteY6" fmla="*/ 104172 h 374248"/>
              <a:gd name="connsiteX7" fmla="*/ 3858 w 757649"/>
              <a:gd name="connsiteY7" fmla="*/ 200628 h 374248"/>
              <a:gd name="connsiteX8" fmla="*/ 15433 w 757649"/>
              <a:gd name="connsiteY8" fmla="*/ 223777 h 374248"/>
              <a:gd name="connsiteX9" fmla="*/ 23150 w 757649"/>
              <a:gd name="connsiteY9" fmla="*/ 231494 h 374248"/>
              <a:gd name="connsiteX10" fmla="*/ 46299 w 757649"/>
              <a:gd name="connsiteY10" fmla="*/ 235352 h 374248"/>
              <a:gd name="connsiteX11" fmla="*/ 61732 w 757649"/>
              <a:gd name="connsiteY11" fmla="*/ 243068 h 374248"/>
              <a:gd name="connsiteX12" fmla="*/ 92598 w 757649"/>
              <a:gd name="connsiteY12" fmla="*/ 250785 h 374248"/>
              <a:gd name="connsiteX13" fmla="*/ 104172 w 757649"/>
              <a:gd name="connsiteY13" fmla="*/ 254643 h 374248"/>
              <a:gd name="connsiteX14" fmla="*/ 216061 w 757649"/>
              <a:gd name="connsiteY14" fmla="*/ 250785 h 374248"/>
              <a:gd name="connsiteX15" fmla="*/ 266218 w 757649"/>
              <a:gd name="connsiteY15" fmla="*/ 246927 h 374248"/>
              <a:gd name="connsiteX16" fmla="*/ 366532 w 757649"/>
              <a:gd name="connsiteY16" fmla="*/ 250785 h 374248"/>
              <a:gd name="connsiteX17" fmla="*/ 385823 w 757649"/>
              <a:gd name="connsiteY17" fmla="*/ 254643 h 374248"/>
              <a:gd name="connsiteX18" fmla="*/ 393539 w 757649"/>
              <a:gd name="connsiteY18" fmla="*/ 262360 h 374248"/>
              <a:gd name="connsiteX19" fmla="*/ 420547 w 757649"/>
              <a:gd name="connsiteY19" fmla="*/ 277792 h 374248"/>
              <a:gd name="connsiteX20" fmla="*/ 428264 w 757649"/>
              <a:gd name="connsiteY20" fmla="*/ 289367 h 374248"/>
              <a:gd name="connsiteX21" fmla="*/ 451413 w 757649"/>
              <a:gd name="connsiteY21" fmla="*/ 320233 h 374248"/>
              <a:gd name="connsiteX22" fmla="*/ 466846 w 757649"/>
              <a:gd name="connsiteY22" fmla="*/ 351099 h 374248"/>
              <a:gd name="connsiteX23" fmla="*/ 489995 w 757649"/>
              <a:gd name="connsiteY23" fmla="*/ 366532 h 374248"/>
              <a:gd name="connsiteX24" fmla="*/ 513145 w 757649"/>
              <a:gd name="connsiteY24" fmla="*/ 374248 h 374248"/>
              <a:gd name="connsiteX25" fmla="*/ 586451 w 757649"/>
              <a:gd name="connsiteY25" fmla="*/ 370390 h 374248"/>
              <a:gd name="connsiteX26" fmla="*/ 598026 w 757649"/>
              <a:gd name="connsiteY26" fmla="*/ 362673 h 374248"/>
              <a:gd name="connsiteX27" fmla="*/ 632750 w 757649"/>
              <a:gd name="connsiteY27" fmla="*/ 347241 h 374248"/>
              <a:gd name="connsiteX28" fmla="*/ 644324 w 757649"/>
              <a:gd name="connsiteY28" fmla="*/ 327949 h 374248"/>
              <a:gd name="connsiteX29" fmla="*/ 659757 w 757649"/>
              <a:gd name="connsiteY29" fmla="*/ 312516 h 374248"/>
              <a:gd name="connsiteX30" fmla="*/ 667474 w 757649"/>
              <a:gd name="connsiteY30" fmla="*/ 304800 h 374248"/>
              <a:gd name="connsiteX31" fmla="*/ 679048 w 757649"/>
              <a:gd name="connsiteY31" fmla="*/ 289367 h 374248"/>
              <a:gd name="connsiteX32" fmla="*/ 690623 w 757649"/>
              <a:gd name="connsiteY32" fmla="*/ 285509 h 374248"/>
              <a:gd name="connsiteX33" fmla="*/ 702198 w 757649"/>
              <a:gd name="connsiteY33" fmla="*/ 277792 h 374248"/>
              <a:gd name="connsiteX34" fmla="*/ 721489 w 757649"/>
              <a:gd name="connsiteY34" fmla="*/ 258501 h 374248"/>
              <a:gd name="connsiteX35" fmla="*/ 740780 w 757649"/>
              <a:gd name="connsiteY35" fmla="*/ 239210 h 374248"/>
              <a:gd name="connsiteX36" fmla="*/ 748496 w 757649"/>
              <a:gd name="connsiteY36" fmla="*/ 227635 h 374248"/>
              <a:gd name="connsiteX37" fmla="*/ 756213 w 757649"/>
              <a:gd name="connsiteY37" fmla="*/ 219919 h 374248"/>
              <a:gd name="connsiteX38" fmla="*/ 744638 w 757649"/>
              <a:gd name="connsiteY38" fmla="*/ 131180 h 374248"/>
              <a:gd name="connsiteX39" fmla="*/ 736922 w 757649"/>
              <a:gd name="connsiteY39" fmla="*/ 123463 h 374248"/>
              <a:gd name="connsiteX40" fmla="*/ 733064 w 757649"/>
              <a:gd name="connsiteY40" fmla="*/ 111889 h 374248"/>
              <a:gd name="connsiteX41" fmla="*/ 713772 w 757649"/>
              <a:gd name="connsiteY41" fmla="*/ 88739 h 374248"/>
              <a:gd name="connsiteX42" fmla="*/ 702198 w 757649"/>
              <a:gd name="connsiteY42" fmla="*/ 81023 h 374248"/>
              <a:gd name="connsiteX43" fmla="*/ 679048 w 757649"/>
              <a:gd name="connsiteY43" fmla="*/ 54015 h 374248"/>
              <a:gd name="connsiteX44" fmla="*/ 663615 w 757649"/>
              <a:gd name="connsiteY44" fmla="*/ 34724 h 374248"/>
              <a:gd name="connsiteX45" fmla="*/ 636608 w 757649"/>
              <a:gd name="connsiteY45" fmla="*/ 23149 h 374248"/>
              <a:gd name="connsiteX46" fmla="*/ 567160 w 757649"/>
              <a:gd name="connsiteY46" fmla="*/ 15433 h 374248"/>
              <a:gd name="connsiteX47" fmla="*/ 389681 w 757649"/>
              <a:gd name="connsiteY47" fmla="*/ 11575 h 374248"/>
              <a:gd name="connsiteX48" fmla="*/ 316375 w 757649"/>
              <a:gd name="connsiteY48" fmla="*/ 3858 h 374248"/>
              <a:gd name="connsiteX49" fmla="*/ 297084 w 757649"/>
              <a:gd name="connsiteY49" fmla="*/ 0 h 374248"/>
              <a:gd name="connsiteX50" fmla="*/ 181337 w 757649"/>
              <a:gd name="connsiteY50" fmla="*/ 3858 h 374248"/>
              <a:gd name="connsiteX51" fmla="*/ 169762 w 757649"/>
              <a:gd name="connsiteY51" fmla="*/ 11575 h 374248"/>
              <a:gd name="connsiteX52" fmla="*/ 158188 w 757649"/>
              <a:gd name="connsiteY52" fmla="*/ 15433 h 374248"/>
              <a:gd name="connsiteX53" fmla="*/ 138896 w 757649"/>
              <a:gd name="connsiteY53" fmla="*/ 30866 h 374248"/>
              <a:gd name="connsiteX54" fmla="*/ 127322 w 757649"/>
              <a:gd name="connsiteY54" fmla="*/ 27008 h 37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57649" h="374248">
                <a:moveTo>
                  <a:pt x="127322" y="27008"/>
                </a:moveTo>
                <a:lnTo>
                  <a:pt x="127322" y="27008"/>
                </a:lnTo>
                <a:lnTo>
                  <a:pt x="92598" y="30866"/>
                </a:lnTo>
                <a:cubicBezTo>
                  <a:pt x="44296" y="35696"/>
                  <a:pt x="64152" y="30059"/>
                  <a:pt x="38583" y="38582"/>
                </a:cubicBezTo>
                <a:cubicBezTo>
                  <a:pt x="1360" y="75803"/>
                  <a:pt x="28899" y="42513"/>
                  <a:pt x="15433" y="69448"/>
                </a:cubicBezTo>
                <a:cubicBezTo>
                  <a:pt x="13359" y="73596"/>
                  <a:pt x="9600" y="76786"/>
                  <a:pt x="7717" y="81023"/>
                </a:cubicBezTo>
                <a:cubicBezTo>
                  <a:pt x="4414" y="88456"/>
                  <a:pt x="0" y="104172"/>
                  <a:pt x="0" y="104172"/>
                </a:cubicBezTo>
                <a:cubicBezTo>
                  <a:pt x="1286" y="136324"/>
                  <a:pt x="1565" y="168532"/>
                  <a:pt x="3858" y="200628"/>
                </a:cubicBezTo>
                <a:cubicBezTo>
                  <a:pt x="4417" y="208457"/>
                  <a:pt x="10895" y="218104"/>
                  <a:pt x="15433" y="223777"/>
                </a:cubicBezTo>
                <a:cubicBezTo>
                  <a:pt x="17706" y="226618"/>
                  <a:pt x="19744" y="230217"/>
                  <a:pt x="23150" y="231494"/>
                </a:cubicBezTo>
                <a:cubicBezTo>
                  <a:pt x="30475" y="234241"/>
                  <a:pt x="38583" y="234066"/>
                  <a:pt x="46299" y="235352"/>
                </a:cubicBezTo>
                <a:cubicBezTo>
                  <a:pt x="51443" y="237924"/>
                  <a:pt x="56276" y="241249"/>
                  <a:pt x="61732" y="243068"/>
                </a:cubicBezTo>
                <a:cubicBezTo>
                  <a:pt x="71793" y="246422"/>
                  <a:pt x="82537" y="247431"/>
                  <a:pt x="92598" y="250785"/>
                </a:cubicBezTo>
                <a:lnTo>
                  <a:pt x="104172" y="254643"/>
                </a:lnTo>
                <a:lnTo>
                  <a:pt x="216061" y="250785"/>
                </a:lnTo>
                <a:cubicBezTo>
                  <a:pt x="232810" y="249987"/>
                  <a:pt x="249450" y="246927"/>
                  <a:pt x="266218" y="246927"/>
                </a:cubicBezTo>
                <a:cubicBezTo>
                  <a:pt x="299681" y="246927"/>
                  <a:pt x="333094" y="249499"/>
                  <a:pt x="366532" y="250785"/>
                </a:cubicBezTo>
                <a:cubicBezTo>
                  <a:pt x="372962" y="252071"/>
                  <a:pt x="379796" y="252060"/>
                  <a:pt x="385823" y="254643"/>
                </a:cubicBezTo>
                <a:cubicBezTo>
                  <a:pt x="389166" y="256076"/>
                  <a:pt x="390745" y="260031"/>
                  <a:pt x="393539" y="262360"/>
                </a:cubicBezTo>
                <a:cubicBezTo>
                  <a:pt x="409109" y="275335"/>
                  <a:pt x="404843" y="272558"/>
                  <a:pt x="420547" y="277792"/>
                </a:cubicBezTo>
                <a:cubicBezTo>
                  <a:pt x="423119" y="281650"/>
                  <a:pt x="425367" y="285746"/>
                  <a:pt x="428264" y="289367"/>
                </a:cubicBezTo>
                <a:cubicBezTo>
                  <a:pt x="442730" y="307450"/>
                  <a:pt x="433471" y="284349"/>
                  <a:pt x="451413" y="320233"/>
                </a:cubicBezTo>
                <a:cubicBezTo>
                  <a:pt x="456557" y="330522"/>
                  <a:pt x="457275" y="344718"/>
                  <a:pt x="466846" y="351099"/>
                </a:cubicBezTo>
                <a:cubicBezTo>
                  <a:pt x="474562" y="356243"/>
                  <a:pt x="481197" y="363600"/>
                  <a:pt x="489995" y="366532"/>
                </a:cubicBezTo>
                <a:lnTo>
                  <a:pt x="513145" y="374248"/>
                </a:lnTo>
                <a:cubicBezTo>
                  <a:pt x="537580" y="372962"/>
                  <a:pt x="562206" y="373696"/>
                  <a:pt x="586451" y="370390"/>
                </a:cubicBezTo>
                <a:cubicBezTo>
                  <a:pt x="591046" y="369763"/>
                  <a:pt x="594000" y="364974"/>
                  <a:pt x="598026" y="362673"/>
                </a:cubicBezTo>
                <a:cubicBezTo>
                  <a:pt x="610643" y="355463"/>
                  <a:pt x="618969" y="352753"/>
                  <a:pt x="632750" y="347241"/>
                </a:cubicBezTo>
                <a:cubicBezTo>
                  <a:pt x="661266" y="318721"/>
                  <a:pt x="619275" y="363018"/>
                  <a:pt x="644324" y="327949"/>
                </a:cubicBezTo>
                <a:cubicBezTo>
                  <a:pt x="648553" y="322029"/>
                  <a:pt x="654613" y="317660"/>
                  <a:pt x="659757" y="312516"/>
                </a:cubicBezTo>
                <a:cubicBezTo>
                  <a:pt x="662329" y="309944"/>
                  <a:pt x="665292" y="307710"/>
                  <a:pt x="667474" y="304800"/>
                </a:cubicBezTo>
                <a:cubicBezTo>
                  <a:pt x="671332" y="299656"/>
                  <a:pt x="674108" y="293484"/>
                  <a:pt x="679048" y="289367"/>
                </a:cubicBezTo>
                <a:cubicBezTo>
                  <a:pt x="682172" y="286763"/>
                  <a:pt x="686765" y="286795"/>
                  <a:pt x="690623" y="285509"/>
                </a:cubicBezTo>
                <a:cubicBezTo>
                  <a:pt x="694481" y="282937"/>
                  <a:pt x="698919" y="281071"/>
                  <a:pt x="702198" y="277792"/>
                </a:cubicBezTo>
                <a:cubicBezTo>
                  <a:pt x="727920" y="252070"/>
                  <a:pt x="690621" y="279081"/>
                  <a:pt x="721489" y="258501"/>
                </a:cubicBezTo>
                <a:cubicBezTo>
                  <a:pt x="742067" y="227635"/>
                  <a:pt x="715057" y="264935"/>
                  <a:pt x="740780" y="239210"/>
                </a:cubicBezTo>
                <a:cubicBezTo>
                  <a:pt x="744059" y="235931"/>
                  <a:pt x="745599" y="231256"/>
                  <a:pt x="748496" y="227635"/>
                </a:cubicBezTo>
                <a:cubicBezTo>
                  <a:pt x="750768" y="224795"/>
                  <a:pt x="753641" y="222491"/>
                  <a:pt x="756213" y="219919"/>
                </a:cubicBezTo>
                <a:cubicBezTo>
                  <a:pt x="753752" y="170689"/>
                  <a:pt x="766349" y="158318"/>
                  <a:pt x="744638" y="131180"/>
                </a:cubicBezTo>
                <a:cubicBezTo>
                  <a:pt x="742366" y="128340"/>
                  <a:pt x="739494" y="126035"/>
                  <a:pt x="736922" y="123463"/>
                </a:cubicBezTo>
                <a:cubicBezTo>
                  <a:pt x="735636" y="119605"/>
                  <a:pt x="734883" y="115526"/>
                  <a:pt x="733064" y="111889"/>
                </a:cubicBezTo>
                <a:cubicBezTo>
                  <a:pt x="728728" y="103218"/>
                  <a:pt x="721086" y="94834"/>
                  <a:pt x="713772" y="88739"/>
                </a:cubicBezTo>
                <a:cubicBezTo>
                  <a:pt x="710210" y="85771"/>
                  <a:pt x="706056" y="83595"/>
                  <a:pt x="702198" y="81023"/>
                </a:cubicBezTo>
                <a:cubicBezTo>
                  <a:pt x="684481" y="54449"/>
                  <a:pt x="707117" y="86762"/>
                  <a:pt x="679048" y="54015"/>
                </a:cubicBezTo>
                <a:cubicBezTo>
                  <a:pt x="672168" y="45988"/>
                  <a:pt x="672372" y="40562"/>
                  <a:pt x="663615" y="34724"/>
                </a:cubicBezTo>
                <a:cubicBezTo>
                  <a:pt x="655902" y="29582"/>
                  <a:pt x="645608" y="25720"/>
                  <a:pt x="636608" y="23149"/>
                </a:cubicBezTo>
                <a:cubicBezTo>
                  <a:pt x="610958" y="15820"/>
                  <a:pt x="601630" y="16582"/>
                  <a:pt x="567160" y="15433"/>
                </a:cubicBezTo>
                <a:cubicBezTo>
                  <a:pt x="508019" y="13462"/>
                  <a:pt x="448841" y="12861"/>
                  <a:pt x="389681" y="11575"/>
                </a:cubicBezTo>
                <a:cubicBezTo>
                  <a:pt x="356764" y="600"/>
                  <a:pt x="391208" y="10985"/>
                  <a:pt x="316375" y="3858"/>
                </a:cubicBezTo>
                <a:cubicBezTo>
                  <a:pt x="309847" y="3236"/>
                  <a:pt x="303514" y="1286"/>
                  <a:pt x="297084" y="0"/>
                </a:cubicBezTo>
                <a:cubicBezTo>
                  <a:pt x="258502" y="1286"/>
                  <a:pt x="219782" y="363"/>
                  <a:pt x="181337" y="3858"/>
                </a:cubicBezTo>
                <a:cubicBezTo>
                  <a:pt x="176719" y="4278"/>
                  <a:pt x="173910" y="9501"/>
                  <a:pt x="169762" y="11575"/>
                </a:cubicBezTo>
                <a:cubicBezTo>
                  <a:pt x="166125" y="13394"/>
                  <a:pt x="162046" y="14147"/>
                  <a:pt x="158188" y="15433"/>
                </a:cubicBezTo>
                <a:cubicBezTo>
                  <a:pt x="151011" y="22609"/>
                  <a:pt x="148629" y="25999"/>
                  <a:pt x="138896" y="30866"/>
                </a:cubicBezTo>
                <a:cubicBezTo>
                  <a:pt x="135259" y="32685"/>
                  <a:pt x="127322" y="34724"/>
                  <a:pt x="127322" y="27008"/>
                </a:cubicBezTo>
                <a:close/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47" name="Freeform 21546"/>
          <p:cNvSpPr/>
          <p:nvPr/>
        </p:nvSpPr>
        <p:spPr bwMode="auto">
          <a:xfrm>
            <a:off x="6012976" y="4734808"/>
            <a:ext cx="509952" cy="652040"/>
          </a:xfrm>
          <a:custGeom>
            <a:avLst/>
            <a:gdLst>
              <a:gd name="connsiteX0" fmla="*/ 81689 w 509952"/>
              <a:gd name="connsiteY0" fmla="*/ 354957 h 652040"/>
              <a:gd name="connsiteX1" fmla="*/ 81689 w 509952"/>
              <a:gd name="connsiteY1" fmla="*/ 354957 h 652040"/>
              <a:gd name="connsiteX2" fmla="*/ 120271 w 509952"/>
              <a:gd name="connsiteY2" fmla="*/ 378106 h 652040"/>
              <a:gd name="connsiteX3" fmla="*/ 127988 w 509952"/>
              <a:gd name="connsiteY3" fmla="*/ 385823 h 652040"/>
              <a:gd name="connsiteX4" fmla="*/ 147279 w 509952"/>
              <a:gd name="connsiteY4" fmla="*/ 408972 h 652040"/>
              <a:gd name="connsiteX5" fmla="*/ 162712 w 509952"/>
              <a:gd name="connsiteY5" fmla="*/ 432121 h 652040"/>
              <a:gd name="connsiteX6" fmla="*/ 170428 w 509952"/>
              <a:gd name="connsiteY6" fmla="*/ 447554 h 652040"/>
              <a:gd name="connsiteX7" fmla="*/ 178145 w 509952"/>
              <a:gd name="connsiteY7" fmla="*/ 455271 h 652040"/>
              <a:gd name="connsiteX8" fmla="*/ 185861 w 509952"/>
              <a:gd name="connsiteY8" fmla="*/ 466846 h 652040"/>
              <a:gd name="connsiteX9" fmla="*/ 209010 w 509952"/>
              <a:gd name="connsiteY9" fmla="*/ 482278 h 652040"/>
              <a:gd name="connsiteX10" fmla="*/ 251451 w 509952"/>
              <a:gd name="connsiteY10" fmla="*/ 517002 h 652040"/>
              <a:gd name="connsiteX11" fmla="*/ 274600 w 509952"/>
              <a:gd name="connsiteY11" fmla="*/ 528577 h 652040"/>
              <a:gd name="connsiteX12" fmla="*/ 282317 w 509952"/>
              <a:gd name="connsiteY12" fmla="*/ 536294 h 652040"/>
              <a:gd name="connsiteX13" fmla="*/ 293891 w 509952"/>
              <a:gd name="connsiteY13" fmla="*/ 544010 h 652040"/>
              <a:gd name="connsiteX14" fmla="*/ 301608 w 509952"/>
              <a:gd name="connsiteY14" fmla="*/ 551727 h 652040"/>
              <a:gd name="connsiteX15" fmla="*/ 313183 w 509952"/>
              <a:gd name="connsiteY15" fmla="*/ 555585 h 652040"/>
              <a:gd name="connsiteX16" fmla="*/ 324757 w 509952"/>
              <a:gd name="connsiteY16" fmla="*/ 567159 h 652040"/>
              <a:gd name="connsiteX17" fmla="*/ 351765 w 509952"/>
              <a:gd name="connsiteY17" fmla="*/ 578734 h 652040"/>
              <a:gd name="connsiteX18" fmla="*/ 378772 w 509952"/>
              <a:gd name="connsiteY18" fmla="*/ 598025 h 652040"/>
              <a:gd name="connsiteX19" fmla="*/ 386489 w 509952"/>
              <a:gd name="connsiteY19" fmla="*/ 605742 h 652040"/>
              <a:gd name="connsiteX20" fmla="*/ 409638 w 509952"/>
              <a:gd name="connsiteY20" fmla="*/ 621175 h 652040"/>
              <a:gd name="connsiteX21" fmla="*/ 417355 w 509952"/>
              <a:gd name="connsiteY21" fmla="*/ 628891 h 652040"/>
              <a:gd name="connsiteX22" fmla="*/ 432788 w 509952"/>
              <a:gd name="connsiteY22" fmla="*/ 636608 h 652040"/>
              <a:gd name="connsiteX23" fmla="*/ 452079 w 509952"/>
              <a:gd name="connsiteY23" fmla="*/ 652040 h 652040"/>
              <a:gd name="connsiteX24" fmla="*/ 482945 w 509952"/>
              <a:gd name="connsiteY24" fmla="*/ 648182 h 652040"/>
              <a:gd name="connsiteX25" fmla="*/ 498378 w 509952"/>
              <a:gd name="connsiteY25" fmla="*/ 625033 h 652040"/>
              <a:gd name="connsiteX26" fmla="*/ 506094 w 509952"/>
              <a:gd name="connsiteY26" fmla="*/ 590309 h 652040"/>
              <a:gd name="connsiteX27" fmla="*/ 509952 w 509952"/>
              <a:gd name="connsiteY27" fmla="*/ 277792 h 652040"/>
              <a:gd name="connsiteX28" fmla="*/ 506094 w 509952"/>
              <a:gd name="connsiteY28" fmla="*/ 119605 h 652040"/>
              <a:gd name="connsiteX29" fmla="*/ 498378 w 509952"/>
              <a:gd name="connsiteY29" fmla="*/ 96456 h 652040"/>
              <a:gd name="connsiteX30" fmla="*/ 490661 w 509952"/>
              <a:gd name="connsiteY30" fmla="*/ 88739 h 652040"/>
              <a:gd name="connsiteX31" fmla="*/ 479086 w 509952"/>
              <a:gd name="connsiteY31" fmla="*/ 69448 h 652040"/>
              <a:gd name="connsiteX32" fmla="*/ 459795 w 509952"/>
              <a:gd name="connsiteY32" fmla="*/ 34724 h 652040"/>
              <a:gd name="connsiteX33" fmla="*/ 448221 w 509952"/>
              <a:gd name="connsiteY33" fmla="*/ 27008 h 652040"/>
              <a:gd name="connsiteX34" fmla="*/ 440504 w 509952"/>
              <a:gd name="connsiteY34" fmla="*/ 19291 h 652040"/>
              <a:gd name="connsiteX35" fmla="*/ 417355 w 509952"/>
              <a:gd name="connsiteY35" fmla="*/ 11575 h 652040"/>
              <a:gd name="connsiteX36" fmla="*/ 394205 w 509952"/>
              <a:gd name="connsiteY36" fmla="*/ 3858 h 652040"/>
              <a:gd name="connsiteX37" fmla="*/ 359481 w 509952"/>
              <a:gd name="connsiteY37" fmla="*/ 0 h 652040"/>
              <a:gd name="connsiteX38" fmla="*/ 209010 w 509952"/>
              <a:gd name="connsiteY38" fmla="*/ 11575 h 652040"/>
              <a:gd name="connsiteX39" fmla="*/ 147279 w 509952"/>
              <a:gd name="connsiteY39" fmla="*/ 19291 h 652040"/>
              <a:gd name="connsiteX40" fmla="*/ 23815 w 509952"/>
              <a:gd name="connsiteY40" fmla="*/ 23149 h 652040"/>
              <a:gd name="connsiteX41" fmla="*/ 8383 w 509952"/>
              <a:gd name="connsiteY41" fmla="*/ 57873 h 652040"/>
              <a:gd name="connsiteX42" fmla="*/ 4524 w 509952"/>
              <a:gd name="connsiteY42" fmla="*/ 69448 h 652040"/>
              <a:gd name="connsiteX43" fmla="*/ 4524 w 509952"/>
              <a:gd name="connsiteY43" fmla="*/ 212202 h 652040"/>
              <a:gd name="connsiteX44" fmla="*/ 12241 w 509952"/>
              <a:gd name="connsiteY44" fmla="*/ 243068 h 652040"/>
              <a:gd name="connsiteX45" fmla="*/ 16099 w 509952"/>
              <a:gd name="connsiteY45" fmla="*/ 254643 h 652040"/>
              <a:gd name="connsiteX46" fmla="*/ 23815 w 509952"/>
              <a:gd name="connsiteY46" fmla="*/ 266218 h 652040"/>
              <a:gd name="connsiteX47" fmla="*/ 27674 w 509952"/>
              <a:gd name="connsiteY47" fmla="*/ 277792 h 652040"/>
              <a:gd name="connsiteX48" fmla="*/ 31532 w 509952"/>
              <a:gd name="connsiteY48" fmla="*/ 293225 h 652040"/>
              <a:gd name="connsiteX49" fmla="*/ 39248 w 509952"/>
              <a:gd name="connsiteY49" fmla="*/ 300942 h 652040"/>
              <a:gd name="connsiteX50" fmla="*/ 46965 w 509952"/>
              <a:gd name="connsiteY50" fmla="*/ 324091 h 652040"/>
              <a:gd name="connsiteX51" fmla="*/ 50823 w 509952"/>
              <a:gd name="connsiteY51" fmla="*/ 335666 h 652040"/>
              <a:gd name="connsiteX52" fmla="*/ 66256 w 509952"/>
              <a:gd name="connsiteY52" fmla="*/ 358815 h 652040"/>
              <a:gd name="connsiteX53" fmla="*/ 73972 w 509952"/>
              <a:gd name="connsiteY53" fmla="*/ 370390 h 652040"/>
              <a:gd name="connsiteX54" fmla="*/ 81689 w 509952"/>
              <a:gd name="connsiteY54" fmla="*/ 354957 h 65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09952" h="652040">
                <a:moveTo>
                  <a:pt x="81689" y="354957"/>
                </a:moveTo>
                <a:lnTo>
                  <a:pt x="81689" y="354957"/>
                </a:lnTo>
                <a:cubicBezTo>
                  <a:pt x="94550" y="362673"/>
                  <a:pt x="107792" y="369787"/>
                  <a:pt x="120271" y="378106"/>
                </a:cubicBezTo>
                <a:cubicBezTo>
                  <a:pt x="123298" y="380124"/>
                  <a:pt x="125592" y="383085"/>
                  <a:pt x="127988" y="385823"/>
                </a:cubicBezTo>
                <a:cubicBezTo>
                  <a:pt x="134602" y="393382"/>
                  <a:pt x="141252" y="400936"/>
                  <a:pt x="147279" y="408972"/>
                </a:cubicBezTo>
                <a:cubicBezTo>
                  <a:pt x="152843" y="416391"/>
                  <a:pt x="158565" y="423826"/>
                  <a:pt x="162712" y="432121"/>
                </a:cubicBezTo>
                <a:cubicBezTo>
                  <a:pt x="165284" y="437265"/>
                  <a:pt x="167238" y="442768"/>
                  <a:pt x="170428" y="447554"/>
                </a:cubicBezTo>
                <a:cubicBezTo>
                  <a:pt x="172446" y="450581"/>
                  <a:pt x="175873" y="452430"/>
                  <a:pt x="178145" y="455271"/>
                </a:cubicBezTo>
                <a:cubicBezTo>
                  <a:pt x="181042" y="458892"/>
                  <a:pt x="182371" y="463792"/>
                  <a:pt x="185861" y="466846"/>
                </a:cubicBezTo>
                <a:cubicBezTo>
                  <a:pt x="192840" y="472953"/>
                  <a:pt x="202452" y="475720"/>
                  <a:pt x="209010" y="482278"/>
                </a:cubicBezTo>
                <a:cubicBezTo>
                  <a:pt x="219801" y="493069"/>
                  <a:pt x="236090" y="511881"/>
                  <a:pt x="251451" y="517002"/>
                </a:cubicBezTo>
                <a:cubicBezTo>
                  <a:pt x="263675" y="521077"/>
                  <a:pt x="263916" y="520030"/>
                  <a:pt x="274600" y="528577"/>
                </a:cubicBezTo>
                <a:cubicBezTo>
                  <a:pt x="277441" y="530850"/>
                  <a:pt x="279476" y="534021"/>
                  <a:pt x="282317" y="536294"/>
                </a:cubicBezTo>
                <a:cubicBezTo>
                  <a:pt x="285938" y="539191"/>
                  <a:pt x="290270" y="541113"/>
                  <a:pt x="293891" y="544010"/>
                </a:cubicBezTo>
                <a:cubicBezTo>
                  <a:pt x="296732" y="546283"/>
                  <a:pt x="298489" y="549855"/>
                  <a:pt x="301608" y="551727"/>
                </a:cubicBezTo>
                <a:cubicBezTo>
                  <a:pt x="305095" y="553819"/>
                  <a:pt x="309325" y="554299"/>
                  <a:pt x="313183" y="555585"/>
                </a:cubicBezTo>
                <a:cubicBezTo>
                  <a:pt x="317041" y="559443"/>
                  <a:pt x="320317" y="563988"/>
                  <a:pt x="324757" y="567159"/>
                </a:cubicBezTo>
                <a:cubicBezTo>
                  <a:pt x="333103" y="573120"/>
                  <a:pt x="342317" y="575585"/>
                  <a:pt x="351765" y="578734"/>
                </a:cubicBezTo>
                <a:cubicBezTo>
                  <a:pt x="370074" y="597043"/>
                  <a:pt x="360296" y="591866"/>
                  <a:pt x="378772" y="598025"/>
                </a:cubicBezTo>
                <a:cubicBezTo>
                  <a:pt x="381344" y="600597"/>
                  <a:pt x="383579" y="603559"/>
                  <a:pt x="386489" y="605742"/>
                </a:cubicBezTo>
                <a:cubicBezTo>
                  <a:pt x="393908" y="611306"/>
                  <a:pt x="403080" y="614618"/>
                  <a:pt x="409638" y="621175"/>
                </a:cubicBezTo>
                <a:cubicBezTo>
                  <a:pt x="412210" y="623747"/>
                  <a:pt x="414328" y="626873"/>
                  <a:pt x="417355" y="628891"/>
                </a:cubicBezTo>
                <a:cubicBezTo>
                  <a:pt x="422141" y="632081"/>
                  <a:pt x="427794" y="633754"/>
                  <a:pt x="432788" y="636608"/>
                </a:cubicBezTo>
                <a:cubicBezTo>
                  <a:pt x="444144" y="643097"/>
                  <a:pt x="443629" y="643591"/>
                  <a:pt x="452079" y="652040"/>
                </a:cubicBezTo>
                <a:cubicBezTo>
                  <a:pt x="462368" y="650754"/>
                  <a:pt x="473989" y="653406"/>
                  <a:pt x="482945" y="648182"/>
                </a:cubicBezTo>
                <a:cubicBezTo>
                  <a:pt x="490956" y="643509"/>
                  <a:pt x="498378" y="625033"/>
                  <a:pt x="498378" y="625033"/>
                </a:cubicBezTo>
                <a:cubicBezTo>
                  <a:pt x="502531" y="612574"/>
                  <a:pt x="505759" y="604895"/>
                  <a:pt x="506094" y="590309"/>
                </a:cubicBezTo>
                <a:cubicBezTo>
                  <a:pt x="508488" y="486156"/>
                  <a:pt x="508666" y="381964"/>
                  <a:pt x="509952" y="277792"/>
                </a:cubicBezTo>
                <a:cubicBezTo>
                  <a:pt x="508666" y="225063"/>
                  <a:pt x="509454" y="172243"/>
                  <a:pt x="506094" y="119605"/>
                </a:cubicBezTo>
                <a:cubicBezTo>
                  <a:pt x="505576" y="111488"/>
                  <a:pt x="504129" y="102207"/>
                  <a:pt x="498378" y="96456"/>
                </a:cubicBezTo>
                <a:lnTo>
                  <a:pt x="490661" y="88739"/>
                </a:lnTo>
                <a:cubicBezTo>
                  <a:pt x="479732" y="55949"/>
                  <a:pt x="494975" y="95928"/>
                  <a:pt x="479086" y="69448"/>
                </a:cubicBezTo>
                <a:cubicBezTo>
                  <a:pt x="469704" y="53811"/>
                  <a:pt x="483395" y="50457"/>
                  <a:pt x="459795" y="34724"/>
                </a:cubicBezTo>
                <a:cubicBezTo>
                  <a:pt x="455937" y="32152"/>
                  <a:pt x="451842" y="29905"/>
                  <a:pt x="448221" y="27008"/>
                </a:cubicBezTo>
                <a:cubicBezTo>
                  <a:pt x="445380" y="24735"/>
                  <a:pt x="443758" y="20918"/>
                  <a:pt x="440504" y="19291"/>
                </a:cubicBezTo>
                <a:cubicBezTo>
                  <a:pt x="433229" y="15654"/>
                  <a:pt x="425071" y="14147"/>
                  <a:pt x="417355" y="11575"/>
                </a:cubicBezTo>
                <a:cubicBezTo>
                  <a:pt x="417350" y="11573"/>
                  <a:pt x="394211" y="3859"/>
                  <a:pt x="394205" y="3858"/>
                </a:cubicBezTo>
                <a:lnTo>
                  <a:pt x="359481" y="0"/>
                </a:lnTo>
                <a:cubicBezTo>
                  <a:pt x="338633" y="1489"/>
                  <a:pt x="247525" y="7295"/>
                  <a:pt x="209010" y="11575"/>
                </a:cubicBezTo>
                <a:cubicBezTo>
                  <a:pt x="185023" y="14240"/>
                  <a:pt x="172409" y="18065"/>
                  <a:pt x="147279" y="19291"/>
                </a:cubicBezTo>
                <a:cubicBezTo>
                  <a:pt x="106153" y="21297"/>
                  <a:pt x="64970" y="21863"/>
                  <a:pt x="23815" y="23149"/>
                </a:cubicBezTo>
                <a:cubicBezTo>
                  <a:pt x="11587" y="41493"/>
                  <a:pt x="17567" y="30323"/>
                  <a:pt x="8383" y="57873"/>
                </a:cubicBezTo>
                <a:lnTo>
                  <a:pt x="4524" y="69448"/>
                </a:lnTo>
                <a:cubicBezTo>
                  <a:pt x="-310" y="132291"/>
                  <a:pt x="-2599" y="136225"/>
                  <a:pt x="4524" y="212202"/>
                </a:cubicBezTo>
                <a:cubicBezTo>
                  <a:pt x="5514" y="222761"/>
                  <a:pt x="8888" y="233007"/>
                  <a:pt x="12241" y="243068"/>
                </a:cubicBezTo>
                <a:cubicBezTo>
                  <a:pt x="13527" y="246926"/>
                  <a:pt x="14280" y="251005"/>
                  <a:pt x="16099" y="254643"/>
                </a:cubicBezTo>
                <a:cubicBezTo>
                  <a:pt x="18173" y="258791"/>
                  <a:pt x="21741" y="262071"/>
                  <a:pt x="23815" y="266218"/>
                </a:cubicBezTo>
                <a:cubicBezTo>
                  <a:pt x="25634" y="269855"/>
                  <a:pt x="26557" y="273882"/>
                  <a:pt x="27674" y="277792"/>
                </a:cubicBezTo>
                <a:cubicBezTo>
                  <a:pt x="29131" y="282891"/>
                  <a:pt x="29161" y="288482"/>
                  <a:pt x="31532" y="293225"/>
                </a:cubicBezTo>
                <a:cubicBezTo>
                  <a:pt x="33159" y="296479"/>
                  <a:pt x="36676" y="298370"/>
                  <a:pt x="39248" y="300942"/>
                </a:cubicBezTo>
                <a:lnTo>
                  <a:pt x="46965" y="324091"/>
                </a:lnTo>
                <a:cubicBezTo>
                  <a:pt x="48251" y="327949"/>
                  <a:pt x="48567" y="332282"/>
                  <a:pt x="50823" y="335666"/>
                </a:cubicBezTo>
                <a:lnTo>
                  <a:pt x="66256" y="358815"/>
                </a:lnTo>
                <a:cubicBezTo>
                  <a:pt x="68828" y="362673"/>
                  <a:pt x="70693" y="367111"/>
                  <a:pt x="73972" y="370390"/>
                </a:cubicBezTo>
                <a:lnTo>
                  <a:pt x="81689" y="354957"/>
                </a:lnTo>
                <a:close/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548" name="Freeform 21547"/>
          <p:cNvSpPr/>
          <p:nvPr/>
        </p:nvSpPr>
        <p:spPr bwMode="auto">
          <a:xfrm>
            <a:off x="5720417" y="5058894"/>
            <a:ext cx="625033" cy="401261"/>
          </a:xfrm>
          <a:custGeom>
            <a:avLst/>
            <a:gdLst>
              <a:gd name="connsiteX0" fmla="*/ 19291 w 625033"/>
              <a:gd name="connsiteY0" fmla="*/ 297089 h 401261"/>
              <a:gd name="connsiteX1" fmla="*/ 19291 w 625033"/>
              <a:gd name="connsiteY1" fmla="*/ 297089 h 401261"/>
              <a:gd name="connsiteX2" fmla="*/ 23149 w 625033"/>
              <a:gd name="connsiteY2" fmla="*/ 158192 h 401261"/>
              <a:gd name="connsiteX3" fmla="*/ 27007 w 625033"/>
              <a:gd name="connsiteY3" fmla="*/ 135043 h 401261"/>
              <a:gd name="connsiteX4" fmla="*/ 38582 w 625033"/>
              <a:gd name="connsiteY4" fmla="*/ 108035 h 401261"/>
              <a:gd name="connsiteX5" fmla="*/ 50157 w 625033"/>
              <a:gd name="connsiteY5" fmla="*/ 100319 h 401261"/>
              <a:gd name="connsiteX6" fmla="*/ 65590 w 625033"/>
              <a:gd name="connsiteY6" fmla="*/ 81028 h 401261"/>
              <a:gd name="connsiteX7" fmla="*/ 81023 w 625033"/>
              <a:gd name="connsiteY7" fmla="*/ 61737 h 401261"/>
              <a:gd name="connsiteX8" fmla="*/ 104172 w 625033"/>
              <a:gd name="connsiteY8" fmla="*/ 54020 h 401261"/>
              <a:gd name="connsiteX9" fmla="*/ 181337 w 625033"/>
              <a:gd name="connsiteY9" fmla="*/ 46304 h 401261"/>
              <a:gd name="connsiteX10" fmla="*/ 212202 w 625033"/>
              <a:gd name="connsiteY10" fmla="*/ 34729 h 401261"/>
              <a:gd name="connsiteX11" fmla="*/ 223777 w 625033"/>
              <a:gd name="connsiteY11" fmla="*/ 30871 h 401261"/>
              <a:gd name="connsiteX12" fmla="*/ 243068 w 625033"/>
              <a:gd name="connsiteY12" fmla="*/ 15438 h 401261"/>
              <a:gd name="connsiteX13" fmla="*/ 254643 w 625033"/>
              <a:gd name="connsiteY13" fmla="*/ 11580 h 401261"/>
              <a:gd name="connsiteX14" fmla="*/ 262359 w 625033"/>
              <a:gd name="connsiteY14" fmla="*/ 3863 h 401261"/>
              <a:gd name="connsiteX15" fmla="*/ 289367 w 625033"/>
              <a:gd name="connsiteY15" fmla="*/ 3863 h 401261"/>
              <a:gd name="connsiteX16" fmla="*/ 304800 w 625033"/>
              <a:gd name="connsiteY16" fmla="*/ 11580 h 401261"/>
              <a:gd name="connsiteX17" fmla="*/ 312516 w 625033"/>
              <a:gd name="connsiteY17" fmla="*/ 23154 h 401261"/>
              <a:gd name="connsiteX18" fmla="*/ 335666 w 625033"/>
              <a:gd name="connsiteY18" fmla="*/ 34729 h 401261"/>
              <a:gd name="connsiteX19" fmla="*/ 339524 w 625033"/>
              <a:gd name="connsiteY19" fmla="*/ 46304 h 401261"/>
              <a:gd name="connsiteX20" fmla="*/ 351099 w 625033"/>
              <a:gd name="connsiteY20" fmla="*/ 50162 h 401261"/>
              <a:gd name="connsiteX21" fmla="*/ 362673 w 625033"/>
              <a:gd name="connsiteY21" fmla="*/ 57878 h 401261"/>
              <a:gd name="connsiteX22" fmla="*/ 370390 w 625033"/>
              <a:gd name="connsiteY22" fmla="*/ 65595 h 401261"/>
              <a:gd name="connsiteX23" fmla="*/ 381964 w 625033"/>
              <a:gd name="connsiteY23" fmla="*/ 73311 h 401261"/>
              <a:gd name="connsiteX24" fmla="*/ 389681 w 625033"/>
              <a:gd name="connsiteY24" fmla="*/ 81028 h 401261"/>
              <a:gd name="connsiteX25" fmla="*/ 401256 w 625033"/>
              <a:gd name="connsiteY25" fmla="*/ 88744 h 401261"/>
              <a:gd name="connsiteX26" fmla="*/ 416688 w 625033"/>
              <a:gd name="connsiteY26" fmla="*/ 108035 h 401261"/>
              <a:gd name="connsiteX27" fmla="*/ 447554 w 625033"/>
              <a:gd name="connsiteY27" fmla="*/ 131185 h 401261"/>
              <a:gd name="connsiteX28" fmla="*/ 459129 w 625033"/>
              <a:gd name="connsiteY28" fmla="*/ 135043 h 401261"/>
              <a:gd name="connsiteX29" fmla="*/ 474562 w 625033"/>
              <a:gd name="connsiteY29" fmla="*/ 154334 h 401261"/>
              <a:gd name="connsiteX30" fmla="*/ 486137 w 625033"/>
              <a:gd name="connsiteY30" fmla="*/ 158192 h 401261"/>
              <a:gd name="connsiteX31" fmla="*/ 497711 w 625033"/>
              <a:gd name="connsiteY31" fmla="*/ 181342 h 401261"/>
              <a:gd name="connsiteX32" fmla="*/ 505428 w 625033"/>
              <a:gd name="connsiteY32" fmla="*/ 189058 h 401261"/>
              <a:gd name="connsiteX33" fmla="*/ 528577 w 625033"/>
              <a:gd name="connsiteY33" fmla="*/ 216066 h 401261"/>
              <a:gd name="connsiteX34" fmla="*/ 540152 w 625033"/>
              <a:gd name="connsiteY34" fmla="*/ 223782 h 401261"/>
              <a:gd name="connsiteX35" fmla="*/ 567159 w 625033"/>
              <a:gd name="connsiteY35" fmla="*/ 243073 h 401261"/>
              <a:gd name="connsiteX36" fmla="*/ 582592 w 625033"/>
              <a:gd name="connsiteY36" fmla="*/ 262365 h 401261"/>
              <a:gd name="connsiteX37" fmla="*/ 590309 w 625033"/>
              <a:gd name="connsiteY37" fmla="*/ 270081 h 401261"/>
              <a:gd name="connsiteX38" fmla="*/ 594167 w 625033"/>
              <a:gd name="connsiteY38" fmla="*/ 281656 h 401261"/>
              <a:gd name="connsiteX39" fmla="*/ 613458 w 625033"/>
              <a:gd name="connsiteY39" fmla="*/ 300947 h 401261"/>
              <a:gd name="connsiteX40" fmla="*/ 625033 w 625033"/>
              <a:gd name="connsiteY40" fmla="*/ 331813 h 401261"/>
              <a:gd name="connsiteX41" fmla="*/ 621174 w 625033"/>
              <a:gd name="connsiteY41" fmla="*/ 362678 h 401261"/>
              <a:gd name="connsiteX42" fmla="*/ 613458 w 625033"/>
              <a:gd name="connsiteY42" fmla="*/ 370395 h 401261"/>
              <a:gd name="connsiteX43" fmla="*/ 574876 w 625033"/>
              <a:gd name="connsiteY43" fmla="*/ 378111 h 401261"/>
              <a:gd name="connsiteX44" fmla="*/ 551726 w 625033"/>
              <a:gd name="connsiteY44" fmla="*/ 385828 h 401261"/>
              <a:gd name="connsiteX45" fmla="*/ 540152 w 625033"/>
              <a:gd name="connsiteY45" fmla="*/ 389686 h 401261"/>
              <a:gd name="connsiteX46" fmla="*/ 285509 w 625033"/>
              <a:gd name="connsiteY46" fmla="*/ 393544 h 401261"/>
              <a:gd name="connsiteX47" fmla="*/ 177478 w 625033"/>
              <a:gd name="connsiteY47" fmla="*/ 397403 h 401261"/>
              <a:gd name="connsiteX48" fmla="*/ 146612 w 625033"/>
              <a:gd name="connsiteY48" fmla="*/ 401261 h 401261"/>
              <a:gd name="connsiteX49" fmla="*/ 19291 w 625033"/>
              <a:gd name="connsiteY49" fmla="*/ 397403 h 401261"/>
              <a:gd name="connsiteX50" fmla="*/ 3858 w 625033"/>
              <a:gd name="connsiteY50" fmla="*/ 378111 h 401261"/>
              <a:gd name="connsiteX51" fmla="*/ 0 w 625033"/>
              <a:gd name="connsiteY51" fmla="*/ 366537 h 401261"/>
              <a:gd name="connsiteX52" fmla="*/ 11574 w 625033"/>
              <a:gd name="connsiteY52" fmla="*/ 293230 h 401261"/>
              <a:gd name="connsiteX53" fmla="*/ 19291 w 625033"/>
              <a:gd name="connsiteY53" fmla="*/ 285514 h 401261"/>
              <a:gd name="connsiteX54" fmla="*/ 19291 w 625033"/>
              <a:gd name="connsiteY54" fmla="*/ 297089 h 4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25033" h="401261">
                <a:moveTo>
                  <a:pt x="19291" y="297089"/>
                </a:moveTo>
                <a:lnTo>
                  <a:pt x="19291" y="297089"/>
                </a:lnTo>
                <a:cubicBezTo>
                  <a:pt x="20577" y="250790"/>
                  <a:pt x="20946" y="204456"/>
                  <a:pt x="23149" y="158192"/>
                </a:cubicBezTo>
                <a:cubicBezTo>
                  <a:pt x="23521" y="150378"/>
                  <a:pt x="25473" y="142714"/>
                  <a:pt x="27007" y="135043"/>
                </a:cubicBezTo>
                <a:cubicBezTo>
                  <a:pt x="29220" y="123977"/>
                  <a:pt x="30347" y="116270"/>
                  <a:pt x="38582" y="108035"/>
                </a:cubicBezTo>
                <a:cubicBezTo>
                  <a:pt x="41861" y="104756"/>
                  <a:pt x="46299" y="102891"/>
                  <a:pt x="50157" y="100319"/>
                </a:cubicBezTo>
                <a:cubicBezTo>
                  <a:pt x="73906" y="64692"/>
                  <a:pt x="43599" y="108516"/>
                  <a:pt x="65590" y="81028"/>
                </a:cubicBezTo>
                <a:cubicBezTo>
                  <a:pt x="69228" y="76481"/>
                  <a:pt x="74809" y="64844"/>
                  <a:pt x="81023" y="61737"/>
                </a:cubicBezTo>
                <a:cubicBezTo>
                  <a:pt x="88298" y="58099"/>
                  <a:pt x="96456" y="56592"/>
                  <a:pt x="104172" y="54020"/>
                </a:cubicBezTo>
                <a:cubicBezTo>
                  <a:pt x="136520" y="43237"/>
                  <a:pt x="111711" y="50399"/>
                  <a:pt x="181337" y="46304"/>
                </a:cubicBezTo>
                <a:cubicBezTo>
                  <a:pt x="207614" y="37545"/>
                  <a:pt x="175285" y="48573"/>
                  <a:pt x="212202" y="34729"/>
                </a:cubicBezTo>
                <a:cubicBezTo>
                  <a:pt x="216010" y="33301"/>
                  <a:pt x="219919" y="32157"/>
                  <a:pt x="223777" y="30871"/>
                </a:cubicBezTo>
                <a:cubicBezTo>
                  <a:pt x="230955" y="23692"/>
                  <a:pt x="233331" y="20306"/>
                  <a:pt x="243068" y="15438"/>
                </a:cubicBezTo>
                <a:cubicBezTo>
                  <a:pt x="246706" y="13619"/>
                  <a:pt x="250785" y="12866"/>
                  <a:pt x="254643" y="11580"/>
                </a:cubicBezTo>
                <a:cubicBezTo>
                  <a:pt x="257215" y="9008"/>
                  <a:pt x="259240" y="5735"/>
                  <a:pt x="262359" y="3863"/>
                </a:cubicBezTo>
                <a:cubicBezTo>
                  <a:pt x="273754" y="-2974"/>
                  <a:pt x="276782" y="717"/>
                  <a:pt x="289367" y="3863"/>
                </a:cubicBezTo>
                <a:cubicBezTo>
                  <a:pt x="294511" y="6435"/>
                  <a:pt x="300382" y="7898"/>
                  <a:pt x="304800" y="11580"/>
                </a:cubicBezTo>
                <a:cubicBezTo>
                  <a:pt x="308362" y="14548"/>
                  <a:pt x="309237" y="19875"/>
                  <a:pt x="312516" y="23154"/>
                </a:cubicBezTo>
                <a:cubicBezTo>
                  <a:pt x="319996" y="30634"/>
                  <a:pt x="326251" y="31591"/>
                  <a:pt x="335666" y="34729"/>
                </a:cubicBezTo>
                <a:cubicBezTo>
                  <a:pt x="336952" y="38587"/>
                  <a:pt x="336648" y="43428"/>
                  <a:pt x="339524" y="46304"/>
                </a:cubicBezTo>
                <a:cubicBezTo>
                  <a:pt x="342400" y="49180"/>
                  <a:pt x="347461" y="48343"/>
                  <a:pt x="351099" y="50162"/>
                </a:cubicBezTo>
                <a:cubicBezTo>
                  <a:pt x="355246" y="52236"/>
                  <a:pt x="359052" y="54981"/>
                  <a:pt x="362673" y="57878"/>
                </a:cubicBezTo>
                <a:cubicBezTo>
                  <a:pt x="365514" y="60151"/>
                  <a:pt x="367549" y="63322"/>
                  <a:pt x="370390" y="65595"/>
                </a:cubicBezTo>
                <a:cubicBezTo>
                  <a:pt x="374011" y="68492"/>
                  <a:pt x="378343" y="70414"/>
                  <a:pt x="381964" y="73311"/>
                </a:cubicBezTo>
                <a:cubicBezTo>
                  <a:pt x="384805" y="75584"/>
                  <a:pt x="386840" y="78756"/>
                  <a:pt x="389681" y="81028"/>
                </a:cubicBezTo>
                <a:cubicBezTo>
                  <a:pt x="393302" y="83925"/>
                  <a:pt x="397635" y="85847"/>
                  <a:pt x="401256" y="88744"/>
                </a:cubicBezTo>
                <a:cubicBezTo>
                  <a:pt x="411604" y="97022"/>
                  <a:pt x="407779" y="96898"/>
                  <a:pt x="416688" y="108035"/>
                </a:cubicBezTo>
                <a:cubicBezTo>
                  <a:pt x="423336" y="116345"/>
                  <a:pt x="440822" y="128941"/>
                  <a:pt x="447554" y="131185"/>
                </a:cubicBezTo>
                <a:lnTo>
                  <a:pt x="459129" y="135043"/>
                </a:lnTo>
                <a:cubicBezTo>
                  <a:pt x="462635" y="140303"/>
                  <a:pt x="468451" y="150668"/>
                  <a:pt x="474562" y="154334"/>
                </a:cubicBezTo>
                <a:cubicBezTo>
                  <a:pt x="478050" y="156426"/>
                  <a:pt x="482279" y="156906"/>
                  <a:pt x="486137" y="158192"/>
                </a:cubicBezTo>
                <a:cubicBezTo>
                  <a:pt x="490211" y="170416"/>
                  <a:pt x="489164" y="170659"/>
                  <a:pt x="497711" y="181342"/>
                </a:cubicBezTo>
                <a:cubicBezTo>
                  <a:pt x="499983" y="184182"/>
                  <a:pt x="503156" y="186218"/>
                  <a:pt x="505428" y="189058"/>
                </a:cubicBezTo>
                <a:cubicBezTo>
                  <a:pt x="515402" y="201526"/>
                  <a:pt x="512653" y="205451"/>
                  <a:pt x="528577" y="216066"/>
                </a:cubicBezTo>
                <a:cubicBezTo>
                  <a:pt x="532435" y="218638"/>
                  <a:pt x="536631" y="220764"/>
                  <a:pt x="540152" y="223782"/>
                </a:cubicBezTo>
                <a:cubicBezTo>
                  <a:pt x="563455" y="243755"/>
                  <a:pt x="545891" y="235984"/>
                  <a:pt x="567159" y="243073"/>
                </a:cubicBezTo>
                <a:cubicBezTo>
                  <a:pt x="585796" y="261710"/>
                  <a:pt x="563118" y="238023"/>
                  <a:pt x="582592" y="262365"/>
                </a:cubicBezTo>
                <a:cubicBezTo>
                  <a:pt x="584864" y="265205"/>
                  <a:pt x="587737" y="267509"/>
                  <a:pt x="590309" y="270081"/>
                </a:cubicBezTo>
                <a:cubicBezTo>
                  <a:pt x="591595" y="273939"/>
                  <a:pt x="591727" y="278402"/>
                  <a:pt x="594167" y="281656"/>
                </a:cubicBezTo>
                <a:cubicBezTo>
                  <a:pt x="599623" y="288931"/>
                  <a:pt x="609391" y="292813"/>
                  <a:pt x="613458" y="300947"/>
                </a:cubicBezTo>
                <a:cubicBezTo>
                  <a:pt x="623545" y="321123"/>
                  <a:pt x="619779" y="310800"/>
                  <a:pt x="625033" y="331813"/>
                </a:cubicBezTo>
                <a:cubicBezTo>
                  <a:pt x="623747" y="342101"/>
                  <a:pt x="624153" y="352747"/>
                  <a:pt x="621174" y="362678"/>
                </a:cubicBezTo>
                <a:cubicBezTo>
                  <a:pt x="620129" y="366162"/>
                  <a:pt x="616909" y="369245"/>
                  <a:pt x="613458" y="370395"/>
                </a:cubicBezTo>
                <a:cubicBezTo>
                  <a:pt x="601016" y="374543"/>
                  <a:pt x="587318" y="373963"/>
                  <a:pt x="574876" y="378111"/>
                </a:cubicBezTo>
                <a:lnTo>
                  <a:pt x="551726" y="385828"/>
                </a:lnTo>
                <a:cubicBezTo>
                  <a:pt x="547868" y="387114"/>
                  <a:pt x="544218" y="389624"/>
                  <a:pt x="540152" y="389686"/>
                </a:cubicBezTo>
                <a:lnTo>
                  <a:pt x="285509" y="393544"/>
                </a:lnTo>
                <a:lnTo>
                  <a:pt x="177478" y="397403"/>
                </a:lnTo>
                <a:cubicBezTo>
                  <a:pt x="167125" y="397978"/>
                  <a:pt x="156981" y="401261"/>
                  <a:pt x="146612" y="401261"/>
                </a:cubicBezTo>
                <a:cubicBezTo>
                  <a:pt x="104152" y="401261"/>
                  <a:pt x="61731" y="398689"/>
                  <a:pt x="19291" y="397403"/>
                </a:cubicBezTo>
                <a:cubicBezTo>
                  <a:pt x="12113" y="390225"/>
                  <a:pt x="8726" y="387847"/>
                  <a:pt x="3858" y="378111"/>
                </a:cubicBezTo>
                <a:cubicBezTo>
                  <a:pt x="2039" y="374474"/>
                  <a:pt x="1286" y="370395"/>
                  <a:pt x="0" y="366537"/>
                </a:cubicBezTo>
                <a:cubicBezTo>
                  <a:pt x="2203" y="333491"/>
                  <a:pt x="-4182" y="316863"/>
                  <a:pt x="11574" y="293230"/>
                </a:cubicBezTo>
                <a:cubicBezTo>
                  <a:pt x="13592" y="290203"/>
                  <a:pt x="16719" y="288086"/>
                  <a:pt x="19291" y="285514"/>
                </a:cubicBezTo>
                <a:cubicBezTo>
                  <a:pt x="23724" y="272214"/>
                  <a:pt x="19291" y="295160"/>
                  <a:pt x="19291" y="297089"/>
                </a:cubicBezTo>
                <a:close/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633" name="Group 632"/>
          <p:cNvGrpSpPr/>
          <p:nvPr/>
        </p:nvGrpSpPr>
        <p:grpSpPr>
          <a:xfrm>
            <a:off x="7553421" y="5979322"/>
            <a:ext cx="72997" cy="79219"/>
            <a:chOff x="2250508" y="5035674"/>
            <a:chExt cx="97188" cy="101758"/>
          </a:xfrm>
        </p:grpSpPr>
        <p:cxnSp>
          <p:nvCxnSpPr>
            <p:cNvPr id="664" name="Straight Connector 663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5" name="Straight Connector 664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6" name="Straight Connector 665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7" name="Straight Connector 666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7" name="Group 636"/>
          <p:cNvGrpSpPr/>
          <p:nvPr/>
        </p:nvGrpSpPr>
        <p:grpSpPr>
          <a:xfrm>
            <a:off x="7485292" y="6158035"/>
            <a:ext cx="72997" cy="79219"/>
            <a:chOff x="2250508" y="5035674"/>
            <a:chExt cx="97188" cy="101758"/>
          </a:xfrm>
        </p:grpSpPr>
        <p:cxnSp>
          <p:nvCxnSpPr>
            <p:cNvPr id="648" name="Straight Connector 647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9" name="Straight Connector 648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0" name="Straight Connector 649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1" name="Straight Connector 650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5" name="Group 634"/>
          <p:cNvGrpSpPr/>
          <p:nvPr/>
        </p:nvGrpSpPr>
        <p:grpSpPr>
          <a:xfrm>
            <a:off x="7497563" y="4665438"/>
            <a:ext cx="65717" cy="68495"/>
            <a:chOff x="2250508" y="5035674"/>
            <a:chExt cx="97188" cy="101758"/>
          </a:xfrm>
        </p:grpSpPr>
        <p:cxnSp>
          <p:nvCxnSpPr>
            <p:cNvPr id="656" name="Straight Connector 655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7" name="Straight Connector 656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8" name="Straight Connector 657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9" name="Straight Connector 658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8" name="Group 637"/>
          <p:cNvGrpSpPr/>
          <p:nvPr/>
        </p:nvGrpSpPr>
        <p:grpSpPr>
          <a:xfrm>
            <a:off x="7593309" y="4816627"/>
            <a:ext cx="65717" cy="68495"/>
            <a:chOff x="2250508" y="5035674"/>
            <a:chExt cx="97188" cy="101758"/>
          </a:xfrm>
        </p:grpSpPr>
        <p:cxnSp>
          <p:nvCxnSpPr>
            <p:cNvPr id="644" name="Straight Connector 643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5" name="Straight Connector 644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6" name="Straight Connector 645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7" name="Straight Connector 646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4" name="Group 633"/>
          <p:cNvGrpSpPr/>
          <p:nvPr/>
        </p:nvGrpSpPr>
        <p:grpSpPr>
          <a:xfrm>
            <a:off x="7454598" y="5389586"/>
            <a:ext cx="77951" cy="86101"/>
            <a:chOff x="2250508" y="5035674"/>
            <a:chExt cx="97188" cy="101758"/>
          </a:xfrm>
          <a:solidFill>
            <a:schemeClr val="bg1"/>
          </a:solidFill>
        </p:grpSpPr>
        <p:cxnSp>
          <p:nvCxnSpPr>
            <p:cNvPr id="660" name="Straight Connector 659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1" name="Straight Connector 660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2" name="Straight Connector 661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3" name="Straight Connector 662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6" name="Group 635"/>
          <p:cNvGrpSpPr/>
          <p:nvPr/>
        </p:nvGrpSpPr>
        <p:grpSpPr>
          <a:xfrm>
            <a:off x="7621022" y="5516477"/>
            <a:ext cx="77951" cy="86101"/>
            <a:chOff x="2250508" y="5035674"/>
            <a:chExt cx="97188" cy="101758"/>
          </a:xfrm>
          <a:solidFill>
            <a:schemeClr val="bg1"/>
          </a:solidFill>
        </p:grpSpPr>
        <p:cxnSp>
          <p:nvCxnSpPr>
            <p:cNvPr id="652" name="Straight Connector 651"/>
            <p:cNvCxnSpPr/>
            <p:nvPr/>
          </p:nvCxnSpPr>
          <p:spPr bwMode="auto">
            <a:xfrm>
              <a:off x="2299103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3" name="Straight Connector 652"/>
            <p:cNvCxnSpPr/>
            <p:nvPr/>
          </p:nvCxnSpPr>
          <p:spPr bwMode="auto">
            <a:xfrm>
              <a:off x="2267744" y="5085185"/>
              <a:ext cx="72008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4" name="Straight Connector 653"/>
            <p:cNvCxnSpPr/>
            <p:nvPr/>
          </p:nvCxnSpPr>
          <p:spPr bwMode="auto">
            <a:xfrm rot="18900000">
              <a:off x="2299103" y="503567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5" name="Straight Connector 654"/>
            <p:cNvCxnSpPr/>
            <p:nvPr/>
          </p:nvCxnSpPr>
          <p:spPr bwMode="auto">
            <a:xfrm rot="2700000">
              <a:off x="2299102" y="5040244"/>
              <a:ext cx="0" cy="971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84" name="Straight Arrow Connector 683"/>
          <p:cNvCxnSpPr>
            <a:stCxn id="21511" idx="3"/>
          </p:cNvCxnSpPr>
          <p:nvPr/>
        </p:nvCxnSpPr>
        <p:spPr bwMode="auto">
          <a:xfrm>
            <a:off x="4459343" y="4180365"/>
            <a:ext cx="755043" cy="7666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7" name="Straight Arrow Connector 686"/>
          <p:cNvCxnSpPr>
            <a:stCxn id="21509" idx="3"/>
          </p:cNvCxnSpPr>
          <p:nvPr/>
        </p:nvCxnSpPr>
        <p:spPr bwMode="auto">
          <a:xfrm>
            <a:off x="4459343" y="4828887"/>
            <a:ext cx="745508" cy="21150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0" name="Straight Arrow Connector 689"/>
          <p:cNvCxnSpPr>
            <a:stCxn id="21508" idx="3"/>
          </p:cNvCxnSpPr>
          <p:nvPr/>
        </p:nvCxnSpPr>
        <p:spPr bwMode="auto">
          <a:xfrm flipV="1">
            <a:off x="4459343" y="5134177"/>
            <a:ext cx="742415" cy="3432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4" name="Straight Arrow Connector 693"/>
          <p:cNvCxnSpPr>
            <a:stCxn id="21510" idx="3"/>
          </p:cNvCxnSpPr>
          <p:nvPr/>
        </p:nvCxnSpPr>
        <p:spPr bwMode="auto">
          <a:xfrm flipV="1">
            <a:off x="4459343" y="5233528"/>
            <a:ext cx="745032" cy="89240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6" name="TextBox 625"/>
          <p:cNvSpPr txBox="1"/>
          <p:nvPr/>
        </p:nvSpPr>
        <p:spPr>
          <a:xfrm>
            <a:off x="4577456" y="3988925"/>
            <a:ext cx="78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pivots &amp;</a:t>
            </a:r>
            <a:br>
              <a:rPr lang="en-US" sz="1200" b="0" dirty="0" smtClean="0"/>
            </a:br>
            <a:r>
              <a:rPr lang="en-US" sz="1200" b="0" dirty="0" smtClean="0"/>
              <a:t>statistics</a:t>
            </a:r>
          </a:p>
          <a:p>
            <a:pPr algn="ctr"/>
            <a:r>
              <a:rPr lang="en-US" sz="1200" b="0" dirty="0" smtClean="0"/>
              <a:t>only</a:t>
            </a:r>
            <a:endParaRPr lang="en-US" sz="1200" b="0" dirty="0"/>
          </a:p>
        </p:txBody>
      </p:sp>
      <p:sp>
        <p:nvSpPr>
          <p:cNvPr id="629" name="TextBox 628"/>
          <p:cNvSpPr txBox="1"/>
          <p:nvPr/>
        </p:nvSpPr>
        <p:spPr>
          <a:xfrm>
            <a:off x="5110452" y="5732355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geo-clustering</a:t>
            </a:r>
            <a:endParaRPr lang="en-US" sz="1600" b="0" dirty="0"/>
          </a:p>
        </p:txBody>
      </p:sp>
      <p:cxnSp>
        <p:nvCxnSpPr>
          <p:cNvPr id="712" name="Straight Arrow Connector 711"/>
          <p:cNvCxnSpPr>
            <a:stCxn id="374" idx="0"/>
            <a:endCxn id="419" idx="1"/>
          </p:cNvCxnSpPr>
          <p:nvPr/>
        </p:nvCxnSpPr>
        <p:spPr bwMode="auto">
          <a:xfrm flipV="1">
            <a:off x="5872151" y="4182294"/>
            <a:ext cx="1332786" cy="548515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5" name="Straight Arrow Connector 714"/>
          <p:cNvCxnSpPr>
            <a:stCxn id="21547" idx="27"/>
            <a:endCxn id="417" idx="1"/>
          </p:cNvCxnSpPr>
          <p:nvPr/>
        </p:nvCxnSpPr>
        <p:spPr bwMode="auto">
          <a:xfrm flipV="1">
            <a:off x="6522928" y="4830816"/>
            <a:ext cx="682009" cy="181784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8" name="Straight Arrow Connector 717"/>
          <p:cNvCxnSpPr>
            <a:stCxn id="21548" idx="40"/>
            <a:endCxn id="416" idx="1"/>
          </p:cNvCxnSpPr>
          <p:nvPr/>
        </p:nvCxnSpPr>
        <p:spPr bwMode="auto">
          <a:xfrm>
            <a:off x="6345450" y="5390707"/>
            <a:ext cx="859487" cy="88631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1" name="Straight Arrow Connector 720"/>
          <p:cNvCxnSpPr>
            <a:stCxn id="21545" idx="24"/>
            <a:endCxn id="418" idx="1"/>
          </p:cNvCxnSpPr>
          <p:nvPr/>
        </p:nvCxnSpPr>
        <p:spPr bwMode="auto">
          <a:xfrm>
            <a:off x="5689551" y="5444722"/>
            <a:ext cx="1515386" cy="683138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4" name="Right Brace 723"/>
          <p:cNvSpPr/>
          <p:nvPr/>
        </p:nvSpPr>
        <p:spPr bwMode="auto">
          <a:xfrm>
            <a:off x="8054034" y="3839932"/>
            <a:ext cx="171313" cy="2604153"/>
          </a:xfrm>
          <a:prstGeom prst="righ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98796" y="3789040"/>
            <a:ext cx="7629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 smtClean="0"/>
              <a:t>√n</a:t>
            </a:r>
            <a:endParaRPr lang="en-US" altLang="en-US" dirty="0"/>
          </a:p>
        </p:txBody>
      </p:sp>
      <p:sp>
        <p:nvSpPr>
          <p:cNvPr id="736" name="TextBox 735"/>
          <p:cNvSpPr txBox="1"/>
          <p:nvPr/>
        </p:nvSpPr>
        <p:spPr>
          <a:xfrm>
            <a:off x="5822779" y="4366376"/>
            <a:ext cx="42030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O</a:t>
            </a:r>
            <a:r>
              <a:rPr lang="en-US" sz="1600" b="0" baseline="-25000" dirty="0" smtClean="0">
                <a:solidFill>
                  <a:srgbClr val="0000FF"/>
                </a:solidFill>
              </a:rPr>
              <a:t>1</a:t>
            </a:r>
            <a:endParaRPr lang="en-US" sz="1600" b="0" baseline="-25000" dirty="0">
              <a:solidFill>
                <a:srgbClr val="0000FF"/>
              </a:solidFill>
            </a:endParaRPr>
          </a:p>
        </p:txBody>
      </p:sp>
      <p:sp>
        <p:nvSpPr>
          <p:cNvPr id="737" name="TextBox 736"/>
          <p:cNvSpPr txBox="1"/>
          <p:nvPr/>
        </p:nvSpPr>
        <p:spPr>
          <a:xfrm>
            <a:off x="6444208" y="4630749"/>
            <a:ext cx="42030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O</a:t>
            </a:r>
            <a:r>
              <a:rPr lang="en-US" sz="1600" b="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38" name="TextBox 737"/>
          <p:cNvSpPr txBox="1"/>
          <p:nvPr/>
        </p:nvSpPr>
        <p:spPr>
          <a:xfrm>
            <a:off x="6228184" y="5323271"/>
            <a:ext cx="42030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O</a:t>
            </a:r>
            <a:r>
              <a:rPr lang="en-US" sz="1600" b="0" baseline="-25000" dirty="0" smtClean="0">
                <a:solidFill>
                  <a:srgbClr val="0000FF"/>
                </a:solidFill>
              </a:rPr>
              <a:t>3</a:t>
            </a:r>
            <a:endParaRPr lang="en-US" sz="1600" b="0" baseline="-25000" dirty="0">
              <a:solidFill>
                <a:srgbClr val="0000FF"/>
              </a:solidFill>
            </a:endParaRPr>
          </a:p>
        </p:txBody>
      </p:sp>
      <p:sp>
        <p:nvSpPr>
          <p:cNvPr id="739" name="TextBox 738"/>
          <p:cNvSpPr txBox="1"/>
          <p:nvPr/>
        </p:nvSpPr>
        <p:spPr>
          <a:xfrm>
            <a:off x="5503945" y="5381657"/>
            <a:ext cx="4587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O</a:t>
            </a:r>
            <a:r>
              <a:rPr lang="en-US" sz="1600" b="0" baseline="-25000" dirty="0" smtClean="0">
                <a:solidFill>
                  <a:srgbClr val="0000FF"/>
                </a:solidFill>
              </a:rPr>
              <a:t>m</a:t>
            </a:r>
            <a:endParaRPr lang="en-US" sz="1600" b="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6" grpId="0" animBg="1"/>
      <p:bldP spid="672" grpId="0" animBg="1"/>
      <p:bldP spid="21555" grpId="0" animBg="1"/>
      <p:bldP spid="675" grpId="0" animBg="1"/>
      <p:bldP spid="21554" grpId="0" animBg="1"/>
      <p:bldP spid="674" grpId="0" animBg="1"/>
      <p:bldP spid="21553" grpId="0" animBg="1"/>
      <p:bldP spid="673" grpId="0" animBg="1"/>
      <p:bldP spid="21508" grpId="0" animBg="1"/>
      <p:bldP spid="21509" grpId="0" animBg="1"/>
      <p:bldP spid="21510" grpId="0" animBg="1"/>
      <p:bldP spid="21511" grpId="0" animBg="1"/>
      <p:bldP spid="21512" grpId="0"/>
      <p:bldP spid="2" grpId="0" animBg="1"/>
      <p:bldP spid="270" grpId="0"/>
      <p:bldP spid="271" grpId="0"/>
      <p:bldP spid="416" grpId="0" animBg="1"/>
      <p:bldP spid="417" grpId="0" animBg="1"/>
      <p:bldP spid="418" grpId="0" animBg="1"/>
      <p:bldP spid="419" grpId="0" animBg="1"/>
      <p:bldP spid="21545" grpId="0" animBg="1"/>
      <p:bldP spid="21546" grpId="0" animBg="1"/>
      <p:bldP spid="21547" grpId="0" animBg="1"/>
      <p:bldP spid="21548" grpId="0" animBg="1"/>
      <p:bldP spid="626" grpId="0"/>
      <p:bldP spid="629" grpId="0"/>
      <p:bldP spid="724" grpId="0" animBg="1"/>
      <p:bldP spid="17" grpId="0"/>
      <p:bldP spid="736" grpId="0"/>
      <p:bldP spid="737" grpId="0"/>
      <p:bldP spid="738" grpId="0"/>
      <p:bldP spid="7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PGBJ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4464496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ea typeface="ＭＳ Ｐゴシック" charset="-128"/>
              </a:rPr>
              <a:t>P</a:t>
            </a:r>
            <a:r>
              <a:rPr lang="en-US" altLang="en-US" sz="2400" dirty="0">
                <a:ea typeface="ＭＳ Ｐゴシック" charset="-128"/>
              </a:rPr>
              <a:t>artition</a:t>
            </a:r>
            <a:r>
              <a:rPr lang="en-US" altLang="en-US" sz="2400" b="1" dirty="0">
                <a:ea typeface="ＭＳ Ｐゴシック" charset="-128"/>
              </a:rPr>
              <a:t> G</a:t>
            </a:r>
            <a:r>
              <a:rPr lang="en-US" altLang="en-US" sz="2400" dirty="0">
                <a:ea typeface="ＭＳ Ｐゴシック" charset="-128"/>
              </a:rPr>
              <a:t>roup</a:t>
            </a:r>
            <a:r>
              <a:rPr lang="en-US" altLang="en-US" sz="2400" b="1" dirty="0">
                <a:ea typeface="ＭＳ Ｐゴシック" charset="-128"/>
              </a:rPr>
              <a:t> B</a:t>
            </a:r>
            <a:r>
              <a:rPr lang="en-US" altLang="en-US" sz="2400" dirty="0">
                <a:ea typeface="ＭＳ Ｐゴシック" charset="-128"/>
              </a:rPr>
              <a:t>lock </a:t>
            </a:r>
            <a:r>
              <a:rPr lang="en-US" altLang="en-US" sz="2400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 J</a:t>
            </a:r>
            <a:r>
              <a:rPr lang="en-US" altLang="en-US" sz="2400" dirty="0">
                <a:ea typeface="ＭＳ Ｐゴシック" charset="-128"/>
              </a:rPr>
              <a:t>oin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[1]</a:t>
            </a:r>
            <a:r>
              <a:rPr lang="en-US" altLang="en-US" sz="2400" dirty="0">
                <a:ea typeface="ＭＳ Ｐゴシック" charset="-128"/>
              </a:rPr>
              <a:t>:</a:t>
            </a:r>
          </a:p>
          <a:p>
            <a:pPr marL="488950" lvl="1" indent="-292100"/>
            <a:r>
              <a:rPr lang="en-US" altLang="en-US" sz="2400" b="1" dirty="0" err="1">
                <a:ea typeface="ＭＳ Ｐゴシック" charset="-128"/>
              </a:rPr>
              <a:t>Preproc</a:t>
            </a:r>
            <a:r>
              <a:rPr lang="en-US" altLang="en-US" sz="2400" b="1" dirty="0">
                <a:ea typeface="ＭＳ Ｐゴシック" charset="-128"/>
              </a:rPr>
              <a:t>.: </a:t>
            </a:r>
            <a:r>
              <a:rPr lang="en-US" altLang="en-US" sz="2400" dirty="0">
                <a:ea typeface="ＭＳ Ｐゴシック" charset="-128"/>
              </a:rPr>
              <a:t>Scatter √</a:t>
            </a:r>
            <a:r>
              <a:rPr lang="en-US" altLang="en-US" sz="2400" b="1" dirty="0">
                <a:ea typeface="ＭＳ Ｐゴシック" charset="-128"/>
              </a:rPr>
              <a:t>n</a:t>
            </a:r>
            <a:r>
              <a:rPr lang="en-US" altLang="en-US" sz="2400" dirty="0">
                <a:ea typeface="ＭＳ Ｐゴシック" charset="-128"/>
              </a:rPr>
              <a:t> pivot points in space  - O(√n)</a:t>
            </a:r>
          </a:p>
          <a:p>
            <a:pPr marL="488950" lvl="1" indent="-292100"/>
            <a:r>
              <a:rPr lang="en-US" altLang="en-US" sz="2400" b="1" dirty="0">
                <a:ea typeface="ＭＳ Ｐゴシック" charset="-128"/>
              </a:rPr>
              <a:t>Map1: </a:t>
            </a:r>
            <a:r>
              <a:rPr lang="en-US" altLang="en-US" sz="2400" dirty="0">
                <a:ea typeface="ＭＳ Ｐゴシック" charset="-128"/>
              </a:rPr>
              <a:t>Map each object to its nearest “pivot” and store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min and max </a:t>
            </a:r>
            <a:r>
              <a:rPr lang="en-US" altLang="en-US" sz="2400" dirty="0" err="1">
                <a:ea typeface="ＭＳ Ｐゴシック" charset="-128"/>
              </a:rPr>
              <a:t>dist</a:t>
            </a:r>
            <a:r>
              <a:rPr lang="en-US" altLang="en-US" sz="2400" dirty="0">
                <a:ea typeface="ＭＳ Ｐゴシック" charset="-128"/>
              </a:rPr>
              <a:t>  --  O(</a:t>
            </a:r>
            <a:r>
              <a:rPr lang="en-US" altLang="en-US" sz="2400" dirty="0" err="1">
                <a:ea typeface="ＭＳ Ｐゴシック" charset="-128"/>
              </a:rPr>
              <a:t>n√n</a:t>
            </a:r>
            <a:r>
              <a:rPr lang="en-US" altLang="en-US" sz="2400" dirty="0">
                <a:ea typeface="ＭＳ Ｐゴシック" charset="-128"/>
              </a:rPr>
              <a:t>/m)</a:t>
            </a:r>
          </a:p>
          <a:p>
            <a:pPr marL="488950" lvl="1" indent="-292100"/>
            <a:r>
              <a:rPr lang="en-US" altLang="en-US" sz="2400" b="1" dirty="0" err="1">
                <a:ea typeface="ＭＳ Ｐゴシック" charset="-128"/>
              </a:rPr>
              <a:t>Midstep</a:t>
            </a:r>
            <a:r>
              <a:rPr lang="en-US" altLang="en-US" sz="2400" b="1" dirty="0">
                <a:ea typeface="ＭＳ Ｐゴシック" charset="-128"/>
              </a:rPr>
              <a:t>:</a:t>
            </a:r>
            <a:r>
              <a:rPr lang="en-US" altLang="en-US" sz="2400" dirty="0">
                <a:ea typeface="ＭＳ Ｐゴシック" charset="-128"/>
              </a:rPr>
              <a:t> √n</a:t>
            </a:r>
            <a:r>
              <a:rPr lang="en-US" altLang="en-US" sz="2400" baseline="30000" dirty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groups into </a:t>
            </a:r>
            <a:r>
              <a:rPr lang="en-US" altLang="en-US" sz="2400" b="1" dirty="0">
                <a:ea typeface="ＭＳ Ｐゴシック" charset="-128"/>
              </a:rPr>
              <a:t>m</a:t>
            </a:r>
            <a:r>
              <a:rPr lang="en-US" altLang="en-US" sz="2400" dirty="0">
                <a:ea typeface="ＭＳ Ｐゴシック" charset="-128"/>
              </a:rPr>
              <a:t> clusters O</a:t>
            </a:r>
            <a:r>
              <a:rPr lang="en-US" altLang="en-US" sz="2400" baseline="-25000" dirty="0">
                <a:ea typeface="ＭＳ Ｐゴシック" charset="-128"/>
              </a:rPr>
              <a:t>i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balancing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 </a:t>
            </a:r>
            <a:r>
              <a:rPr lang="en-US" altLang="en-US" sz="2400" dirty="0">
                <a:ea typeface="ＭＳ Ｐゴシック" charset="-128"/>
              </a:rPr>
              <a:t>-- O(n)</a:t>
            </a:r>
          </a:p>
          <a:p>
            <a:pPr marL="488950" lvl="1" indent="-292100"/>
            <a:r>
              <a:rPr lang="en-US" altLang="en-US" sz="2400" b="1" dirty="0">
                <a:ea typeface="ＭＳ Ｐゴシック" charset="-128"/>
              </a:rPr>
              <a:t>Map2: </a:t>
            </a:r>
            <a:r>
              <a:rPr lang="en-US" altLang="en-US" sz="2400" dirty="0">
                <a:ea typeface="ＭＳ Ｐゴシック" charset="-128"/>
              </a:rPr>
              <a:t>Compute </a:t>
            </a:r>
            <a:r>
              <a:rPr lang="en-US" altLang="en-US" sz="2400" b="1" dirty="0">
                <a:ea typeface="ＭＳ Ｐゴシック" charset="-128"/>
              </a:rPr>
              <a:t>candidates F</a:t>
            </a:r>
            <a:r>
              <a:rPr lang="en-US" altLang="en-US" sz="2400" b="1" baseline="-25000" dirty="0">
                <a:ea typeface="ＭＳ Ｐゴシック" charset="-128"/>
              </a:rPr>
              <a:t>i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for O</a:t>
            </a:r>
            <a:r>
              <a:rPr lang="en-US" altLang="en-US" sz="2400" baseline="-25000" dirty="0">
                <a:ea typeface="ＭＳ Ｐゴシック" charset="-128"/>
              </a:rPr>
              <a:t>i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correctness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)  </a:t>
            </a:r>
            <a:r>
              <a:rPr lang="en-US" altLang="en-US" sz="2400" dirty="0">
                <a:ea typeface="ＭＳ Ｐゴシック" charset="-128"/>
              </a:rPr>
              <a:t>-- O(n)</a:t>
            </a:r>
          </a:p>
          <a:p>
            <a:pPr marL="488950" lvl="1" indent="-292100"/>
            <a:r>
              <a:rPr lang="en-US" altLang="en-US" sz="2400" b="1" dirty="0">
                <a:ea typeface="ＭＳ Ｐゴシック" charset="-128"/>
              </a:rPr>
              <a:t>Reduce2: </a:t>
            </a:r>
            <a:r>
              <a:rPr lang="en-US" altLang="en-US" sz="2400" b="1" dirty="0" err="1">
                <a:ea typeface="ＭＳ Ｐゴシック" charset="-128"/>
              </a:rPr>
              <a:t>O</a:t>
            </a:r>
            <a:r>
              <a:rPr lang="en-US" altLang="en-US" sz="2400" b="1" baseline="-25000" dirty="0" err="1">
                <a:ea typeface="ＭＳ Ｐゴシック" charset="-128"/>
              </a:rPr>
              <a:t>i</a:t>
            </a:r>
            <a:r>
              <a:rPr lang="en-US" altLang="en-US" sz="2400" dirty="0" err="1">
                <a:ea typeface="ＭＳ Ｐゴシック" charset="-128"/>
              </a:rPr>
              <a:t>⋈</a:t>
            </a:r>
            <a:r>
              <a:rPr lang="en-US" altLang="en-US" sz="2400" b="1" baseline="-25000" dirty="0" err="1">
                <a:ea typeface="ＭＳ Ｐゴシック" charset="-128"/>
              </a:rPr>
              <a:t>kNN</a:t>
            </a:r>
            <a:r>
              <a:rPr lang="en-US" altLang="en-US" sz="2400" b="1" dirty="0" err="1">
                <a:ea typeface="ＭＳ Ｐゴシック" charset="-128"/>
              </a:rPr>
              <a:t>F</a:t>
            </a:r>
            <a:r>
              <a:rPr lang="en-US" altLang="en-US" sz="2400" b="1" baseline="-25000" dirty="0" err="1">
                <a:ea typeface="ＭＳ Ｐゴシック" charset="-128"/>
              </a:rPr>
              <a:t>i</a:t>
            </a:r>
            <a:r>
              <a:rPr lang="en-US" altLang="en-US" sz="2400" b="1" baseline="-25000" dirty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locally  --  O(f</a:t>
            </a:r>
            <a:r>
              <a:rPr lang="en-US" altLang="en-US" sz="2400" baseline="-25000" dirty="0">
                <a:ea typeface="ＭＳ Ｐゴシック" charset="-128"/>
              </a:rPr>
              <a:t>PGBJ</a:t>
            </a:r>
            <a:r>
              <a:rPr lang="en-US" altLang="en-US" sz="2400" dirty="0">
                <a:ea typeface="ＭＳ Ｐゴシック" charset="-128"/>
              </a:rPr>
              <a:t>n</a:t>
            </a:r>
            <a:r>
              <a:rPr lang="en-US" altLang="en-US" sz="2400" baseline="30000" dirty="0">
                <a:ea typeface="ＭＳ Ｐゴシック" charset="-128"/>
              </a:rPr>
              <a:t>2</a:t>
            </a:r>
            <a:r>
              <a:rPr lang="en-US" altLang="en-US" sz="2400" dirty="0">
                <a:ea typeface="ＭＳ Ｐゴシック" charset="-128"/>
              </a:rPr>
              <a:t>/m</a:t>
            </a:r>
            <a:r>
              <a:rPr lang="en-US" altLang="en-US" sz="2400" baseline="30000" dirty="0">
                <a:ea typeface="ＭＳ Ｐゴシック" charset="-128"/>
              </a:rPr>
              <a:t>2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i="1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488950" lvl="1" indent="-292100"/>
            <a:r>
              <a:rPr lang="en-US" altLang="en-US" sz="2400" i="1" dirty="0" smtClean="0">
                <a:solidFill>
                  <a:srgbClr val="00B050"/>
                </a:solidFill>
                <a:ea typeface="ＭＳ Ｐゴシック" charset="-128"/>
              </a:rPr>
              <a:t>Near-optimal 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Load Balancing</a:t>
            </a:r>
          </a:p>
          <a:p>
            <a:pPr marL="488950" lvl="1" indent="-292100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Speedup = </a:t>
            </a:r>
            <a:r>
              <a:rPr lang="en-US" altLang="en-US" sz="2400" dirty="0" err="1" smtClean="0">
                <a:solidFill>
                  <a:srgbClr val="00B050"/>
                </a:solidFill>
                <a:ea typeface="ＭＳ Ｐゴシック" charset="-128"/>
              </a:rPr>
              <a:t>load_balancing</a:t>
            </a:r>
            <a:r>
              <a:rPr lang="en-US" altLang="en-US" sz="2400" baseline="-25000" dirty="0" err="1" smtClean="0">
                <a:solidFill>
                  <a:srgbClr val="00B050"/>
                </a:solidFill>
                <a:ea typeface="ＭＳ Ｐゴシック" charset="-128"/>
              </a:rPr>
              <a:t>PGBJ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*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f</a:t>
            </a:r>
            <a:r>
              <a:rPr lang="en-US" altLang="en-US" sz="2400" b="1" baseline="-25000" dirty="0" smtClean="0">
                <a:solidFill>
                  <a:srgbClr val="00B050"/>
                </a:solidFill>
                <a:ea typeface="ＭＳ Ｐゴシック" charset="-128"/>
              </a:rPr>
              <a:t>PGBJ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n</a:t>
            </a:r>
            <a:r>
              <a:rPr lang="en-US" altLang="en-US" sz="2400" b="1" baseline="30000" dirty="0" smtClean="0">
                <a:solidFill>
                  <a:srgbClr val="00B050"/>
                </a:solidFill>
                <a:ea typeface="ＭＳ Ｐゴシック" charset="-128"/>
              </a:rPr>
              <a:t>2</a:t>
            </a:r>
            <a:r>
              <a:rPr lang="en-US" altLang="en-US" sz="2400" b="1" dirty="0" smtClean="0">
                <a:solidFill>
                  <a:srgbClr val="00B050"/>
                </a:solidFill>
                <a:ea typeface="ＭＳ Ｐゴシック" charset="-128"/>
              </a:rPr>
              <a:t>/m </a:t>
            </a:r>
            <a:r>
              <a:rPr lang="en-US" altLang="en-US" sz="2400" dirty="0" smtClean="0">
                <a:ea typeface="ＭＳ Ｐゴシック" charset="-128"/>
              </a:rPr>
              <a:t>/m +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ea typeface="ＭＳ Ｐゴシック" charset="-128"/>
              </a:rPr>
              <a:t>f</a:t>
            </a:r>
            <a:r>
              <a:rPr lang="en-US" altLang="en-US" sz="2400" b="1" baseline="-25000" dirty="0" err="1" smtClean="0">
                <a:solidFill>
                  <a:srgbClr val="00B050"/>
                </a:solidFill>
                <a:ea typeface="ＭＳ Ｐゴシック" charset="-128"/>
              </a:rPr>
              <a:t>PGBJ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*n</a:t>
            </a: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2123728" y="5157192"/>
            <a:ext cx="4571171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Replication </a:t>
            </a:r>
            <a:r>
              <a:rPr lang="en-US" altLang="en-US" sz="2400" smtClean="0">
                <a:solidFill>
                  <a:srgbClr val="FF0000"/>
                </a:solidFill>
              </a:rPr>
              <a:t>Factor: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altLang="en-US" sz="2400" baseline="-25000" dirty="0" err="1" smtClean="0">
                <a:solidFill>
                  <a:srgbClr val="FF0000"/>
                </a:solidFill>
              </a:rPr>
              <a:t>PGBJ</a:t>
            </a:r>
            <a:endParaRPr lang="en-US" altLang="en-US" sz="2400" baseline="-25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800" b="0" dirty="0" smtClean="0">
                <a:solidFill>
                  <a:srgbClr val="FF0000"/>
                </a:solidFill>
              </a:rPr>
              <a:t>(depends on distribution)</a:t>
            </a:r>
            <a:endParaRPr lang="en-US" altLang="en-US" sz="1800" b="0" dirty="0">
              <a:solidFill>
                <a:srgbClr val="FF0000"/>
              </a:solidFill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94900" y="882204"/>
            <a:ext cx="2415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[1] Lu </a:t>
            </a:r>
            <a:r>
              <a:rPr lang="en-US" altLang="en-US" sz="1800" b="0" dirty="0" smtClean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</a:rPr>
              <a:t>VLDB’12</a:t>
            </a:r>
          </a:p>
        </p:txBody>
      </p:sp>
    </p:spTree>
    <p:extLst>
      <p:ext uri="{BB962C8B-B14F-4D97-AF65-F5344CB8AC3E}">
        <p14:creationId xmlns:p14="http://schemas.microsoft.com/office/powerpoint/2010/main" val="15225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74" y="1484784"/>
            <a:ext cx="8406690" cy="3630905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67620" y="274638"/>
            <a:ext cx="6765899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Theoretical Comparison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5461590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Map-job 1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347864" y="4149080"/>
            <a:ext cx="1656184" cy="432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059832" y="4581128"/>
            <a:ext cx="288032" cy="8804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527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Distributed AkNN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Spitfire Solution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ea typeface="ＭＳ Ｐゴシック" charset="-128"/>
              </a:rPr>
              <a:t>Experimental Comparison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ea typeface="ＭＳ Ｐゴシック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0143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The Spitfire Algorithm</a:t>
            </a:r>
            <a:endParaRPr lang="en-US" altLang="en-US" sz="3200" b="1">
              <a:ea typeface="ＭＳ Ｐゴシック" charset="-128"/>
            </a:endParaRP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872208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ＭＳ Ｐゴシック" charset="-128"/>
              </a:rPr>
              <a:t>Execution </a:t>
            </a:r>
            <a:r>
              <a:rPr lang="en-US" altLang="en-US" sz="2400" dirty="0">
                <a:ea typeface="ＭＳ Ｐゴシック" charset="-128"/>
              </a:rPr>
              <a:t>Phases	</a:t>
            </a:r>
          </a:p>
          <a:p>
            <a:pPr marL="582613" lvl="1" indent="-385763">
              <a:buFont typeface="+mj-lt"/>
              <a:buAutoNum type="arabicPeriod"/>
            </a:pPr>
            <a:r>
              <a:rPr lang="en-US" altLang="en-US" sz="2400" b="1" dirty="0">
                <a:ea typeface="ＭＳ Ｐゴシック" charset="-128"/>
              </a:rPr>
              <a:t>Partition</a:t>
            </a:r>
            <a:r>
              <a:rPr lang="en-US" altLang="en-US" sz="2400" dirty="0">
                <a:ea typeface="ＭＳ Ｐゴシック" charset="-128"/>
              </a:rPr>
              <a:t> problem </a:t>
            </a:r>
            <a:r>
              <a:rPr lang="en-US" altLang="en-US" sz="2400" dirty="0" smtClean="0">
                <a:ea typeface="ＭＳ Ｐゴシック" charset="-128"/>
              </a:rPr>
              <a:t>space onto servers </a:t>
            </a:r>
            <a:r>
              <a:rPr lang="en-US" altLang="en-US" sz="2400" i="1" dirty="0" smtClean="0">
                <a:ea typeface="ＭＳ Ｐゴシック" charset="-128"/>
              </a:rPr>
              <a:t>with </a:t>
            </a:r>
            <a:r>
              <a:rPr lang="en-US" altLang="en-US" sz="2400" i="1" dirty="0" smtClean="0">
                <a:solidFill>
                  <a:srgbClr val="00B050"/>
                </a:solidFill>
                <a:ea typeface="ＭＳ Ｐゴシック" charset="-128"/>
              </a:rPr>
              <a:t>load balancing</a:t>
            </a:r>
          </a:p>
          <a:p>
            <a:pPr marL="582613" lvl="1" indent="-385763">
              <a:buFont typeface="+mj-lt"/>
              <a:buAutoNum type="arabicPeriod"/>
            </a:pPr>
            <a:r>
              <a:rPr lang="en-US" altLang="en-US" sz="2400" b="1" dirty="0" smtClean="0">
                <a:ea typeface="ＭＳ Ｐゴシック" charset="-128"/>
              </a:rPr>
              <a:t>Replicate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border </a:t>
            </a:r>
            <a:r>
              <a:rPr lang="en-US" altLang="en-US" sz="2400" dirty="0" smtClean="0">
                <a:ea typeface="ＭＳ Ｐゴシック" charset="-128"/>
              </a:rPr>
              <a:t>candidates </a:t>
            </a:r>
            <a:r>
              <a:rPr lang="en-US" altLang="en-US" sz="2400" i="1" dirty="0" smtClean="0">
                <a:solidFill>
                  <a:srgbClr val="00B050"/>
                </a:solidFill>
                <a:ea typeface="ＭＳ Ｐゴシック" charset="-128"/>
              </a:rPr>
              <a:t>minimally</a:t>
            </a:r>
            <a:r>
              <a:rPr lang="en-US" altLang="en-US" sz="2400" dirty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among servers</a:t>
            </a:r>
            <a:endParaRPr lang="en-US" altLang="en-US" sz="2400" dirty="0">
              <a:ea typeface="ＭＳ Ｐゴシック" charset="-128"/>
            </a:endParaRPr>
          </a:p>
          <a:p>
            <a:pPr marL="582613" lvl="1" indent="-385763">
              <a:buFont typeface="+mj-lt"/>
              <a:buAutoNum type="arabicPeriod"/>
            </a:pPr>
            <a:r>
              <a:rPr lang="en-US" altLang="en-US" sz="2400" b="1" dirty="0" smtClean="0">
                <a:ea typeface="ＭＳ Ｐゴシック" charset="-128"/>
              </a:rPr>
              <a:t>Execute locally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i="1" dirty="0" smtClean="0">
                <a:solidFill>
                  <a:srgbClr val="00B050"/>
                </a:solidFill>
                <a:ea typeface="ＭＳ Ｐゴシック" charset="-128"/>
              </a:rPr>
              <a:t>optimized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AkNN</a:t>
            </a:r>
            <a:endParaRPr lang="en-US" altLang="en-US" sz="2400" dirty="0">
              <a:ea typeface="ＭＳ Ｐゴシック" charset="-128"/>
            </a:endParaRPr>
          </a:p>
          <a:p>
            <a:pPr lvl="1"/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562"/>
            <a:ext cx="3974860" cy="26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5651500" y="3716338"/>
            <a:ext cx="3168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 i="1" dirty="0" smtClean="0"/>
              <a:t>Distributed algorithm </a:t>
            </a:r>
            <a:r>
              <a:rPr lang="en-US" altLang="en-US" sz="2400" b="0" i="1" dirty="0"/>
              <a:t>implemented in MPI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68313" y="5877272"/>
            <a:ext cx="820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 “Distributed In-Memory Processing of  All k Nearest Neighbor Queries, Georgios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Chatzimilioudis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, Costantinos Costa,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Demetrios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Zeinalipour-Yazti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, Wang-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Chien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 Lee,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Evaggelia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400" b="0" i="1" dirty="0" err="1">
                <a:solidFill>
                  <a:schemeClr val="bg1">
                    <a:lumMod val="50000"/>
                  </a:schemeClr>
                </a:solidFill>
              </a:rPr>
              <a:t>Pitoura</a:t>
            </a:r>
            <a:r>
              <a:rPr lang="en-US" altLang="en-US" sz="1400" b="0" i="1" dirty="0">
                <a:solidFill>
                  <a:schemeClr val="bg1">
                    <a:lumMod val="50000"/>
                  </a:schemeClr>
                </a:solidFill>
              </a:rPr>
              <a:t>, IEEE TKDE’15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Outline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400" b="1" dirty="0" smtClean="0">
                <a:ea typeface="ＭＳ Ｐゴシック" charset="-128"/>
              </a:rPr>
              <a:t>Partitioning (Geographical)  –  O(n)</a:t>
            </a:r>
            <a:endParaRPr lang="en-US" altLang="en-US" sz="2400" b="1" dirty="0">
              <a:ea typeface="ＭＳ Ｐゴシック" charset="-128"/>
            </a:endParaRPr>
          </a:p>
          <a:p>
            <a:pPr marL="447675" lvl="1" indent="-295275"/>
            <a:r>
              <a:rPr lang="en-US" altLang="en-US" sz="2400" b="1" dirty="0" smtClean="0">
                <a:ea typeface="ＭＳ Ｐゴシック" charset="-128"/>
              </a:rPr>
              <a:t>m</a:t>
            </a:r>
            <a:r>
              <a:rPr lang="en-US" altLang="en-US" sz="2400" dirty="0" smtClean="0">
                <a:ea typeface="ＭＳ Ｐゴシック" charset="-128"/>
              </a:rPr>
              <a:t> disjoint, </a:t>
            </a:r>
            <a:r>
              <a:rPr lang="en-US" altLang="en-US" sz="2400" dirty="0" err="1" smtClean="0">
                <a:ea typeface="ＭＳ Ｐゴシック" charset="-128"/>
              </a:rPr>
              <a:t>appr</a:t>
            </a:r>
            <a:r>
              <a:rPr lang="en-US" altLang="en-US" sz="2400" dirty="0" smtClean="0">
                <a:ea typeface="ＭＳ Ｐゴシック" charset="-128"/>
              </a:rPr>
              <a:t>. equally populated subareas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(balancing)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  <a:p>
            <a:pPr marL="447675" lvl="1" indent="-295275"/>
            <a:r>
              <a:rPr lang="en-US" altLang="en-US" sz="2400" dirty="0" smtClean="0">
                <a:ea typeface="ＭＳ Ｐゴシック" charset="-128"/>
              </a:rPr>
              <a:t>using hash-based </a:t>
            </a:r>
            <a:r>
              <a:rPr lang="en-US" altLang="en-US" sz="2400" dirty="0" err="1">
                <a:ea typeface="ＭＳ Ｐゴシック" charset="-128"/>
              </a:rPr>
              <a:t>equi</a:t>
            </a:r>
            <a:r>
              <a:rPr lang="en-US" altLang="en-US" sz="2400" dirty="0">
                <a:ea typeface="ＭＳ Ｐゴシック" charset="-128"/>
              </a:rPr>
              <a:t>-depth histograms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</a:pPr>
            <a:r>
              <a:rPr lang="en-US" altLang="en-US" sz="2400" b="1" dirty="0" smtClean="0">
                <a:ea typeface="ＭＳ Ｐゴシック" charset="-128"/>
              </a:rPr>
              <a:t>Replication  --  O( √</a:t>
            </a:r>
            <a:r>
              <a:rPr lang="en-US" altLang="en-US" sz="2400" b="1" dirty="0" err="1" smtClean="0">
                <a:ea typeface="ＭＳ Ｐゴシック" charset="-128"/>
              </a:rPr>
              <a:t>nn</a:t>
            </a:r>
            <a:r>
              <a:rPr lang="en-US" altLang="en-US" sz="2400" b="1" dirty="0" smtClean="0">
                <a:ea typeface="ＭＳ Ｐゴシック" charset="-128"/>
              </a:rPr>
              <a:t>/m )</a:t>
            </a:r>
            <a:endParaRPr lang="en-US" altLang="en-US" sz="2400" b="1" baseline="-25000" dirty="0">
              <a:ea typeface="ＭＳ Ｐゴシック" charset="-128"/>
            </a:endParaRPr>
          </a:p>
          <a:p>
            <a:pPr marL="447675" lvl="1" indent="-295275"/>
            <a:r>
              <a:rPr lang="en-US" altLang="en-US" sz="2400" i="1" dirty="0" err="1" smtClean="0">
                <a:ea typeface="ＭＳ Ｐゴシック" charset="-128"/>
              </a:rPr>
              <a:t>s</a:t>
            </a:r>
            <a:r>
              <a:rPr lang="en-US" altLang="en-US" sz="2400" i="1" baseline="-25000" dirty="0" err="1" smtClean="0">
                <a:ea typeface="ＭＳ Ｐゴシック" charset="-128"/>
              </a:rPr>
              <a:t>i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computes </a:t>
            </a:r>
            <a:r>
              <a:rPr lang="en-US" altLang="en-US" sz="2400" b="1" dirty="0" smtClean="0">
                <a:ea typeface="ＭＳ Ｐゴシック" charset="-128"/>
              </a:rPr>
              <a:t>external candidates </a:t>
            </a:r>
            <a:r>
              <a:rPr lang="en-US" altLang="en-US" sz="2400" b="1" i="1" dirty="0" err="1" smtClean="0">
                <a:ea typeface="ＭＳ Ｐゴシック" charset="-128"/>
              </a:rPr>
              <a:t>EC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ij</a:t>
            </a:r>
            <a:r>
              <a:rPr lang="en-US" altLang="en-US" sz="2400" b="1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for server </a:t>
            </a:r>
            <a:r>
              <a:rPr lang="en-US" altLang="en-US" sz="2400" i="1" dirty="0" err="1" smtClean="0">
                <a:ea typeface="ＭＳ Ｐゴシック" charset="-128"/>
              </a:rPr>
              <a:t>s</a:t>
            </a:r>
            <a:r>
              <a:rPr lang="en-US" altLang="en-US" sz="2400" i="1" baseline="-25000" dirty="0" err="1" smtClean="0">
                <a:ea typeface="ＭＳ Ｐゴシック" charset="-128"/>
              </a:rPr>
              <a:t>j</a:t>
            </a:r>
            <a:endParaRPr lang="en-US" altLang="en-US" sz="2400" i="1" baseline="-25000" dirty="0">
              <a:ea typeface="ＭＳ Ｐゴシック" charset="-128"/>
            </a:endParaRPr>
          </a:p>
          <a:p>
            <a:pPr marL="447675" lvl="1" indent="-295275"/>
            <a:r>
              <a:rPr lang="en-US" altLang="en-US" sz="2400" dirty="0" smtClean="0">
                <a:ea typeface="ＭＳ Ｐゴシック" charset="-128"/>
              </a:rPr>
              <a:t>transmit </a:t>
            </a:r>
            <a:r>
              <a:rPr lang="en-US" altLang="en-US" sz="2400" b="1" i="1" dirty="0" err="1" smtClean="0">
                <a:ea typeface="ＭＳ Ｐゴシック" charset="-128"/>
              </a:rPr>
              <a:t>EC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ij</a:t>
            </a:r>
            <a:r>
              <a:rPr lang="en-US" altLang="en-US" sz="2400" dirty="0" smtClean="0">
                <a:ea typeface="ＭＳ Ｐゴシック" charset="-128"/>
              </a:rPr>
              <a:t> from </a:t>
            </a:r>
            <a:r>
              <a:rPr lang="en-US" altLang="en-US" sz="2400" i="1" dirty="0" err="1"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ea typeface="ＭＳ Ｐゴシック" charset="-128"/>
              </a:rPr>
              <a:t>i</a:t>
            </a:r>
            <a:r>
              <a:rPr lang="en-US" altLang="en-US" sz="2400" dirty="0">
                <a:ea typeface="ＭＳ Ｐゴシック" charset="-128"/>
              </a:rPr>
              <a:t> to </a:t>
            </a:r>
            <a:r>
              <a:rPr lang="en-US" altLang="en-US" sz="2400" i="1" dirty="0" err="1" smtClean="0">
                <a:ea typeface="ＭＳ Ｐゴシック" charset="-128"/>
              </a:rPr>
              <a:t>s</a:t>
            </a:r>
            <a:r>
              <a:rPr lang="en-US" altLang="en-US" sz="2400" i="1" baseline="-25000" dirty="0" err="1" smtClean="0">
                <a:ea typeface="ＭＳ Ｐゴシック" charset="-128"/>
              </a:rPr>
              <a:t>j</a:t>
            </a:r>
            <a:endParaRPr lang="en-US" altLang="en-US" dirty="0">
              <a:ea typeface="ＭＳ Ｐゴシック" charset="-128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2400" b="1" dirty="0" smtClean="0">
                <a:ea typeface="ＭＳ Ｐゴシック" charset="-128"/>
              </a:rPr>
              <a:t>Local Refinement</a:t>
            </a:r>
            <a:r>
              <a:rPr lang="en-US" altLang="en-US" sz="2400" b="1" dirty="0">
                <a:ea typeface="ＭＳ Ｐゴシック" charset="-128"/>
              </a:rPr>
              <a:t>  </a:t>
            </a:r>
            <a:r>
              <a:rPr lang="en-US" altLang="en-US" sz="2400" b="1" dirty="0" smtClean="0">
                <a:ea typeface="ＭＳ Ｐゴシック" charset="-128"/>
              </a:rPr>
              <a:t>--  O( </a:t>
            </a:r>
            <a:r>
              <a:rPr lang="en-US" altLang="en-US" sz="2400" b="1" dirty="0" err="1" smtClean="0">
                <a:ea typeface="ＭＳ Ｐゴシック" charset="-128"/>
              </a:rPr>
              <a:t>f</a:t>
            </a:r>
            <a:r>
              <a:rPr lang="en-US" altLang="en-US" sz="2400" b="1" baseline="-25000" dirty="0" err="1" smtClean="0">
                <a:ea typeface="ＭＳ Ｐゴシック" charset="-128"/>
              </a:rPr>
              <a:t>Spitfire</a:t>
            </a:r>
            <a:r>
              <a:rPr lang="en-US" altLang="en-US" sz="2400" b="1" dirty="0" smtClean="0">
                <a:ea typeface="ＭＳ Ｐゴシック" charset="-128"/>
              </a:rPr>
              <a:t> n</a:t>
            </a:r>
            <a:r>
              <a:rPr lang="en-US" altLang="en-US" sz="2400" b="1" baseline="30000" dirty="0" smtClean="0">
                <a:ea typeface="ＭＳ Ｐゴシック" charset="-128"/>
              </a:rPr>
              <a:t>2</a:t>
            </a:r>
            <a:r>
              <a:rPr lang="en-US" altLang="en-US" sz="2400" b="1" dirty="0" smtClean="0">
                <a:ea typeface="ＭＳ Ｐゴシック" charset="-128"/>
              </a:rPr>
              <a:t>/m</a:t>
            </a:r>
            <a:r>
              <a:rPr lang="en-US" altLang="en-US" sz="2400" b="1" baseline="30000" dirty="0" smtClean="0">
                <a:ea typeface="ＭＳ Ｐゴシック" charset="-128"/>
              </a:rPr>
              <a:t>2 </a:t>
            </a:r>
            <a:r>
              <a:rPr lang="en-US" altLang="en-US" sz="2400" b="1" dirty="0" smtClean="0">
                <a:ea typeface="ＭＳ Ｐゴシック" charset="-128"/>
              </a:rPr>
              <a:t>)</a:t>
            </a:r>
            <a:endParaRPr lang="en-US" altLang="en-US" sz="2400" b="1" dirty="0">
              <a:ea typeface="ＭＳ Ｐゴシック" charset="-128"/>
            </a:endParaRPr>
          </a:p>
          <a:p>
            <a:pPr marL="447675" lvl="1" indent="-295275">
              <a:spcBef>
                <a:spcPts val="0"/>
              </a:spcBef>
            </a:pPr>
            <a:r>
              <a:rPr lang="en-US" altLang="en-US" sz="2400" dirty="0" smtClean="0">
                <a:ea typeface="ＭＳ Ｐゴシック" charset="-128"/>
              </a:rPr>
              <a:t>correct </a:t>
            </a:r>
            <a:r>
              <a:rPr lang="en-US" altLang="en-US" sz="2400" dirty="0">
                <a:ea typeface="ＭＳ Ｐゴシック" charset="-128"/>
              </a:rPr>
              <a:t>candidates for </a:t>
            </a:r>
            <a:r>
              <a:rPr lang="en-US" altLang="en-US" sz="2400" dirty="0" err="1">
                <a:ea typeface="ＭＳ Ｐゴシック" charset="-128"/>
              </a:rPr>
              <a:t>s</a:t>
            </a:r>
            <a:r>
              <a:rPr lang="en-US" altLang="en-US" sz="2400" baseline="-25000" dirty="0" err="1">
                <a:ea typeface="ＭＳ Ｐゴシック" charset="-128"/>
              </a:rPr>
              <a:t>i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b="1" i="1" dirty="0" err="1" smtClean="0">
                <a:ea typeface="ＭＳ Ｐゴシック" charset="-128"/>
              </a:rPr>
              <a:t>EC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baseline="-25000" dirty="0" smtClean="0">
                <a:ea typeface="ＭＳ Ｐゴシック" charset="-128"/>
              </a:rPr>
              <a:t> </a:t>
            </a:r>
            <a:r>
              <a:rPr lang="en-US" altLang="en-US" sz="2400" b="1" dirty="0" smtClean="0">
                <a:ea typeface="ＭＳ Ｐゴシック" charset="-128"/>
              </a:rPr>
              <a:t>= </a:t>
            </a:r>
            <a:r>
              <a:rPr lang="en-US" altLang="en-US" sz="3200" b="1" i="1" dirty="0" smtClean="0">
                <a:ea typeface="ＭＳ Ｐゴシック" charset="-128"/>
              </a:rPr>
              <a:t>∪</a:t>
            </a:r>
            <a:r>
              <a:rPr lang="en-US" altLang="en-US" sz="2400" b="1" i="1" dirty="0" err="1" smtClean="0">
                <a:ea typeface="ＭＳ Ｐゴシック" charset="-128"/>
              </a:rPr>
              <a:t>EC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ij</a:t>
            </a:r>
            <a:endParaRPr lang="en-US" altLang="en-US" sz="2400" baseline="-25000" dirty="0" smtClean="0">
              <a:ea typeface="ＭＳ Ｐゴシック" charset="-128"/>
            </a:endParaRPr>
          </a:p>
          <a:p>
            <a:pPr marL="447675" lvl="1" indent="-295275"/>
            <a:r>
              <a:rPr lang="en-US" altLang="en-US" sz="2400" dirty="0" err="1">
                <a:ea typeface="ＭＳ Ｐゴシック" charset="-128"/>
              </a:rPr>
              <a:t>s</a:t>
            </a:r>
            <a:r>
              <a:rPr lang="en-US" altLang="en-US" sz="2400" baseline="-25000" dirty="0" err="1">
                <a:ea typeface="ＭＳ Ｐゴシック" charset="-128"/>
              </a:rPr>
              <a:t>i</a:t>
            </a:r>
            <a:r>
              <a:rPr lang="en-US" altLang="en-US" sz="2400" dirty="0" smtClean="0">
                <a:ea typeface="ＭＳ Ｐゴシック" charset="-128"/>
              </a:rPr>
              <a:t> executes locally </a:t>
            </a:r>
            <a:r>
              <a:rPr lang="en-US" altLang="en-US" sz="2400" b="1" i="1" dirty="0" smtClean="0">
                <a:ea typeface="ＭＳ Ｐゴシック" charset="-128"/>
              </a:rPr>
              <a:t>O</a:t>
            </a:r>
            <a:r>
              <a:rPr lang="en-US" altLang="en-US" sz="2400" b="1" i="1" baseline="-25000" dirty="0" smtClean="0">
                <a:ea typeface="ＭＳ Ｐゴシック" charset="-128"/>
              </a:rPr>
              <a:t>i</a:t>
            </a:r>
            <a:r>
              <a:rPr lang="en-US" altLang="en-US" sz="2400" b="1" dirty="0" smtClean="0">
                <a:ea typeface="ＭＳ Ｐゴシック" charset="-128"/>
              </a:rPr>
              <a:t> ⋈</a:t>
            </a:r>
            <a:r>
              <a:rPr lang="en-US" altLang="en-US" sz="2400" b="1" baseline="-25000" dirty="0" err="1" smtClean="0">
                <a:ea typeface="ＭＳ Ｐゴシック" charset="-128"/>
              </a:rPr>
              <a:t>kNN</a:t>
            </a:r>
            <a:r>
              <a:rPr lang="en-US" altLang="en-US" sz="2400" b="1" baseline="-25000" dirty="0" smtClean="0">
                <a:ea typeface="ＭＳ Ｐゴシック" charset="-128"/>
              </a:rPr>
              <a:t> </a:t>
            </a:r>
            <a:r>
              <a:rPr lang="en-US" altLang="en-US" sz="2400" b="1" i="1" dirty="0" smtClean="0">
                <a:ea typeface="ＭＳ Ｐゴシック" charset="-128"/>
              </a:rPr>
              <a:t>(</a:t>
            </a:r>
            <a:r>
              <a:rPr lang="en-US" altLang="en-US" sz="2400" b="1" i="1" dirty="0" err="1" smtClean="0">
                <a:ea typeface="ＭＳ Ｐゴシック" charset="-128"/>
              </a:rPr>
              <a:t>O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dirty="0" err="1" smtClean="0">
                <a:ea typeface="ＭＳ Ｐゴシック" charset="-128"/>
              </a:rPr>
              <a:t>∪</a:t>
            </a:r>
            <a:r>
              <a:rPr lang="en-US" altLang="en-US" sz="2400" b="1" i="1" dirty="0" err="1" smtClean="0">
                <a:ea typeface="ＭＳ Ｐゴシック" charset="-128"/>
              </a:rPr>
              <a:t>EC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i="1" dirty="0" smtClean="0">
                <a:ea typeface="ＭＳ Ｐゴシック" charset="-128"/>
              </a:rPr>
              <a:t>) </a:t>
            </a:r>
            <a:r>
              <a:rPr lang="en-US" altLang="en-US" sz="2400" i="1" dirty="0" smtClean="0">
                <a:ea typeface="ＭＳ Ｐゴシック" charset="-128"/>
              </a:rPr>
              <a:t>using optimizations</a:t>
            </a:r>
            <a:endParaRPr lang="en-US" altLang="en-US" sz="2400" i="1" baseline="-25000" dirty="0">
              <a:ea typeface="ＭＳ Ｐゴシック" charset="-128"/>
            </a:endParaRPr>
          </a:p>
          <a:p>
            <a:pPr marL="88900" indent="-292100"/>
            <a:endParaRPr lang="en-US" altLang="en-US" sz="2400" dirty="0" smtClean="0">
              <a:solidFill>
                <a:srgbClr val="00B050"/>
              </a:solidFill>
              <a:ea typeface="ＭＳ Ｐゴシック" charset="-128"/>
            </a:endParaRPr>
          </a:p>
          <a:p>
            <a:pPr marL="88900" indent="-292100"/>
            <a:r>
              <a:rPr lang="en-US" altLang="en-US" sz="2400" dirty="0" smtClean="0">
                <a:solidFill>
                  <a:srgbClr val="00B050"/>
                </a:solidFill>
                <a:ea typeface="ＭＳ Ｐゴシック" charset="-128"/>
              </a:rPr>
              <a:t>Note: servers communicate in one single round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2080" y="4489375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0" i="1" dirty="0"/>
              <a:t>j</a:t>
            </a:r>
            <a:endParaRPr lang="en-US" sz="1400" b="0" i="1" dirty="0"/>
          </a:p>
        </p:txBody>
      </p:sp>
    </p:spTree>
    <p:extLst>
      <p:ext uri="{BB962C8B-B14F-4D97-AF65-F5344CB8AC3E}">
        <p14:creationId xmlns:p14="http://schemas.microsoft.com/office/powerpoint/2010/main" val="10964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55576" y="2564904"/>
            <a:ext cx="4248472" cy="352839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Partitioning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944216"/>
          </a:xfrm>
        </p:spPr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400" b="1" dirty="0">
                <a:ea typeface="ＭＳ Ｐゴシック" charset="-128"/>
              </a:rPr>
              <a:t>Partitioning (Geographical)  –  O(n)</a:t>
            </a:r>
          </a:p>
          <a:p>
            <a:pPr marL="447675" lvl="1" indent="-295275"/>
            <a:r>
              <a:rPr lang="en-US" altLang="en-US" sz="2400" b="1" dirty="0">
                <a:ea typeface="ＭＳ Ｐゴシック" charset="-128"/>
              </a:rPr>
              <a:t>m</a:t>
            </a:r>
            <a:r>
              <a:rPr lang="en-US" altLang="en-US" sz="2400" dirty="0">
                <a:ea typeface="ＭＳ Ｐゴシック" charset="-128"/>
              </a:rPr>
              <a:t> disjoint, </a:t>
            </a:r>
            <a:r>
              <a:rPr lang="en-US" altLang="en-US" sz="2400" dirty="0" err="1">
                <a:ea typeface="ＭＳ Ｐゴシック" charset="-128"/>
              </a:rPr>
              <a:t>appr</a:t>
            </a:r>
            <a:r>
              <a:rPr lang="en-US" altLang="en-US" sz="2400" dirty="0">
                <a:ea typeface="ＭＳ Ｐゴシック" charset="-128"/>
              </a:rPr>
              <a:t>. equally populated subareas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(balancing)</a:t>
            </a:r>
          </a:p>
          <a:p>
            <a:pPr marL="447675" lvl="1" indent="-295275"/>
            <a:r>
              <a:rPr lang="en-US" altLang="en-US" sz="2400" dirty="0">
                <a:ea typeface="ＭＳ Ｐゴシック" charset="-128"/>
              </a:rPr>
              <a:t>using hash-based </a:t>
            </a:r>
            <a:r>
              <a:rPr lang="en-US" altLang="en-US" sz="2400" dirty="0" err="1">
                <a:ea typeface="ＭＳ Ｐゴシック" charset="-128"/>
              </a:rPr>
              <a:t>equi</a:t>
            </a:r>
            <a:r>
              <a:rPr lang="en-US" altLang="en-US" sz="2400" dirty="0">
                <a:ea typeface="ＭＳ Ｐゴシック" charset="-128"/>
              </a:rPr>
              <a:t>-depth histograms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9592" y="2708920"/>
            <a:ext cx="3974778" cy="3389290"/>
            <a:chOff x="899592" y="2708920"/>
            <a:chExt cx="3974778" cy="3389290"/>
          </a:xfrm>
        </p:grpSpPr>
        <p:sp>
          <p:nvSpPr>
            <p:cNvPr id="8" name="Oval 7"/>
            <p:cNvSpPr/>
            <p:nvPr/>
          </p:nvSpPr>
          <p:spPr bwMode="auto">
            <a:xfrm>
              <a:off x="899592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994140" y="516828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509192" y="51473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066148" y="34709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916796" y="602620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259632" y="472612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708661" y="492890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159732" y="3521365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057787" y="437274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988153" y="465690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634186" y="428774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528428" y="561364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757769" y="328787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750776" y="3449357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697841" y="554551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72685" y="3213235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612590" y="4954075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439778" y="568491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347080" y="515823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795192" y="56045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947592" y="57569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099992" y="59093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259632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412032" y="28613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102152" y="411652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528428" y="397460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238855" y="40826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208714" y="424634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226532" y="309902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1346684" y="310444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786228" y="304800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958233" y="467691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235188" y="462089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545632" y="300751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718638" y="301469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240832" y="46901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646058" y="469315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722891" y="357683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698032" y="51473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545632" y="464591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345794" y="361284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155232" y="56045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27984" y="44731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695292" y="513227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763688" y="27809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216296" y="284112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132620" y="296994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218659" y="309902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373288" y="33905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197181" y="34349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802362" y="314996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165424" y="329215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1375246" y="544858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301988" y="502768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578896" y="422995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895007" y="5111237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759973" y="504011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270922" y="389881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3897288" y="49145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1243806" y="447881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4002832" y="479813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354488" y="53717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013684" y="52637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659288" y="56765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2123728" y="278092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1066148" y="315773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602780" y="281693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560442" y="298649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4152318" y="3659363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146848" y="2986119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574233" y="331354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25960" y="2879741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280012" y="470421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4013684" y="342653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110844" y="3968230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460032" y="3426532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307632" y="2808867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4578896" y="3974604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3876101" y="337776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4409728" y="4941168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731934" y="4619616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3818537" y="3917547"/>
              <a:ext cx="72008" cy="7200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5148064" y="2603028"/>
            <a:ext cx="3972348" cy="34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000" b="0" u="sng" kern="0" dirty="0" smtClean="0">
                <a:ea typeface="ＭＳ Ｐゴシック" charset="-128"/>
              </a:rPr>
              <a:t>Steps:</a:t>
            </a:r>
          </a:p>
          <a:p>
            <a:pPr marL="269875" indent="-269875">
              <a:lnSpc>
                <a:spcPct val="90000"/>
              </a:lnSpc>
              <a:buFontTx/>
              <a:buAutoNum type="arabicPeriod"/>
            </a:pPr>
            <a:r>
              <a:rPr lang="en-US" altLang="en-US" sz="2000" b="0" kern="0" dirty="0" smtClean="0">
                <a:ea typeface="ＭＳ Ｐゴシック" charset="-128"/>
              </a:rPr>
              <a:t>Hash into </a:t>
            </a:r>
            <a:r>
              <a:rPr lang="en-US" altLang="en-US" sz="2000" b="0" kern="0" dirty="0" err="1" smtClean="0">
                <a:solidFill>
                  <a:srgbClr val="FF0000"/>
                </a:solidFill>
                <a:ea typeface="ＭＳ Ｐゴシック" charset="-128"/>
              </a:rPr>
              <a:t>equi</a:t>
            </a:r>
            <a:r>
              <a:rPr lang="en-US" altLang="en-US" sz="2000" b="0" kern="0" dirty="0" smtClean="0">
                <a:solidFill>
                  <a:srgbClr val="FF0000"/>
                </a:solidFill>
                <a:ea typeface="ＭＳ Ｐゴシック" charset="-128"/>
              </a:rPr>
              <a:t>-</a:t>
            </a:r>
            <a:r>
              <a:rPr lang="en-US" altLang="en-US" sz="2000" kern="0" dirty="0" smtClean="0">
                <a:solidFill>
                  <a:srgbClr val="FF0000"/>
                </a:solidFill>
                <a:ea typeface="ＭＳ Ｐゴシック" charset="-128"/>
              </a:rPr>
              <a:t>width</a:t>
            </a:r>
            <a:r>
              <a:rPr lang="en-US" altLang="en-US" sz="2000" b="0" kern="0" dirty="0" smtClean="0">
                <a:ea typeface="ＭＳ Ｐゴシック" charset="-128"/>
              </a:rPr>
              <a:t> </a:t>
            </a:r>
            <a:r>
              <a:rPr lang="en-US" altLang="en-US" sz="2000" b="0" kern="0" dirty="0" smtClean="0">
                <a:solidFill>
                  <a:srgbClr val="FF0000"/>
                </a:solidFill>
                <a:ea typeface="ＭＳ Ｐゴシック" charset="-128"/>
              </a:rPr>
              <a:t>buckets</a:t>
            </a:r>
            <a:r>
              <a:rPr lang="en-US" altLang="en-US" sz="2000" b="0" kern="0" dirty="0" smtClean="0">
                <a:ea typeface="ＭＳ Ｐゴシック" charset="-128"/>
              </a:rPr>
              <a:t> on x-axis</a:t>
            </a:r>
          </a:p>
          <a:p>
            <a:pPr marL="269875" indent="-269875">
              <a:lnSpc>
                <a:spcPct val="90000"/>
              </a:lnSpc>
              <a:buFontTx/>
              <a:buAutoNum type="arabicPeriod"/>
            </a:pPr>
            <a:r>
              <a:rPr lang="en-US" altLang="en-US" sz="2000" b="0" kern="0" dirty="0" smtClean="0">
                <a:ea typeface="ＭＳ Ｐゴシック" charset="-128"/>
              </a:rPr>
              <a:t>Group x-buckets into </a:t>
            </a:r>
            <a:r>
              <a:rPr lang="en-US" altLang="en-US" sz="2000" b="0" dirty="0" smtClean="0">
                <a:ea typeface="ＭＳ Ｐゴシック" charset="-128"/>
              </a:rPr>
              <a:t>√</a:t>
            </a:r>
            <a:r>
              <a:rPr lang="en-US" altLang="en-US" sz="2000" i="1" kern="0" dirty="0" smtClean="0">
                <a:ea typeface="ＭＳ Ｐゴシック" charset="-128"/>
              </a:rPr>
              <a:t>m</a:t>
            </a:r>
            <a:r>
              <a:rPr lang="en-US" altLang="en-US" sz="2000" b="0" kern="0" dirty="0" smtClean="0">
                <a:ea typeface="ＭＳ Ｐゴシック" charset="-128"/>
              </a:rPr>
              <a:t/>
            </a:r>
            <a:br>
              <a:rPr lang="en-US" altLang="en-US" sz="2000" b="0" kern="0" dirty="0" smtClean="0">
                <a:ea typeface="ＭＳ Ｐゴシック" charset="-128"/>
              </a:rPr>
            </a:br>
            <a:r>
              <a:rPr lang="en-US" altLang="en-US" sz="2000" b="0" kern="0" dirty="0" smtClean="0">
                <a:ea typeface="ＭＳ Ｐゴシック" charset="-128"/>
              </a:rPr>
              <a:t>approx. </a:t>
            </a:r>
            <a:r>
              <a:rPr lang="en-US" altLang="en-US" sz="2000" b="0" kern="0" dirty="0" err="1" smtClean="0">
                <a:solidFill>
                  <a:srgbClr val="0000FF"/>
                </a:solidFill>
                <a:ea typeface="ＭＳ Ｐゴシック" charset="-128"/>
              </a:rPr>
              <a:t>equi</a:t>
            </a:r>
            <a:r>
              <a:rPr lang="en-US" altLang="en-US" sz="2000" b="0" kern="0" dirty="0" smtClean="0">
                <a:solidFill>
                  <a:srgbClr val="0000FF"/>
                </a:solidFill>
                <a:ea typeface="ＭＳ Ｐゴシック" charset="-128"/>
              </a:rPr>
              <a:t>-</a:t>
            </a:r>
            <a:r>
              <a:rPr lang="en-US" altLang="en-US" sz="2000" kern="0" dirty="0" smtClean="0">
                <a:solidFill>
                  <a:srgbClr val="0000FF"/>
                </a:solidFill>
                <a:ea typeface="ＭＳ Ｐゴシック" charset="-128"/>
              </a:rPr>
              <a:t>depth</a:t>
            </a:r>
            <a:r>
              <a:rPr lang="en-US" altLang="en-US" sz="2000" b="0" kern="0" dirty="0" smtClean="0">
                <a:solidFill>
                  <a:srgbClr val="0000FF"/>
                </a:solidFill>
                <a:ea typeface="ＭＳ Ｐゴシック" charset="-128"/>
              </a:rPr>
              <a:t> groups</a:t>
            </a:r>
          </a:p>
          <a:p>
            <a:pPr marL="269875" indent="-269875">
              <a:lnSpc>
                <a:spcPct val="90000"/>
              </a:lnSpc>
              <a:buFontTx/>
              <a:buAutoNum type="arabicPeriod"/>
            </a:pPr>
            <a:r>
              <a:rPr lang="en-US" altLang="en-US" sz="2000" b="0" kern="0" dirty="0" smtClean="0">
                <a:ea typeface="ＭＳ Ｐゴシック" charset="-128"/>
              </a:rPr>
              <a:t>For each x-group do step 1 and 2 on </a:t>
            </a:r>
            <a:r>
              <a:rPr lang="en-US" altLang="en-US" sz="2000" kern="0" dirty="0" smtClean="0">
                <a:solidFill>
                  <a:srgbClr val="00B050"/>
                </a:solidFill>
                <a:ea typeface="ＭＳ Ｐゴシック" charset="-128"/>
              </a:rPr>
              <a:t>y-axis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en-US" altLang="en-US" sz="2000" b="0" u="sng" kern="0" dirty="0" smtClean="0">
                <a:ea typeface="ＭＳ Ｐゴシック" charset="-128"/>
              </a:rPr>
              <a:t>Result: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2000" i="1" kern="0" dirty="0" smtClean="0">
                <a:ea typeface="ＭＳ Ｐゴシック" charset="-128"/>
              </a:rPr>
              <a:t>m</a:t>
            </a:r>
            <a:r>
              <a:rPr lang="en-US" altLang="en-US" sz="2000" b="0" kern="0" dirty="0" smtClean="0">
                <a:ea typeface="ＭＳ Ｐゴシック" charset="-128"/>
              </a:rPr>
              <a:t> </a:t>
            </a:r>
            <a:r>
              <a:rPr lang="en-US" altLang="en-US" sz="2000" b="0" kern="0" dirty="0" err="1" smtClean="0">
                <a:ea typeface="ＭＳ Ｐゴシック" charset="-128"/>
              </a:rPr>
              <a:t>appr</a:t>
            </a:r>
            <a:r>
              <a:rPr lang="en-US" altLang="en-US" sz="2000" b="0" kern="0" dirty="0" smtClean="0">
                <a:ea typeface="ＭＳ Ｐゴシック" charset="-128"/>
              </a:rPr>
              <a:t>. </a:t>
            </a:r>
            <a:r>
              <a:rPr lang="en-US" altLang="en-US" sz="2000" b="0" kern="0" dirty="0" err="1" smtClean="0">
                <a:ea typeface="ＭＳ Ｐゴシック" charset="-128"/>
              </a:rPr>
              <a:t>equi</a:t>
            </a:r>
            <a:r>
              <a:rPr lang="en-US" altLang="en-US" sz="2000" b="0" kern="0" dirty="0" smtClean="0">
                <a:ea typeface="ＭＳ Ｐゴシック" charset="-128"/>
              </a:rPr>
              <a:t>-</a:t>
            </a:r>
            <a:r>
              <a:rPr lang="en-US" altLang="en-US" sz="2000" kern="0" dirty="0" smtClean="0">
                <a:ea typeface="ＭＳ Ｐゴシック" charset="-128"/>
              </a:rPr>
              <a:t>depth</a:t>
            </a:r>
            <a:r>
              <a:rPr lang="en-US" altLang="en-US" sz="2000" b="0" kern="0" dirty="0" smtClean="0">
                <a:ea typeface="ＭＳ Ｐゴシック" charset="-128"/>
              </a:rPr>
              <a:t> groups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2000" b="0" i="1" kern="0" dirty="0" smtClean="0">
                <a:ea typeface="ＭＳ Ｐゴシック" charset="-128"/>
              </a:rPr>
              <a:t>O(n)</a:t>
            </a:r>
            <a:r>
              <a:rPr lang="en-US" altLang="en-US" sz="2000" b="0" kern="0" dirty="0" smtClean="0">
                <a:ea typeface="ＭＳ Ｐゴシック" charset="-128"/>
              </a:rPr>
              <a:t> </a:t>
            </a:r>
            <a:r>
              <a:rPr lang="en-US" altLang="en-US" sz="2000" b="0" kern="0" dirty="0" smtClean="0">
                <a:ea typeface="ＭＳ Ｐゴシック" charset="-128"/>
                <a:sym typeface="Wingdings"/>
              </a:rPr>
              <a:t> </a:t>
            </a:r>
            <a:r>
              <a:rPr lang="en-US" altLang="en-US" sz="2000" b="0" kern="0" dirty="0" smtClean="0">
                <a:ea typeface="ＭＳ Ｐゴシック" charset="-128"/>
              </a:rPr>
              <a:t>assuming that number of buckets is less than </a:t>
            </a:r>
            <a:r>
              <a:rPr lang="en-US" altLang="en-US" sz="2000" dirty="0" smtClean="0">
                <a:ea typeface="ＭＳ Ｐゴシック" charset="-128"/>
              </a:rPr>
              <a:t>√</a:t>
            </a:r>
            <a:r>
              <a:rPr lang="en-US" altLang="en-US" sz="2000" b="0" i="1" kern="0" dirty="0" smtClean="0">
                <a:ea typeface="ＭＳ Ｐゴシック" charset="-128"/>
              </a:rPr>
              <a:t>n</a:t>
            </a:r>
            <a:endParaRPr lang="en-US" altLang="en-US" sz="2000" b="0" i="1" kern="0" baseline="30000" dirty="0">
              <a:ea typeface="ＭＳ Ｐゴシック" charset="-128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78116" y="6171765"/>
            <a:ext cx="216024" cy="252028"/>
            <a:chOff x="-684584" y="2564904"/>
            <a:chExt cx="216024" cy="252028"/>
          </a:xfrm>
        </p:grpSpPr>
        <p:cxnSp>
          <p:nvCxnSpPr>
            <p:cNvPr id="93" name="Straight Connector 9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1043608" y="6165304"/>
            <a:ext cx="216024" cy="252028"/>
            <a:chOff x="-684584" y="2564904"/>
            <a:chExt cx="216024" cy="252028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" name="Group 107"/>
          <p:cNvGrpSpPr/>
          <p:nvPr/>
        </p:nvGrpSpPr>
        <p:grpSpPr>
          <a:xfrm>
            <a:off x="1282172" y="6171765"/>
            <a:ext cx="216024" cy="252028"/>
            <a:chOff x="-684584" y="2564904"/>
            <a:chExt cx="216024" cy="252028"/>
          </a:xfrm>
        </p:grpSpPr>
        <p:cxnSp>
          <p:nvCxnSpPr>
            <p:cNvPr id="109" name="Straight Connector 10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>
            <a:off x="1547664" y="6165304"/>
            <a:ext cx="216024" cy="252028"/>
            <a:chOff x="-684584" y="2564904"/>
            <a:chExt cx="216024" cy="252028"/>
          </a:xfrm>
        </p:grpSpPr>
        <p:cxnSp>
          <p:nvCxnSpPr>
            <p:cNvPr id="113" name="Straight Connector 11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1786228" y="6171765"/>
            <a:ext cx="216024" cy="252028"/>
            <a:chOff x="-684584" y="2564904"/>
            <a:chExt cx="216024" cy="252028"/>
          </a:xfrm>
        </p:grpSpPr>
        <p:cxnSp>
          <p:nvCxnSpPr>
            <p:cNvPr id="117" name="Straight Connector 11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2051720" y="6165304"/>
            <a:ext cx="216024" cy="252028"/>
            <a:chOff x="-684584" y="2564904"/>
            <a:chExt cx="216024" cy="252028"/>
          </a:xfrm>
        </p:grpSpPr>
        <p:cxnSp>
          <p:nvCxnSpPr>
            <p:cNvPr id="121" name="Straight Connector 12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4" name="Group 123"/>
          <p:cNvGrpSpPr/>
          <p:nvPr/>
        </p:nvGrpSpPr>
        <p:grpSpPr>
          <a:xfrm>
            <a:off x="2290284" y="6171765"/>
            <a:ext cx="216024" cy="252028"/>
            <a:chOff x="-684584" y="2564904"/>
            <a:chExt cx="216024" cy="252028"/>
          </a:xfrm>
        </p:grpSpPr>
        <p:cxnSp>
          <p:nvCxnSpPr>
            <p:cNvPr id="125" name="Straight Connector 12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8" name="Group 127"/>
          <p:cNvGrpSpPr/>
          <p:nvPr/>
        </p:nvGrpSpPr>
        <p:grpSpPr>
          <a:xfrm>
            <a:off x="2555776" y="6165304"/>
            <a:ext cx="216024" cy="252028"/>
            <a:chOff x="-684584" y="2564904"/>
            <a:chExt cx="216024" cy="252028"/>
          </a:xfrm>
        </p:grpSpPr>
        <p:cxnSp>
          <p:nvCxnSpPr>
            <p:cNvPr id="129" name="Straight Connector 12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2" name="Group 131"/>
          <p:cNvGrpSpPr/>
          <p:nvPr/>
        </p:nvGrpSpPr>
        <p:grpSpPr>
          <a:xfrm>
            <a:off x="2794340" y="6171765"/>
            <a:ext cx="216024" cy="252028"/>
            <a:chOff x="-684584" y="2564904"/>
            <a:chExt cx="216024" cy="252028"/>
          </a:xfrm>
        </p:grpSpPr>
        <p:cxnSp>
          <p:nvCxnSpPr>
            <p:cNvPr id="133" name="Straight Connector 13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6" name="Group 135"/>
          <p:cNvGrpSpPr/>
          <p:nvPr/>
        </p:nvGrpSpPr>
        <p:grpSpPr>
          <a:xfrm>
            <a:off x="3059832" y="6165304"/>
            <a:ext cx="216024" cy="252028"/>
            <a:chOff x="-684584" y="2564904"/>
            <a:chExt cx="216024" cy="252028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0" name="Group 139"/>
          <p:cNvGrpSpPr/>
          <p:nvPr/>
        </p:nvGrpSpPr>
        <p:grpSpPr>
          <a:xfrm>
            <a:off x="3298396" y="6171765"/>
            <a:ext cx="216024" cy="252028"/>
            <a:chOff x="-684584" y="2564904"/>
            <a:chExt cx="216024" cy="252028"/>
          </a:xfrm>
        </p:grpSpPr>
        <p:cxnSp>
          <p:nvCxnSpPr>
            <p:cNvPr id="141" name="Straight Connector 14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4" name="Group 143"/>
          <p:cNvGrpSpPr/>
          <p:nvPr/>
        </p:nvGrpSpPr>
        <p:grpSpPr>
          <a:xfrm>
            <a:off x="3563888" y="6165304"/>
            <a:ext cx="216024" cy="252028"/>
            <a:chOff x="-684584" y="2564904"/>
            <a:chExt cx="216024" cy="252028"/>
          </a:xfrm>
        </p:grpSpPr>
        <p:cxnSp>
          <p:nvCxnSpPr>
            <p:cNvPr id="145" name="Straight Connector 14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8" name="Group 147"/>
          <p:cNvGrpSpPr/>
          <p:nvPr/>
        </p:nvGrpSpPr>
        <p:grpSpPr>
          <a:xfrm>
            <a:off x="3802452" y="6171765"/>
            <a:ext cx="216024" cy="252028"/>
            <a:chOff x="-684584" y="2564904"/>
            <a:chExt cx="216024" cy="252028"/>
          </a:xfrm>
        </p:grpSpPr>
        <p:cxnSp>
          <p:nvCxnSpPr>
            <p:cNvPr id="149" name="Straight Connector 14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" name="Group 151"/>
          <p:cNvGrpSpPr/>
          <p:nvPr/>
        </p:nvGrpSpPr>
        <p:grpSpPr>
          <a:xfrm>
            <a:off x="4067944" y="6165304"/>
            <a:ext cx="216024" cy="252028"/>
            <a:chOff x="-684584" y="2564904"/>
            <a:chExt cx="216024" cy="252028"/>
          </a:xfrm>
        </p:grpSpPr>
        <p:cxnSp>
          <p:nvCxnSpPr>
            <p:cNvPr id="153" name="Straight Connector 15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6" name="Group 155"/>
          <p:cNvGrpSpPr/>
          <p:nvPr/>
        </p:nvGrpSpPr>
        <p:grpSpPr>
          <a:xfrm>
            <a:off x="4306508" y="6171765"/>
            <a:ext cx="216024" cy="252028"/>
            <a:chOff x="-684584" y="2564904"/>
            <a:chExt cx="216024" cy="252028"/>
          </a:xfrm>
        </p:grpSpPr>
        <p:cxnSp>
          <p:nvCxnSpPr>
            <p:cNvPr id="157" name="Straight Connector 15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0" name="Group 159"/>
          <p:cNvGrpSpPr/>
          <p:nvPr/>
        </p:nvGrpSpPr>
        <p:grpSpPr>
          <a:xfrm>
            <a:off x="4572000" y="6165304"/>
            <a:ext cx="216024" cy="252028"/>
            <a:chOff x="-684584" y="2564904"/>
            <a:chExt cx="216024" cy="252028"/>
          </a:xfrm>
        </p:grpSpPr>
        <p:cxnSp>
          <p:nvCxnSpPr>
            <p:cNvPr id="161" name="Straight Connector 16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4" name="Group 163"/>
          <p:cNvGrpSpPr/>
          <p:nvPr/>
        </p:nvGrpSpPr>
        <p:grpSpPr>
          <a:xfrm>
            <a:off x="4810563" y="6171765"/>
            <a:ext cx="216024" cy="252028"/>
            <a:chOff x="-684584" y="2564904"/>
            <a:chExt cx="216024" cy="252028"/>
          </a:xfrm>
        </p:grpSpPr>
        <p:cxnSp>
          <p:nvCxnSpPr>
            <p:cNvPr id="165" name="Straight Connector 16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2" name="Group 171"/>
          <p:cNvGrpSpPr/>
          <p:nvPr/>
        </p:nvGrpSpPr>
        <p:grpSpPr>
          <a:xfrm rot="5400000">
            <a:off x="484894" y="2547943"/>
            <a:ext cx="216024" cy="252028"/>
            <a:chOff x="-684584" y="2564904"/>
            <a:chExt cx="216024" cy="252028"/>
          </a:xfrm>
        </p:grpSpPr>
        <p:cxnSp>
          <p:nvCxnSpPr>
            <p:cNvPr id="173" name="Straight Connector 17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6" name="Group 175"/>
          <p:cNvGrpSpPr/>
          <p:nvPr/>
        </p:nvGrpSpPr>
        <p:grpSpPr>
          <a:xfrm rot="5400000">
            <a:off x="485546" y="2813435"/>
            <a:ext cx="216024" cy="252028"/>
            <a:chOff x="-684584" y="2564904"/>
            <a:chExt cx="216024" cy="252028"/>
          </a:xfrm>
        </p:grpSpPr>
        <p:cxnSp>
          <p:nvCxnSpPr>
            <p:cNvPr id="177" name="Straight Connector 17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0" name="Group 179"/>
          <p:cNvGrpSpPr/>
          <p:nvPr/>
        </p:nvGrpSpPr>
        <p:grpSpPr>
          <a:xfrm rot="5400000">
            <a:off x="484894" y="3051999"/>
            <a:ext cx="216024" cy="252028"/>
            <a:chOff x="-684584" y="2564904"/>
            <a:chExt cx="216024" cy="252028"/>
          </a:xfrm>
        </p:grpSpPr>
        <p:cxnSp>
          <p:nvCxnSpPr>
            <p:cNvPr id="181" name="Straight Connector 18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roup 183"/>
          <p:cNvGrpSpPr/>
          <p:nvPr/>
        </p:nvGrpSpPr>
        <p:grpSpPr>
          <a:xfrm rot="5400000">
            <a:off x="485546" y="3317491"/>
            <a:ext cx="216024" cy="252028"/>
            <a:chOff x="-684584" y="2564904"/>
            <a:chExt cx="216024" cy="252028"/>
          </a:xfrm>
        </p:grpSpPr>
        <p:cxnSp>
          <p:nvCxnSpPr>
            <p:cNvPr id="185" name="Straight Connector 18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8" name="Group 187"/>
          <p:cNvGrpSpPr/>
          <p:nvPr/>
        </p:nvGrpSpPr>
        <p:grpSpPr>
          <a:xfrm rot="5400000">
            <a:off x="484894" y="3556055"/>
            <a:ext cx="216024" cy="252028"/>
            <a:chOff x="-684584" y="2564904"/>
            <a:chExt cx="216024" cy="252028"/>
          </a:xfrm>
        </p:grpSpPr>
        <p:cxnSp>
          <p:nvCxnSpPr>
            <p:cNvPr id="189" name="Straight Connector 18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2" name="Group 191"/>
          <p:cNvGrpSpPr/>
          <p:nvPr/>
        </p:nvGrpSpPr>
        <p:grpSpPr>
          <a:xfrm rot="5400000">
            <a:off x="485546" y="3821547"/>
            <a:ext cx="216024" cy="252028"/>
            <a:chOff x="-684584" y="2564904"/>
            <a:chExt cx="216024" cy="252028"/>
          </a:xfrm>
        </p:grpSpPr>
        <p:cxnSp>
          <p:nvCxnSpPr>
            <p:cNvPr id="193" name="Straight Connector 19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Straight Connector 19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6" name="Group 195"/>
          <p:cNvGrpSpPr/>
          <p:nvPr/>
        </p:nvGrpSpPr>
        <p:grpSpPr>
          <a:xfrm rot="5400000">
            <a:off x="484894" y="4060111"/>
            <a:ext cx="216024" cy="252028"/>
            <a:chOff x="-684584" y="2564904"/>
            <a:chExt cx="216024" cy="252028"/>
          </a:xfrm>
        </p:grpSpPr>
        <p:cxnSp>
          <p:nvCxnSpPr>
            <p:cNvPr id="197" name="Straight Connector 19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0" name="Group 199"/>
          <p:cNvGrpSpPr/>
          <p:nvPr/>
        </p:nvGrpSpPr>
        <p:grpSpPr>
          <a:xfrm rot="5400000">
            <a:off x="485546" y="4325603"/>
            <a:ext cx="216024" cy="252028"/>
            <a:chOff x="-684584" y="2564904"/>
            <a:chExt cx="216024" cy="252028"/>
          </a:xfrm>
        </p:grpSpPr>
        <p:cxnSp>
          <p:nvCxnSpPr>
            <p:cNvPr id="201" name="Straight Connector 20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4" name="Group 203"/>
          <p:cNvGrpSpPr/>
          <p:nvPr/>
        </p:nvGrpSpPr>
        <p:grpSpPr>
          <a:xfrm rot="5400000">
            <a:off x="484894" y="4564167"/>
            <a:ext cx="216024" cy="252028"/>
            <a:chOff x="-684584" y="2564904"/>
            <a:chExt cx="216024" cy="252028"/>
          </a:xfrm>
        </p:grpSpPr>
        <p:cxnSp>
          <p:nvCxnSpPr>
            <p:cNvPr id="205" name="Straight Connector 20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8" name="Group 207"/>
          <p:cNvGrpSpPr/>
          <p:nvPr/>
        </p:nvGrpSpPr>
        <p:grpSpPr>
          <a:xfrm rot="5400000">
            <a:off x="485546" y="4829659"/>
            <a:ext cx="216024" cy="252028"/>
            <a:chOff x="-684584" y="2564904"/>
            <a:chExt cx="216024" cy="252028"/>
          </a:xfrm>
        </p:grpSpPr>
        <p:cxnSp>
          <p:nvCxnSpPr>
            <p:cNvPr id="209" name="Straight Connector 208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2" name="Group 211"/>
          <p:cNvGrpSpPr/>
          <p:nvPr/>
        </p:nvGrpSpPr>
        <p:grpSpPr>
          <a:xfrm rot="5400000">
            <a:off x="484894" y="5068223"/>
            <a:ext cx="216024" cy="252028"/>
            <a:chOff x="-684584" y="2564904"/>
            <a:chExt cx="216024" cy="252028"/>
          </a:xfrm>
        </p:grpSpPr>
        <p:cxnSp>
          <p:nvCxnSpPr>
            <p:cNvPr id="213" name="Straight Connector 212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6" name="Group 215"/>
          <p:cNvGrpSpPr/>
          <p:nvPr/>
        </p:nvGrpSpPr>
        <p:grpSpPr>
          <a:xfrm rot="5400000">
            <a:off x="485546" y="5333715"/>
            <a:ext cx="216024" cy="252028"/>
            <a:chOff x="-684584" y="2564904"/>
            <a:chExt cx="216024" cy="252028"/>
          </a:xfrm>
        </p:grpSpPr>
        <p:cxnSp>
          <p:nvCxnSpPr>
            <p:cNvPr id="217" name="Straight Connector 216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0" name="Group 219"/>
          <p:cNvGrpSpPr/>
          <p:nvPr/>
        </p:nvGrpSpPr>
        <p:grpSpPr>
          <a:xfrm rot="5400000">
            <a:off x="484894" y="5572279"/>
            <a:ext cx="216024" cy="252028"/>
            <a:chOff x="-684584" y="2564904"/>
            <a:chExt cx="216024" cy="252028"/>
          </a:xfrm>
        </p:grpSpPr>
        <p:cxnSp>
          <p:nvCxnSpPr>
            <p:cNvPr id="221" name="Straight Connector 220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4" name="Group 223"/>
          <p:cNvGrpSpPr/>
          <p:nvPr/>
        </p:nvGrpSpPr>
        <p:grpSpPr>
          <a:xfrm rot="5400000">
            <a:off x="485546" y="5837771"/>
            <a:ext cx="216024" cy="252028"/>
            <a:chOff x="-684584" y="2564904"/>
            <a:chExt cx="216024" cy="252028"/>
          </a:xfrm>
        </p:grpSpPr>
        <p:cxnSp>
          <p:nvCxnSpPr>
            <p:cNvPr id="225" name="Straight Connector 224"/>
            <p:cNvCxnSpPr/>
            <p:nvPr/>
          </p:nvCxnSpPr>
          <p:spPr bwMode="auto">
            <a:xfrm>
              <a:off x="-684584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 bwMode="auto">
            <a:xfrm>
              <a:off x="-468560" y="2564904"/>
              <a:ext cx="0" cy="25202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 bwMode="auto">
            <a:xfrm>
              <a:off x="-684584" y="2798930"/>
              <a:ext cx="216024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1509192" y="2543834"/>
            <a:ext cx="3024412" cy="3593801"/>
            <a:chOff x="1509192" y="2543834"/>
            <a:chExt cx="3024412" cy="3593801"/>
          </a:xfrm>
        </p:grpSpPr>
        <p:cxnSp>
          <p:nvCxnSpPr>
            <p:cNvPr id="240" name="Straight Connector 239"/>
            <p:cNvCxnSpPr/>
            <p:nvPr/>
          </p:nvCxnSpPr>
          <p:spPr bwMode="auto">
            <a:xfrm>
              <a:off x="1509192" y="2543834"/>
              <a:ext cx="0" cy="358806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 bwMode="auto">
            <a:xfrm>
              <a:off x="2771800" y="2549575"/>
              <a:ext cx="0" cy="358806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/>
            <p:cNvCxnSpPr/>
            <p:nvPr/>
          </p:nvCxnSpPr>
          <p:spPr bwMode="auto">
            <a:xfrm>
              <a:off x="4027984" y="2543834"/>
              <a:ext cx="0" cy="358806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 bwMode="auto">
            <a:xfrm>
              <a:off x="4533604" y="2546902"/>
              <a:ext cx="0" cy="358806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699598" y="3060914"/>
            <a:ext cx="4348006" cy="2506827"/>
            <a:chOff x="699598" y="3060914"/>
            <a:chExt cx="4348006" cy="2506827"/>
          </a:xfrm>
        </p:grpSpPr>
        <p:cxnSp>
          <p:nvCxnSpPr>
            <p:cNvPr id="247" name="Straight Connector 246"/>
            <p:cNvCxnSpPr/>
            <p:nvPr/>
          </p:nvCxnSpPr>
          <p:spPr bwMode="auto">
            <a:xfrm flipH="1">
              <a:off x="718920" y="3060914"/>
              <a:ext cx="78838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/>
            <p:nvPr/>
          </p:nvCxnSpPr>
          <p:spPr bwMode="auto">
            <a:xfrm flipH="1">
              <a:off x="707959" y="4064694"/>
              <a:ext cx="78838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/>
            <p:nvPr/>
          </p:nvCxnSpPr>
          <p:spPr bwMode="auto">
            <a:xfrm flipH="1">
              <a:off x="699598" y="4318350"/>
              <a:ext cx="78838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flipH="1">
              <a:off x="718920" y="5073214"/>
              <a:ext cx="78838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/>
            <p:cNvCxnSpPr/>
            <p:nvPr/>
          </p:nvCxnSpPr>
          <p:spPr bwMode="auto">
            <a:xfrm flipH="1">
              <a:off x="1496345" y="3323875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flipH="1">
              <a:off x="1507306" y="4064954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 bwMode="auto">
            <a:xfrm flipH="1">
              <a:off x="1514534" y="4820977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/>
            <p:cNvCxnSpPr/>
            <p:nvPr/>
          </p:nvCxnSpPr>
          <p:spPr bwMode="auto">
            <a:xfrm flipH="1">
              <a:off x="1497986" y="5567741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flipH="1">
              <a:off x="2765332" y="3066311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/>
            <p:cNvCxnSpPr/>
            <p:nvPr/>
          </p:nvCxnSpPr>
          <p:spPr bwMode="auto">
            <a:xfrm flipH="1">
              <a:off x="2765332" y="3574057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 bwMode="auto">
            <a:xfrm flipH="1">
              <a:off x="2765332" y="4820977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flipH="1">
              <a:off x="2790484" y="5335724"/>
              <a:ext cx="127350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 bwMode="auto">
            <a:xfrm flipH="1">
              <a:off x="4008416" y="3292153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flipH="1">
              <a:off x="3995936" y="3574057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/>
            <p:nvPr/>
          </p:nvCxnSpPr>
          <p:spPr bwMode="auto">
            <a:xfrm flipH="1">
              <a:off x="4013684" y="4075273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/>
            <p:cNvCxnSpPr/>
            <p:nvPr/>
          </p:nvCxnSpPr>
          <p:spPr bwMode="auto">
            <a:xfrm flipH="1">
              <a:off x="4013684" y="5085184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Straight Connector 267"/>
            <p:cNvCxnSpPr/>
            <p:nvPr/>
          </p:nvCxnSpPr>
          <p:spPr bwMode="auto">
            <a:xfrm flipH="1">
              <a:off x="4519560" y="3072346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 bwMode="auto">
            <a:xfrm flipH="1">
              <a:off x="4523980" y="3572127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 bwMode="auto">
            <a:xfrm flipH="1">
              <a:off x="4519560" y="5085184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 bwMode="auto">
            <a:xfrm flipH="1">
              <a:off x="4519560" y="4265955"/>
              <a:ext cx="523624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781684" y="6153763"/>
            <a:ext cx="4227499" cy="239106"/>
            <a:chOff x="781684" y="6153763"/>
            <a:chExt cx="4227499" cy="239106"/>
          </a:xfrm>
        </p:grpSpPr>
        <p:sp>
          <p:nvSpPr>
            <p:cNvPr id="7" name="Cloud 6"/>
            <p:cNvSpPr/>
            <p:nvPr/>
          </p:nvSpPr>
          <p:spPr bwMode="auto">
            <a:xfrm rot="10800000">
              <a:off x="781684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1" name="Cloud 240"/>
            <p:cNvSpPr/>
            <p:nvPr/>
          </p:nvSpPr>
          <p:spPr bwMode="auto">
            <a:xfrm rot="10800000">
              <a:off x="1038473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Cloud 241"/>
            <p:cNvSpPr/>
            <p:nvPr/>
          </p:nvSpPr>
          <p:spPr bwMode="auto">
            <a:xfrm rot="10800000">
              <a:off x="1259632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Cloud 245"/>
            <p:cNvSpPr/>
            <p:nvPr/>
          </p:nvSpPr>
          <p:spPr bwMode="auto">
            <a:xfrm rot="10800000">
              <a:off x="1547664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Cloud 247"/>
            <p:cNvSpPr/>
            <p:nvPr/>
          </p:nvSpPr>
          <p:spPr bwMode="auto">
            <a:xfrm rot="10800000">
              <a:off x="1763688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Cloud 248"/>
            <p:cNvSpPr/>
            <p:nvPr/>
          </p:nvSpPr>
          <p:spPr bwMode="auto">
            <a:xfrm rot="10800000">
              <a:off x="2051720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Cloud 253"/>
            <p:cNvSpPr/>
            <p:nvPr/>
          </p:nvSpPr>
          <p:spPr bwMode="auto">
            <a:xfrm rot="10800000">
              <a:off x="2267744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Cloud 262"/>
            <p:cNvSpPr/>
            <p:nvPr/>
          </p:nvSpPr>
          <p:spPr bwMode="auto">
            <a:xfrm rot="10800000">
              <a:off x="2550642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Cloud 266"/>
            <p:cNvSpPr/>
            <p:nvPr/>
          </p:nvSpPr>
          <p:spPr bwMode="auto">
            <a:xfrm rot="10800000">
              <a:off x="2771800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Cloud 271"/>
            <p:cNvSpPr/>
            <p:nvPr/>
          </p:nvSpPr>
          <p:spPr bwMode="auto">
            <a:xfrm rot="10800000">
              <a:off x="3054698" y="6153763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3" name="Cloud 272"/>
            <p:cNvSpPr/>
            <p:nvPr/>
          </p:nvSpPr>
          <p:spPr bwMode="auto">
            <a:xfrm rot="10800000">
              <a:off x="3275856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Cloud 273"/>
            <p:cNvSpPr/>
            <p:nvPr/>
          </p:nvSpPr>
          <p:spPr bwMode="auto">
            <a:xfrm rot="10800000">
              <a:off x="3558754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Cloud 274"/>
            <p:cNvSpPr/>
            <p:nvPr/>
          </p:nvSpPr>
          <p:spPr bwMode="auto">
            <a:xfrm rot="10800000">
              <a:off x="3779912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Cloud 275"/>
            <p:cNvSpPr/>
            <p:nvPr/>
          </p:nvSpPr>
          <p:spPr bwMode="auto">
            <a:xfrm rot="10800000">
              <a:off x="4062810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Cloud 276"/>
            <p:cNvSpPr/>
            <p:nvPr/>
          </p:nvSpPr>
          <p:spPr bwMode="auto">
            <a:xfrm rot="10800000">
              <a:off x="4283969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Cloud 277"/>
            <p:cNvSpPr/>
            <p:nvPr/>
          </p:nvSpPr>
          <p:spPr bwMode="auto">
            <a:xfrm rot="10800000">
              <a:off x="4566866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Cloud 278"/>
            <p:cNvSpPr/>
            <p:nvPr/>
          </p:nvSpPr>
          <p:spPr bwMode="auto">
            <a:xfrm rot="10800000">
              <a:off x="4788025" y="6165304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9420" y="2562558"/>
            <a:ext cx="239106" cy="3502284"/>
            <a:chOff x="489420" y="2562558"/>
            <a:chExt cx="239106" cy="3502284"/>
          </a:xfrm>
        </p:grpSpPr>
        <p:sp>
          <p:nvSpPr>
            <p:cNvPr id="290" name="Cloud 289"/>
            <p:cNvSpPr/>
            <p:nvPr/>
          </p:nvSpPr>
          <p:spPr bwMode="auto">
            <a:xfrm rot="16200000">
              <a:off x="504165" y="4832368"/>
              <a:ext cx="221158" cy="227565"/>
            </a:xfrm>
            <a:prstGeom prst="cloud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9420" y="2562558"/>
              <a:ext cx="227565" cy="3502284"/>
              <a:chOff x="489420" y="2562558"/>
              <a:chExt cx="227565" cy="3502284"/>
            </a:xfrm>
          </p:grpSpPr>
          <p:sp>
            <p:nvSpPr>
              <p:cNvPr id="281" name="Cloud 280"/>
              <p:cNvSpPr/>
              <p:nvPr/>
            </p:nvSpPr>
            <p:spPr bwMode="auto">
              <a:xfrm rot="16200000">
                <a:off x="492624" y="2559354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2" name="Cloud 281"/>
              <p:cNvSpPr/>
              <p:nvPr/>
            </p:nvSpPr>
            <p:spPr bwMode="auto">
              <a:xfrm rot="16200000">
                <a:off x="492624" y="2816143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3" name="Cloud 282"/>
              <p:cNvSpPr/>
              <p:nvPr/>
            </p:nvSpPr>
            <p:spPr bwMode="auto">
              <a:xfrm rot="16200000">
                <a:off x="492624" y="3060622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4" name="Cloud 283"/>
              <p:cNvSpPr/>
              <p:nvPr/>
            </p:nvSpPr>
            <p:spPr bwMode="auto">
              <a:xfrm rot="16200000">
                <a:off x="492624" y="3325334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5" name="Cloud 284"/>
              <p:cNvSpPr/>
              <p:nvPr/>
            </p:nvSpPr>
            <p:spPr bwMode="auto">
              <a:xfrm rot="16200000">
                <a:off x="492624" y="3564678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6" name="Cloud 285"/>
              <p:cNvSpPr/>
              <p:nvPr/>
            </p:nvSpPr>
            <p:spPr bwMode="auto">
              <a:xfrm rot="16200000">
                <a:off x="492624" y="3829390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7" name="Cloud 286"/>
              <p:cNvSpPr/>
              <p:nvPr/>
            </p:nvSpPr>
            <p:spPr bwMode="auto">
              <a:xfrm rot="16200000">
                <a:off x="492624" y="4068734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8" name="Cloud 287"/>
              <p:cNvSpPr/>
              <p:nvPr/>
            </p:nvSpPr>
            <p:spPr bwMode="auto">
              <a:xfrm rot="16200000">
                <a:off x="492624" y="4328312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9" name="Cloud 288"/>
              <p:cNvSpPr/>
              <p:nvPr/>
            </p:nvSpPr>
            <p:spPr bwMode="auto">
              <a:xfrm rot="16200000">
                <a:off x="492624" y="4572790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1" name="Cloud 290"/>
              <p:cNvSpPr/>
              <p:nvPr/>
            </p:nvSpPr>
            <p:spPr bwMode="auto">
              <a:xfrm rot="16200000">
                <a:off x="492624" y="5076846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2" name="Cloud 291"/>
              <p:cNvSpPr/>
              <p:nvPr/>
            </p:nvSpPr>
            <p:spPr bwMode="auto">
              <a:xfrm rot="16200000">
                <a:off x="492624" y="5336424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3" name="Cloud 292"/>
              <p:cNvSpPr/>
              <p:nvPr/>
            </p:nvSpPr>
            <p:spPr bwMode="auto">
              <a:xfrm rot="16200000">
                <a:off x="492624" y="5580902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4" name="Cloud 293"/>
              <p:cNvSpPr/>
              <p:nvPr/>
            </p:nvSpPr>
            <p:spPr bwMode="auto">
              <a:xfrm rot="16200000">
                <a:off x="492624" y="5840480"/>
                <a:ext cx="221158" cy="227565"/>
              </a:xfrm>
              <a:prstGeom prst="cloud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4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"/>
                            </p:stCondLst>
                            <p:childTnLst>
                              <p:par>
                                <p:cTn id="125" presetID="1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dirty="0" smtClean="0">
                <a:ea typeface="ＭＳ Ｐゴシック" charset="-128"/>
              </a:rPr>
              <a:t>Motivation</a:t>
            </a: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/>
            <a:r>
              <a:rPr lang="en-US" altLang="en-US" sz="2400" dirty="0" err="1" smtClean="0">
                <a:ea typeface="ＭＳ Ｐゴシック" charset="-128"/>
              </a:rPr>
              <a:t>Rayzit</a:t>
            </a:r>
            <a:r>
              <a:rPr lang="en-US" altLang="en-US" sz="2400" dirty="0" smtClean="0">
                <a:ea typeface="ＭＳ Ｐゴシック" charset="-128"/>
              </a:rPr>
              <a:t>: a </a:t>
            </a:r>
            <a:r>
              <a:rPr lang="en-US" altLang="en-US" sz="2400" b="1" dirty="0">
                <a:ea typeface="ＭＳ Ｐゴシック" charset="-128"/>
              </a:rPr>
              <a:t>crowd </a:t>
            </a:r>
            <a:r>
              <a:rPr lang="en-US" altLang="en-US" sz="2400" b="1" dirty="0" smtClean="0">
                <a:ea typeface="ＭＳ Ｐゴシック" charset="-128"/>
              </a:rPr>
              <a:t>messaging system </a:t>
            </a:r>
            <a:r>
              <a:rPr lang="en-US" altLang="en-US" sz="2400" dirty="0" smtClean="0">
                <a:ea typeface="ＭＳ Ｐゴシック" charset="-128"/>
              </a:rPr>
              <a:t>that </a:t>
            </a:r>
            <a:r>
              <a:rPr lang="en-US" altLang="en-US" sz="2400" i="1" dirty="0" smtClean="0">
                <a:ea typeface="ＭＳ Ｐゴシック" charset="-128"/>
              </a:rPr>
              <a:t>instantly</a:t>
            </a:r>
            <a:r>
              <a:rPr lang="en-US" altLang="en-US" sz="2400" dirty="0" smtClean="0">
                <a:ea typeface="ＭＳ Ｐゴシック" charset="-128"/>
              </a:rPr>
              <a:t> forms a </a:t>
            </a:r>
            <a:r>
              <a:rPr lang="en-US" altLang="en-US" sz="2400" b="1" dirty="0" smtClean="0">
                <a:ea typeface="ＭＳ Ｐゴシック" charset="-128"/>
              </a:rPr>
              <a:t>dynamic social network </a:t>
            </a:r>
            <a:r>
              <a:rPr lang="en-US" altLang="en-US" sz="2400" dirty="0" smtClean="0">
                <a:ea typeface="ＭＳ Ｐゴシック" charset="-128"/>
              </a:rPr>
              <a:t>based on user proximity</a:t>
            </a:r>
          </a:p>
          <a:p>
            <a:pPr lvl="1"/>
            <a:r>
              <a:rPr lang="en-US" altLang="en-US" sz="2000" dirty="0" smtClean="0">
                <a:ea typeface="ＭＳ Ｐゴシック" charset="-128"/>
              </a:rPr>
              <a:t>Not location-based app but </a:t>
            </a:r>
            <a:r>
              <a:rPr lang="en-US" altLang="en-US" sz="2000" dirty="0" err="1" smtClean="0">
                <a:ea typeface="ＭＳ Ｐゴシック" charset="-128"/>
              </a:rPr>
              <a:t>kNN</a:t>
            </a:r>
            <a:r>
              <a:rPr lang="en-US" altLang="en-US" sz="2000" dirty="0" smtClean="0">
                <a:ea typeface="ＭＳ Ｐゴシック" charset="-128"/>
              </a:rPr>
              <a:t>-based!</a:t>
            </a:r>
          </a:p>
          <a:p>
            <a:pPr marL="266700" indent="-266700"/>
            <a:r>
              <a:rPr lang="en-US" altLang="en-US" sz="2400" dirty="0" err="1" smtClean="0">
                <a:ea typeface="ＭＳ Ｐゴシック" charset="-128"/>
              </a:rPr>
              <a:t>Rayzit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was funded by the </a:t>
            </a:r>
            <a:r>
              <a:rPr lang="en-US" altLang="en-US" sz="2400" dirty="0" err="1">
                <a:ea typeface="ＭＳ Ｐゴシック" charset="-128"/>
              </a:rPr>
              <a:t>Appcampus</a:t>
            </a:r>
            <a:r>
              <a:rPr lang="en-US" altLang="en-US" sz="2400" dirty="0">
                <a:ea typeface="ＭＳ Ｐゴシック" charset="-128"/>
              </a:rPr>
              <a:t> Program (Microsoft, Nokia &amp; Aalto, Finland) in 2013.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Ranked among 5 best apps of the program from 3500 apps.</a:t>
            </a:r>
          </a:p>
          <a:p>
            <a:pPr lvl="1"/>
            <a:r>
              <a:rPr lang="en-US" altLang="en-US" sz="2000" dirty="0" smtClean="0">
                <a:ea typeface="ＭＳ Ｐゴシック" charset="-128"/>
              </a:rPr>
              <a:t>Few thousand downloads and active users after their marketing!</a:t>
            </a:r>
          </a:p>
          <a:p>
            <a:pPr marL="266700" indent="-266700"/>
            <a:r>
              <a:rPr lang="en-US" altLang="en-US" sz="2400" b="1" dirty="0" smtClean="0">
                <a:ea typeface="ＭＳ Ｐゴシック" charset="-128"/>
              </a:rPr>
              <a:t>Research Problem: </a:t>
            </a:r>
            <a:r>
              <a:rPr lang="en-US" altLang="en-US" sz="2400" dirty="0" smtClean="0">
                <a:ea typeface="ＭＳ Ｐゴシック" charset="-128"/>
              </a:rPr>
              <a:t>Big Data </a:t>
            </a:r>
            <a:r>
              <a:rPr lang="en-US" altLang="en-US" sz="2400" dirty="0" err="1" smtClean="0">
                <a:ea typeface="ＭＳ Ｐゴシック" charset="-128"/>
              </a:rPr>
              <a:t>AkNN</a:t>
            </a:r>
            <a:r>
              <a:rPr lang="en-US" altLang="en-US" sz="2400" dirty="0" smtClean="0">
                <a:ea typeface="ＭＳ Ｐゴシック" charset="-128"/>
              </a:rPr>
              <a:t> Query Processing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292600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4292600"/>
            <a:ext cx="15986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365625"/>
            <a:ext cx="1593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0" y="6127750"/>
            <a:ext cx="439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hlinkClick r:id="rId6"/>
              </a:rPr>
              <a:t>http://rayzit.com</a:t>
            </a:r>
            <a:r>
              <a:rPr lang="en-US" altLang="en-US" sz="2000" b="0" dirty="0" smtClean="0">
                <a:hlinkClick r:id="rId6"/>
              </a:rPr>
              <a:t>/</a:t>
            </a:r>
            <a:endParaRPr lang="en-US" altLang="en-US" sz="2000" b="0" dirty="0"/>
          </a:p>
        </p:txBody>
      </p:sp>
      <p:pic>
        <p:nvPicPr>
          <p:cNvPr id="1024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08500"/>
            <a:ext cx="155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00638"/>
            <a:ext cx="1579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688013"/>
            <a:ext cx="157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Replication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368152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en-US" sz="2400" b="1" dirty="0">
                <a:solidFill>
                  <a:srgbClr val="000000"/>
                </a:solidFill>
                <a:ea typeface="ＭＳ Ｐゴシック" charset="-128"/>
              </a:rPr>
              <a:t>Replication  --  O( √</a:t>
            </a:r>
            <a:r>
              <a:rPr lang="en-US" altLang="en-US" sz="2400" b="1" dirty="0" err="1">
                <a:solidFill>
                  <a:srgbClr val="000000"/>
                </a:solidFill>
                <a:ea typeface="ＭＳ Ｐゴシック" charset="-128"/>
              </a:rPr>
              <a:t>nn</a:t>
            </a:r>
            <a:r>
              <a:rPr lang="en-US" altLang="en-US" sz="2400" b="1" dirty="0">
                <a:solidFill>
                  <a:srgbClr val="000000"/>
                </a:solidFill>
                <a:ea typeface="ＭＳ Ｐゴシック" charset="-128"/>
              </a:rPr>
              <a:t>/m )</a:t>
            </a:r>
            <a:endParaRPr lang="en-US" altLang="en-US" sz="2400" b="1" baseline="-25000" dirty="0">
              <a:solidFill>
                <a:srgbClr val="000000"/>
              </a:solidFill>
              <a:ea typeface="ＭＳ Ｐゴシック" charset="-128"/>
            </a:endParaRPr>
          </a:p>
          <a:p>
            <a:pPr marL="447675" lvl="1" indent="-295275"/>
            <a:r>
              <a:rPr lang="en-US" altLang="en-US" sz="2400" i="1" dirty="0" err="1">
                <a:solidFill>
                  <a:srgbClr val="000000"/>
                </a:solidFill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solidFill>
                  <a:srgbClr val="000000"/>
                </a:solidFill>
                <a:ea typeface="ＭＳ Ｐゴシック" charset="-128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 computes </a:t>
            </a:r>
            <a:r>
              <a:rPr lang="en-US" altLang="en-US" sz="2400" b="1" dirty="0">
                <a:solidFill>
                  <a:srgbClr val="000000"/>
                </a:solidFill>
                <a:ea typeface="ＭＳ Ｐゴシック" charset="-128"/>
              </a:rPr>
              <a:t>external candidates </a:t>
            </a:r>
            <a:r>
              <a:rPr lang="en-US" altLang="en-US" sz="2400" b="1" i="1" dirty="0" err="1">
                <a:solidFill>
                  <a:srgbClr val="000000"/>
                </a:solidFill>
                <a:ea typeface="ＭＳ Ｐゴシック" charset="-128"/>
              </a:rPr>
              <a:t>EC</a:t>
            </a:r>
            <a:r>
              <a:rPr lang="en-US" altLang="en-US" sz="2400" b="1" i="1" baseline="-25000" dirty="0" err="1">
                <a:solidFill>
                  <a:srgbClr val="000000"/>
                </a:solidFill>
                <a:ea typeface="ＭＳ Ｐゴシック" charset="-128"/>
              </a:rPr>
              <a:t>ij</a:t>
            </a:r>
            <a:r>
              <a:rPr lang="en-US" altLang="en-US" sz="24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for server </a:t>
            </a:r>
            <a:r>
              <a:rPr lang="en-US" altLang="en-US" sz="2400" i="1" dirty="0" err="1">
                <a:solidFill>
                  <a:srgbClr val="000000"/>
                </a:solidFill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solidFill>
                  <a:srgbClr val="000000"/>
                </a:solidFill>
                <a:ea typeface="ＭＳ Ｐゴシック" charset="-128"/>
              </a:rPr>
              <a:t>j</a:t>
            </a:r>
            <a:endParaRPr lang="en-US" altLang="en-US" sz="2400" i="1" baseline="-25000" dirty="0">
              <a:solidFill>
                <a:srgbClr val="000000"/>
              </a:solidFill>
              <a:ea typeface="ＭＳ Ｐゴシック" charset="-128"/>
            </a:endParaRPr>
          </a:p>
          <a:p>
            <a:pPr marL="447675" lvl="1" indent="-295275"/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transmit </a:t>
            </a:r>
            <a:r>
              <a:rPr lang="en-US" altLang="en-US" sz="2400" b="1" i="1" dirty="0" err="1">
                <a:solidFill>
                  <a:srgbClr val="000000"/>
                </a:solidFill>
                <a:ea typeface="ＭＳ Ｐゴシック" charset="-128"/>
              </a:rPr>
              <a:t>EC</a:t>
            </a:r>
            <a:r>
              <a:rPr lang="en-US" altLang="en-US" sz="2400" b="1" i="1" baseline="-25000" dirty="0" err="1">
                <a:solidFill>
                  <a:srgbClr val="000000"/>
                </a:solidFill>
                <a:ea typeface="ＭＳ Ｐゴシック" charset="-128"/>
              </a:rPr>
              <a:t>ij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 from </a:t>
            </a:r>
            <a:r>
              <a:rPr lang="en-US" altLang="en-US" sz="2400" i="1" dirty="0" err="1">
                <a:solidFill>
                  <a:srgbClr val="000000"/>
                </a:solidFill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solidFill>
                  <a:srgbClr val="000000"/>
                </a:solidFill>
                <a:ea typeface="ＭＳ Ｐゴシック" charset="-128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 to </a:t>
            </a:r>
            <a:r>
              <a:rPr lang="en-US" altLang="en-US" sz="2400" i="1" dirty="0" err="1">
                <a:solidFill>
                  <a:srgbClr val="000000"/>
                </a:solidFill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solidFill>
                  <a:srgbClr val="000000"/>
                </a:solidFill>
                <a:ea typeface="ＭＳ Ｐゴシック" charset="-128"/>
              </a:rPr>
              <a:t>j</a:t>
            </a: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 lvl="2"/>
            <a:endParaRPr lang="en-US" altLang="en-US" sz="900" dirty="0"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4880"/>
            <a:ext cx="3384376" cy="1309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391380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Given a segment </a:t>
            </a:r>
            <a:r>
              <a:rPr lang="en-US" sz="2400" i="1" dirty="0" smtClean="0"/>
              <a:t>b</a:t>
            </a:r>
            <a:r>
              <a:rPr lang="en-US" sz="2400" b="0" dirty="0" smtClean="0"/>
              <a:t> between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1</a:t>
            </a:r>
            <a:r>
              <a:rPr lang="en-US" sz="2400" b="0" dirty="0" smtClean="0"/>
              <a:t> and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b="0" dirty="0" smtClean="0"/>
              <a:t> and </a:t>
            </a:r>
            <a:r>
              <a:rPr lang="en-US" sz="2400" i="1" dirty="0" smtClean="0"/>
              <a:t>k</a:t>
            </a:r>
            <a:r>
              <a:rPr lang="en-US" sz="2400" b="0" dirty="0" smtClean="0"/>
              <a:t> objects closer to b than </a:t>
            </a:r>
            <a:r>
              <a:rPr lang="en-US" sz="2400" dirty="0"/>
              <a:t>o</a:t>
            </a:r>
            <a:r>
              <a:rPr lang="en-US" sz="2400" baseline="-25000" dirty="0"/>
              <a:t>1</a:t>
            </a:r>
            <a:r>
              <a:rPr lang="en-US" sz="2400" b="0" dirty="0"/>
              <a:t> and 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b="0" dirty="0" smtClean="0"/>
              <a:t>, then </a:t>
            </a:r>
            <a:r>
              <a:rPr lang="en-US" sz="2400" dirty="0"/>
              <a:t>o</a:t>
            </a:r>
            <a:r>
              <a:rPr lang="en-US" sz="2400" baseline="-25000" dirty="0"/>
              <a:t>1</a:t>
            </a:r>
            <a:r>
              <a:rPr lang="en-US" sz="2400" b="0" dirty="0" smtClean="0"/>
              <a:t> is guaranteed NOT to be a </a:t>
            </a:r>
            <a:r>
              <a:rPr lang="en-US" sz="2400" i="1" dirty="0" err="1" smtClean="0"/>
              <a:t>k</a:t>
            </a:r>
            <a:r>
              <a:rPr lang="en-US" sz="2400" dirty="0" err="1" smtClean="0"/>
              <a:t>NN</a:t>
            </a:r>
            <a:r>
              <a:rPr lang="en-US" sz="2400" b="0" dirty="0" smtClean="0"/>
              <a:t> of 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b="0" dirty="0" smtClean="0"/>
              <a:t> and vice versa.</a:t>
            </a:r>
            <a:endParaRPr lang="en-US" sz="2400" b="0" dirty="0"/>
          </a:p>
        </p:txBody>
      </p:sp>
      <p:sp>
        <p:nvSpPr>
          <p:cNvPr id="117" name="TextBox 116"/>
          <p:cNvSpPr txBox="1"/>
          <p:nvPr/>
        </p:nvSpPr>
        <p:spPr>
          <a:xfrm>
            <a:off x="1115615" y="5157192"/>
            <a:ext cx="6984777" cy="1030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</a:rPr>
              <a:t>Therefore on each server 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="0" dirty="0" smtClean="0">
                <a:solidFill>
                  <a:srgbClr val="FF0000"/>
                </a:solidFill>
              </a:rPr>
              <a:t> it suffices to search in </a:t>
            </a:r>
            <a:r>
              <a:rPr lang="en-US" sz="2000" dirty="0" smtClean="0">
                <a:solidFill>
                  <a:srgbClr val="FF0000"/>
                </a:solidFill>
              </a:rPr>
              <a:t>O</a:t>
            </a:r>
            <a:r>
              <a:rPr lang="en-US" sz="2000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b="0" dirty="0" smtClean="0">
                <a:solidFill>
                  <a:srgbClr val="FF0000"/>
                </a:solidFill>
              </a:rPr>
              <a:t> for the </a:t>
            </a:r>
            <a:r>
              <a:rPr lang="en-US" sz="2000" b="0" i="1" dirty="0" err="1" smtClean="0">
                <a:solidFill>
                  <a:srgbClr val="FF0000"/>
                </a:solidFill>
              </a:rPr>
              <a:t>k</a:t>
            </a:r>
            <a:r>
              <a:rPr lang="en-US" sz="2000" b="0" dirty="0" err="1" smtClean="0">
                <a:solidFill>
                  <a:srgbClr val="FF0000"/>
                </a:solidFill>
              </a:rPr>
              <a:t>NNs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</a:rPr>
              <a:t>to each border segment and transmit them to the neighboring server 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b="0" dirty="0" smtClean="0">
                <a:solidFill>
                  <a:srgbClr val="FF0000"/>
                </a:solidFill>
              </a:rPr>
              <a:t> as the external candidate </a:t>
            </a:r>
            <a:r>
              <a:rPr lang="en-US" sz="2000" b="0" i="1" dirty="0" err="1" smtClean="0">
                <a:solidFill>
                  <a:srgbClr val="FF0000"/>
                </a:solidFill>
              </a:rPr>
              <a:t>k</a:t>
            </a:r>
            <a:r>
              <a:rPr lang="en-US" sz="2000" b="0" dirty="0" err="1" smtClean="0">
                <a:solidFill>
                  <a:srgbClr val="FF0000"/>
                </a:solidFill>
              </a:rPr>
              <a:t>NN</a:t>
            </a:r>
            <a:r>
              <a:rPr lang="en-US" sz="2000" b="0" dirty="0" smtClean="0">
                <a:solidFill>
                  <a:srgbClr val="FF0000"/>
                </a:solidFill>
              </a:rPr>
              <a:t> set </a:t>
            </a:r>
            <a:r>
              <a:rPr lang="en-US" sz="2000" dirty="0" err="1" smtClean="0">
                <a:solidFill>
                  <a:srgbClr val="FF0000"/>
                </a:solidFill>
              </a:rPr>
              <a:t>EC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ij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4" name="Rectangle 36893"/>
          <p:cNvSpPr/>
          <p:nvPr/>
        </p:nvSpPr>
        <p:spPr bwMode="auto">
          <a:xfrm>
            <a:off x="1882320" y="2516200"/>
            <a:ext cx="2881160" cy="3561434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EC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ij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Replication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368152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en-US" sz="2400" b="1" dirty="0">
                <a:ea typeface="ＭＳ Ｐゴシック" charset="-128"/>
              </a:rPr>
              <a:t>Replication  --  O( √</a:t>
            </a:r>
            <a:r>
              <a:rPr lang="en-US" altLang="en-US" sz="2400" b="1" dirty="0" err="1">
                <a:ea typeface="ＭＳ Ｐゴシック" charset="-128"/>
              </a:rPr>
              <a:t>nn</a:t>
            </a:r>
            <a:r>
              <a:rPr lang="en-US" altLang="en-US" sz="2400" b="1" dirty="0">
                <a:ea typeface="ＭＳ Ｐゴシック" charset="-128"/>
              </a:rPr>
              <a:t>/m )</a:t>
            </a:r>
            <a:endParaRPr lang="en-US" altLang="en-US" sz="2400" b="1" baseline="-25000" dirty="0">
              <a:ea typeface="ＭＳ Ｐゴシック" charset="-128"/>
            </a:endParaRPr>
          </a:p>
          <a:p>
            <a:pPr marL="447675" lvl="1" indent="-295275"/>
            <a:r>
              <a:rPr lang="en-US" altLang="en-US" sz="2400" i="1" dirty="0" err="1"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ea typeface="ＭＳ Ｐゴシック" charset="-128"/>
              </a:rPr>
              <a:t>i</a:t>
            </a:r>
            <a:r>
              <a:rPr lang="en-US" altLang="en-US" sz="2400" dirty="0">
                <a:ea typeface="ＭＳ Ｐゴシック" charset="-128"/>
              </a:rPr>
              <a:t> computes </a:t>
            </a:r>
            <a:r>
              <a:rPr lang="en-US" altLang="en-US" sz="2400" b="1" dirty="0">
                <a:ea typeface="ＭＳ Ｐゴシック" charset="-128"/>
              </a:rPr>
              <a:t>external candidates </a:t>
            </a:r>
            <a:r>
              <a:rPr lang="en-US" altLang="en-US" sz="2400" b="1" i="1" dirty="0" err="1">
                <a:ea typeface="ＭＳ Ｐゴシック" charset="-128"/>
              </a:rPr>
              <a:t>EC</a:t>
            </a:r>
            <a:r>
              <a:rPr lang="en-US" altLang="en-US" sz="2400" b="1" i="1" baseline="-25000" dirty="0" err="1">
                <a:ea typeface="ＭＳ Ｐゴシック" charset="-128"/>
              </a:rPr>
              <a:t>ij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for server </a:t>
            </a:r>
            <a:r>
              <a:rPr lang="en-US" altLang="en-US" sz="2400" i="1" dirty="0" err="1"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ea typeface="ＭＳ Ｐゴシック" charset="-128"/>
              </a:rPr>
              <a:t>j</a:t>
            </a:r>
            <a:endParaRPr lang="en-US" altLang="en-US" sz="2400" i="1" baseline="-25000" dirty="0">
              <a:ea typeface="ＭＳ Ｐゴシック" charset="-128"/>
            </a:endParaRPr>
          </a:p>
          <a:p>
            <a:pPr marL="447675" lvl="1" indent="-295275"/>
            <a:r>
              <a:rPr lang="en-US" altLang="en-US" sz="2400" dirty="0">
                <a:ea typeface="ＭＳ Ｐゴシック" charset="-128"/>
              </a:rPr>
              <a:t>transmit </a:t>
            </a:r>
            <a:r>
              <a:rPr lang="en-US" altLang="en-US" sz="2400" b="1" i="1" dirty="0" err="1">
                <a:ea typeface="ＭＳ Ｐゴシック" charset="-128"/>
              </a:rPr>
              <a:t>EC</a:t>
            </a:r>
            <a:r>
              <a:rPr lang="en-US" altLang="en-US" sz="2400" b="1" i="1" baseline="-25000" dirty="0" err="1">
                <a:ea typeface="ＭＳ Ｐゴシック" charset="-128"/>
              </a:rPr>
              <a:t>ij</a:t>
            </a:r>
            <a:r>
              <a:rPr lang="en-US" altLang="en-US" sz="2400" dirty="0">
                <a:ea typeface="ＭＳ Ｐゴシック" charset="-128"/>
              </a:rPr>
              <a:t> from </a:t>
            </a:r>
            <a:r>
              <a:rPr lang="en-US" altLang="en-US" sz="2400" i="1" dirty="0" err="1"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ea typeface="ＭＳ Ｐゴシック" charset="-128"/>
              </a:rPr>
              <a:t>i</a:t>
            </a:r>
            <a:r>
              <a:rPr lang="en-US" altLang="en-US" sz="2400" dirty="0">
                <a:ea typeface="ＭＳ Ｐゴシック" charset="-128"/>
              </a:rPr>
              <a:t> to </a:t>
            </a:r>
            <a:r>
              <a:rPr lang="en-US" altLang="en-US" sz="2400" i="1" dirty="0" err="1"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ea typeface="ＭＳ Ｐゴシック" charset="-128"/>
              </a:rPr>
              <a:t>j</a:t>
            </a:r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sz="900" dirty="0">
              <a:ea typeface="ＭＳ Ｐゴシック" charset="-128"/>
            </a:endParaRP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692560" y="2516742"/>
            <a:ext cx="0" cy="35880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H="1">
            <a:off x="692560" y="6096281"/>
            <a:ext cx="40709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4763480" y="2508221"/>
            <a:ext cx="0" cy="35880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692560" y="2516742"/>
            <a:ext cx="40709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83568" y="2420888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/>
              <a:t>s</a:t>
            </a:r>
            <a:r>
              <a:rPr lang="en-US" sz="2800" b="0" baseline="-25000" dirty="0" err="1" smtClean="0"/>
              <a:t>i</a:t>
            </a:r>
            <a:endParaRPr lang="en-US" sz="2800" b="0" baseline="-25000" dirty="0"/>
          </a:p>
        </p:txBody>
      </p:sp>
      <p:sp>
        <p:nvSpPr>
          <p:cNvPr id="36873" name="Oval 36872"/>
          <p:cNvSpPr/>
          <p:nvPr/>
        </p:nvSpPr>
        <p:spPr bwMode="auto">
          <a:xfrm>
            <a:off x="1041999" y="3135439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2308440" y="334944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913337" y="336723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4403440" y="5333569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3315977" y="2596425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3149467" y="373619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992114" y="5553398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3931206" y="4978825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3683360" y="536167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1679470" y="5081763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275259" y="42387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2573152" y="514400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4151412" y="416675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4547456" y="348377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75" name="TextBox 36874"/>
          <p:cNvSpPr txBox="1"/>
          <p:nvPr/>
        </p:nvSpPr>
        <p:spPr>
          <a:xfrm>
            <a:off x="5436096" y="3240573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k closest objects to </a:t>
            </a:r>
            <a:r>
              <a:rPr lang="en-US" sz="2800" b="0" i="1" dirty="0" smtClean="0">
                <a:solidFill>
                  <a:srgbClr val="FF0000"/>
                </a:solidFill>
              </a:rPr>
              <a:t>b</a:t>
            </a:r>
            <a:endParaRPr lang="en-US" sz="2800" b="0" i="1" dirty="0">
              <a:solidFill>
                <a:srgbClr val="FF0000"/>
              </a:solidFill>
            </a:endParaRPr>
          </a:p>
        </p:txBody>
      </p:sp>
      <p:cxnSp>
        <p:nvCxnSpPr>
          <p:cNvPr id="36877" name="Straight Arrow Connector 36876"/>
          <p:cNvCxnSpPr>
            <a:stCxn id="36875" idx="1"/>
            <a:endCxn id="152" idx="6"/>
          </p:cNvCxnSpPr>
          <p:nvPr/>
        </p:nvCxnSpPr>
        <p:spPr bwMode="auto">
          <a:xfrm flipH="1">
            <a:off x="4691472" y="3502183"/>
            <a:ext cx="744624" cy="5360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/>
          <p:cNvCxnSpPr>
            <a:stCxn id="36875" idx="1"/>
            <a:endCxn id="142" idx="7"/>
          </p:cNvCxnSpPr>
          <p:nvPr/>
        </p:nvCxnSpPr>
        <p:spPr bwMode="auto">
          <a:xfrm flipH="1">
            <a:off x="4526365" y="3502183"/>
            <a:ext cx="909731" cy="185247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884" name="TextBox 36883"/>
          <p:cNvSpPr txBox="1"/>
          <p:nvPr/>
        </p:nvSpPr>
        <p:spPr>
          <a:xfrm>
            <a:off x="5148064" y="2545740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/>
              <a:t>assume </a:t>
            </a:r>
            <a:r>
              <a:rPr lang="en-US" sz="2800" b="0" smtClean="0"/>
              <a:t>k=2</a:t>
            </a:r>
            <a:endParaRPr lang="en-US" sz="2800" b="0"/>
          </a:p>
        </p:txBody>
      </p:sp>
      <p:sp>
        <p:nvSpPr>
          <p:cNvPr id="36885" name="TextBox 36884"/>
          <p:cNvSpPr txBox="1"/>
          <p:nvPr/>
        </p:nvSpPr>
        <p:spPr>
          <a:xfrm>
            <a:off x="6117021" y="4382814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smtClean="0">
                <a:solidFill>
                  <a:srgbClr val="FF0000"/>
                </a:solidFill>
              </a:rPr>
              <a:t>kth closest</a:t>
            </a:r>
            <a:endParaRPr lang="en-US" sz="2800" b="0">
              <a:solidFill>
                <a:srgbClr val="FF0000"/>
              </a:solidFill>
            </a:endParaRPr>
          </a:p>
        </p:txBody>
      </p:sp>
      <p:cxnSp>
        <p:nvCxnSpPr>
          <p:cNvPr id="167" name="Straight Arrow Connector 166"/>
          <p:cNvCxnSpPr>
            <a:stCxn id="36885" idx="1"/>
            <a:endCxn id="142" idx="6"/>
          </p:cNvCxnSpPr>
          <p:nvPr/>
        </p:nvCxnSpPr>
        <p:spPr bwMode="auto">
          <a:xfrm flipH="1">
            <a:off x="4547456" y="4644424"/>
            <a:ext cx="1569565" cy="76115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890" name="Right Brace 36889"/>
          <p:cNvSpPr/>
          <p:nvPr/>
        </p:nvSpPr>
        <p:spPr bwMode="auto">
          <a:xfrm rot="11106559">
            <a:off x="4164015" y="2478337"/>
            <a:ext cx="409998" cy="288116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91" name="TextBox 36890"/>
          <p:cNvSpPr txBox="1"/>
          <p:nvPr/>
        </p:nvSpPr>
        <p:spPr>
          <a:xfrm>
            <a:off x="3727349" y="3660323"/>
            <a:ext cx="42406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θ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6893" name="TextBox 36892"/>
          <p:cNvSpPr txBox="1"/>
          <p:nvPr/>
        </p:nvSpPr>
        <p:spPr>
          <a:xfrm>
            <a:off x="5292080" y="5038546"/>
            <a:ext cx="3638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upper </a:t>
            </a:r>
            <a:r>
              <a:rPr lang="en-US" sz="2800" b="0" dirty="0">
                <a:solidFill>
                  <a:srgbClr val="FF0000"/>
                </a:solidFill>
              </a:rPr>
              <a:t>bound distance </a:t>
            </a:r>
            <a:r>
              <a:rPr lang="el-GR" sz="2800" i="1" dirty="0" smtClean="0">
                <a:solidFill>
                  <a:srgbClr val="FF0000"/>
                </a:solidFill>
              </a:rPr>
              <a:t>θ </a:t>
            </a:r>
            <a:r>
              <a:rPr lang="en-US" sz="2800" b="0" dirty="0" smtClean="0">
                <a:solidFill>
                  <a:srgbClr val="FF0000"/>
                </a:solidFill>
              </a:rPr>
              <a:t>between </a:t>
            </a:r>
            <a:r>
              <a:rPr lang="en-US" sz="2800" b="0" i="1" dirty="0">
                <a:solidFill>
                  <a:srgbClr val="FF0000"/>
                </a:solidFill>
              </a:rPr>
              <a:t>kth closest</a:t>
            </a:r>
            <a:r>
              <a:rPr lang="en-US" sz="2800" b="0" dirty="0">
                <a:solidFill>
                  <a:srgbClr val="FF0000"/>
                </a:solidFill>
              </a:rPr>
              <a:t> and </a:t>
            </a:r>
            <a:r>
              <a:rPr lang="en-US" sz="2800" b="0" dirty="0" smtClean="0">
                <a:solidFill>
                  <a:srgbClr val="FF0000"/>
                </a:solidFill>
              </a:rPr>
              <a:t>border</a:t>
            </a: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176" name="Right Brace 175"/>
          <p:cNvSpPr/>
          <p:nvPr/>
        </p:nvSpPr>
        <p:spPr bwMode="auto">
          <a:xfrm rot="5400000">
            <a:off x="3130618" y="4820474"/>
            <a:ext cx="384564" cy="288116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10868" y="6389282"/>
            <a:ext cx="42406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θ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6895" name="Right Arrow 36894"/>
          <p:cNvSpPr/>
          <p:nvPr/>
        </p:nvSpPr>
        <p:spPr bwMode="auto">
          <a:xfrm>
            <a:off x="4763480" y="3789040"/>
            <a:ext cx="1154921" cy="711368"/>
          </a:xfrm>
          <a:prstGeom prst="rightArrow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rgbClr val="FF0000"/>
                </a:solidFill>
              </a:rPr>
              <a:t>to </a:t>
            </a:r>
            <a:r>
              <a:rPr lang="en-US" sz="2000" b="0" dirty="0" err="1" smtClean="0">
                <a:solidFill>
                  <a:srgbClr val="FF0000"/>
                </a:solidFill>
              </a:rPr>
              <a:t>s</a:t>
            </a:r>
            <a:r>
              <a:rPr lang="en-US" sz="2000" b="0" baseline="-25000" dirty="0" err="1" smtClean="0">
                <a:solidFill>
                  <a:srgbClr val="FF0000"/>
                </a:solidFill>
              </a:rPr>
              <a:t>j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293238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4" grpId="0" animBg="1"/>
      <p:bldP spid="36875" grpId="0"/>
      <p:bldP spid="36885" grpId="0"/>
      <p:bldP spid="36890" grpId="0" animBg="1"/>
      <p:bldP spid="36891" grpId="0" animBg="1"/>
      <p:bldP spid="36893" grpId="0"/>
      <p:bldP spid="176" grpId="0" animBg="1"/>
      <p:bldP spid="177" grpId="0" animBg="1"/>
      <p:bldP spid="368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Replication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816424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en-US" sz="2400" b="1" dirty="0" smtClean="0">
                <a:ea typeface="ＭＳ Ｐゴシック" charset="-128"/>
              </a:rPr>
              <a:t>Replication  --  O( √</a:t>
            </a:r>
            <a:r>
              <a:rPr lang="en-US" altLang="en-US" sz="2400" b="1" dirty="0" err="1" smtClean="0">
                <a:ea typeface="ＭＳ Ｐゴシック" charset="-128"/>
              </a:rPr>
              <a:t>nn</a:t>
            </a:r>
            <a:r>
              <a:rPr lang="en-US" altLang="en-US" sz="2400" b="1" dirty="0" smtClean="0">
                <a:ea typeface="ＭＳ Ｐゴシック" charset="-128"/>
              </a:rPr>
              <a:t>/m )</a:t>
            </a:r>
          </a:p>
          <a:p>
            <a:pPr marL="187325" indent="0">
              <a:spcBef>
                <a:spcPts val="600"/>
              </a:spcBef>
              <a:buNone/>
            </a:pPr>
            <a:r>
              <a:rPr lang="en-US" altLang="en-US" sz="2400" u="sng" dirty="0" smtClean="0">
                <a:ea typeface="ＭＳ Ｐゴシック" charset="-128"/>
              </a:rPr>
              <a:t>Steps:</a:t>
            </a:r>
          </a:p>
          <a:p>
            <a:pPr marL="446088" lvl="1" indent="-228600">
              <a:spcBef>
                <a:spcPts val="1200"/>
              </a:spcBef>
            </a:pPr>
            <a:r>
              <a:rPr lang="en-US" altLang="en-US" sz="2400" dirty="0">
                <a:ea typeface="ＭＳ Ｐゴシック" charset="-128"/>
              </a:rPr>
              <a:t>Divide </a:t>
            </a:r>
            <a:r>
              <a:rPr lang="en-US" altLang="en-US" sz="2400" dirty="0" smtClean="0">
                <a:ea typeface="ＭＳ Ｐゴシック" charset="-128"/>
              </a:rPr>
              <a:t>borders </a:t>
            </a:r>
            <a:r>
              <a:rPr lang="en-US" altLang="en-US" sz="2400" dirty="0">
                <a:ea typeface="ＭＳ Ｐゴシック" charset="-128"/>
              </a:rPr>
              <a:t>into </a:t>
            </a:r>
            <a:r>
              <a:rPr lang="en-US" altLang="en-US" sz="2400" b="1" dirty="0" smtClean="0">
                <a:ea typeface="ＭＳ Ｐゴシック" charset="-128"/>
              </a:rPr>
              <a:t>√n </a:t>
            </a:r>
            <a:r>
              <a:rPr lang="en-US" altLang="en-US" sz="2400" dirty="0" smtClean="0">
                <a:ea typeface="ＭＳ Ｐゴシック" charset="-128"/>
              </a:rPr>
              <a:t>segments</a:t>
            </a:r>
            <a:r>
              <a:rPr lang="en-US" altLang="en-US" sz="2400" i="1" dirty="0" smtClean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to minimize candidates</a:t>
            </a:r>
          </a:p>
          <a:p>
            <a:pPr marL="446088" lvl="1" indent="-228600">
              <a:spcBef>
                <a:spcPts val="1200"/>
              </a:spcBef>
            </a:pPr>
            <a:r>
              <a:rPr lang="en-US" altLang="en-US" sz="2400" dirty="0" smtClean="0">
                <a:ea typeface="ＭＳ Ｐゴシック" charset="-128"/>
              </a:rPr>
              <a:t>Compute candidates for each segment </a:t>
            </a:r>
            <a:r>
              <a:rPr lang="en-US" altLang="en-US" sz="2400" i="1" dirty="0" smtClean="0">
                <a:ea typeface="ＭＳ Ｐゴシック" charset="-128"/>
              </a:rPr>
              <a:t>b</a:t>
            </a:r>
            <a:r>
              <a:rPr lang="en-US" altLang="en-US" sz="2400" dirty="0" smtClean="0">
                <a:ea typeface="ＭＳ Ｐゴシック" charset="-128"/>
              </a:rPr>
              <a:t>:</a:t>
            </a:r>
            <a:endParaRPr lang="en-US" altLang="en-US" sz="2400" dirty="0">
              <a:ea typeface="ＭＳ Ｐゴシック" charset="-128"/>
            </a:endParaRPr>
          </a:p>
          <a:p>
            <a:pPr marL="582613" lvl="2" indent="-230188">
              <a:spcBef>
                <a:spcPts val="600"/>
              </a:spcBef>
            </a:pPr>
            <a:r>
              <a:rPr lang="en-US" altLang="en-US" sz="2200" dirty="0" smtClean="0">
                <a:ea typeface="ＭＳ Ｐゴシック" charset="-128"/>
              </a:rPr>
              <a:t>Floyd Min Heap </a:t>
            </a:r>
            <a:r>
              <a:rPr lang="en-US" altLang="en-US" sz="2200" i="1" dirty="0" smtClean="0">
                <a:ea typeface="ＭＳ Ｐゴシック" charset="-128"/>
              </a:rPr>
              <a:t>H</a:t>
            </a:r>
            <a:r>
              <a:rPr lang="en-US" altLang="en-US" sz="2200" dirty="0" smtClean="0">
                <a:ea typeface="ＭＳ Ｐゴシック" charset="-128"/>
              </a:rPr>
              <a:t> from </a:t>
            </a:r>
            <a:r>
              <a:rPr lang="en-US" altLang="en-US" sz="2200" i="1" dirty="0" smtClean="0">
                <a:ea typeface="ＭＳ Ｐゴシック" charset="-128"/>
              </a:rPr>
              <a:t>O</a:t>
            </a:r>
            <a:r>
              <a:rPr lang="en-US" altLang="en-US" sz="2200" i="1" baseline="-25000" dirty="0" smtClean="0">
                <a:ea typeface="ＭＳ Ｐゴシック" charset="-128"/>
              </a:rPr>
              <a:t>i</a:t>
            </a:r>
            <a:r>
              <a:rPr lang="en-US" altLang="en-US" sz="2200" dirty="0" smtClean="0">
                <a:ea typeface="ＭＳ Ｐゴシック" charset="-128"/>
              </a:rPr>
              <a:t> based on </a:t>
            </a:r>
            <a:r>
              <a:rPr lang="en-US" altLang="en-US" sz="2200" dirty="0" err="1" smtClean="0">
                <a:ea typeface="ＭＳ Ｐゴシック" charset="-128"/>
              </a:rPr>
              <a:t>mindist</a:t>
            </a:r>
            <a:r>
              <a:rPr lang="en-US" altLang="en-US" sz="2200" dirty="0" smtClean="0">
                <a:ea typeface="ＭＳ Ｐゴシック" charset="-128"/>
              </a:rPr>
              <a:t> to </a:t>
            </a:r>
            <a:r>
              <a:rPr lang="en-US" altLang="en-US" sz="2200" i="1" dirty="0" smtClean="0">
                <a:ea typeface="ＭＳ Ｐゴシック" charset="-128"/>
              </a:rPr>
              <a:t>b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-- </a:t>
            </a:r>
            <a:r>
              <a:rPr lang="en-US" altLang="en-US" sz="2200" i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O(n/m)</a:t>
            </a:r>
            <a:endParaRPr lang="en-US" altLang="en-US" sz="2200" dirty="0" smtClean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  <a:p>
            <a:pPr marL="582613" lvl="2" indent="-230188">
              <a:spcBef>
                <a:spcPts val="600"/>
              </a:spcBef>
            </a:pPr>
            <a:r>
              <a:rPr lang="en-US" altLang="en-US" sz="2200" dirty="0" smtClean="0">
                <a:ea typeface="ＭＳ Ｐゴシック" charset="-128"/>
              </a:rPr>
              <a:t>Determine the </a:t>
            </a:r>
            <a:r>
              <a:rPr lang="en-US" altLang="en-US" sz="2200" i="1" dirty="0" smtClean="0">
                <a:ea typeface="ＭＳ Ｐゴシック" charset="-128"/>
              </a:rPr>
              <a:t>kth</a:t>
            </a:r>
            <a:r>
              <a:rPr lang="en-US" altLang="en-US" sz="2200" dirty="0" smtClean="0">
                <a:ea typeface="ＭＳ Ｐゴシック" charset="-128"/>
              </a:rPr>
              <a:t> closest object to </a:t>
            </a:r>
            <a:r>
              <a:rPr lang="en-US" altLang="en-US" sz="2200" i="1" dirty="0" smtClean="0">
                <a:ea typeface="ＭＳ Ｐゴシック" charset="-128"/>
              </a:rPr>
              <a:t>b</a:t>
            </a:r>
            <a:r>
              <a:rPr lang="en-US" altLang="en-US" sz="2200" dirty="0" smtClean="0">
                <a:ea typeface="ＭＳ Ｐゴシック" charset="-128"/>
              </a:rPr>
              <a:t> by popping </a:t>
            </a:r>
            <a:r>
              <a:rPr lang="en-US" altLang="en-US" sz="2200" i="1" dirty="0" smtClean="0">
                <a:ea typeface="ＭＳ Ｐゴシック" charset="-128"/>
              </a:rPr>
              <a:t>H k</a:t>
            </a:r>
            <a:r>
              <a:rPr lang="en-US" altLang="en-US" sz="2200" dirty="0" smtClean="0">
                <a:ea typeface="ＭＳ Ｐゴシック" charset="-128"/>
              </a:rPr>
              <a:t> times f</a:t>
            </a:r>
            <a:endParaRPr lang="en-US" altLang="en-US" sz="2200" dirty="0">
              <a:ea typeface="ＭＳ Ｐゴシック" charset="-128"/>
            </a:endParaRPr>
          </a:p>
          <a:p>
            <a:pPr marL="582613" lvl="2" indent="-230188">
              <a:spcBef>
                <a:spcPts val="600"/>
              </a:spcBef>
            </a:pPr>
            <a:r>
              <a:rPr lang="en-US" altLang="en-US" sz="2200" dirty="0" smtClean="0">
                <a:ea typeface="ＭＳ Ｐゴシック" charset="-128"/>
              </a:rPr>
              <a:t>Compute </a:t>
            </a:r>
            <a:r>
              <a:rPr lang="en-US" altLang="en-US" sz="2200" dirty="0" err="1" smtClean="0">
                <a:ea typeface="ＭＳ Ｐゴシック" charset="-128"/>
              </a:rPr>
              <a:t>maxdist</a:t>
            </a:r>
            <a:r>
              <a:rPr lang="en-US" altLang="en-US" sz="2200" dirty="0" smtClean="0">
                <a:ea typeface="ＭＳ Ｐゴシック" charset="-128"/>
              </a:rPr>
              <a:t> between </a:t>
            </a:r>
            <a:r>
              <a:rPr lang="en-US" altLang="en-US" sz="2200" i="1" dirty="0" smtClean="0">
                <a:ea typeface="ＭＳ Ｐゴシック" charset="-128"/>
              </a:rPr>
              <a:t>kth</a:t>
            </a:r>
            <a:r>
              <a:rPr lang="en-US" altLang="en-US" sz="2200" dirty="0" smtClean="0">
                <a:ea typeface="ＭＳ Ｐゴシック" charset="-128"/>
              </a:rPr>
              <a:t> closest and </a:t>
            </a:r>
            <a:r>
              <a:rPr lang="en-US" altLang="en-US" sz="2200" i="1" dirty="0" smtClean="0">
                <a:ea typeface="ＭＳ Ｐゴシック" charset="-128"/>
              </a:rPr>
              <a:t>b</a:t>
            </a:r>
            <a:r>
              <a:rPr lang="el-GR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smtClean="0">
                <a:ea typeface="ＭＳ Ｐゴシック" charset="-128"/>
              </a:rPr>
              <a:t>called </a:t>
            </a:r>
            <a:r>
              <a:rPr lang="el-GR" altLang="en-US" sz="2200" i="1" dirty="0" smtClean="0">
                <a:ea typeface="ＭＳ Ｐゴシック" charset="-128"/>
              </a:rPr>
              <a:t>θ</a:t>
            </a:r>
            <a:endParaRPr lang="el-GR" altLang="en-US" sz="2200" i="1" dirty="0">
              <a:ea typeface="ＭＳ Ｐゴシック" charset="-128"/>
            </a:endParaRPr>
          </a:p>
          <a:p>
            <a:pPr marL="582613" lvl="2" indent="-230188">
              <a:spcBef>
                <a:spcPts val="600"/>
              </a:spcBef>
            </a:pPr>
            <a:r>
              <a:rPr lang="en-US" altLang="en-US" sz="2200" dirty="0" smtClean="0">
                <a:ea typeface="ＭＳ Ｐゴシック" charset="-128"/>
              </a:rPr>
              <a:t>Scan </a:t>
            </a:r>
            <a:r>
              <a:rPr lang="en-US" altLang="en-US" sz="2200" i="1" dirty="0" smtClean="0">
                <a:ea typeface="ＭＳ Ｐゴシック" charset="-128"/>
              </a:rPr>
              <a:t>O</a:t>
            </a:r>
            <a:r>
              <a:rPr lang="en-US" altLang="en-US" sz="2200" i="1" baseline="-25000" dirty="0" smtClean="0">
                <a:ea typeface="ＭＳ Ｐゴシック" charset="-128"/>
              </a:rPr>
              <a:t>i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smtClean="0">
                <a:ea typeface="ＭＳ Ｐゴシック" charset="-128"/>
              </a:rPr>
              <a:t>for objects that are closer than </a:t>
            </a:r>
            <a:r>
              <a:rPr lang="el-GR" altLang="en-US" sz="2200" i="1" dirty="0">
                <a:ea typeface="ＭＳ Ｐゴシック" charset="-128"/>
              </a:rPr>
              <a:t>θ </a:t>
            </a:r>
            <a:r>
              <a:rPr lang="en-US" altLang="en-US" sz="2200" dirty="0" smtClean="0">
                <a:ea typeface="ＭＳ Ｐゴシック" charset="-128"/>
              </a:rPr>
              <a:t>to border </a:t>
            </a:r>
            <a:r>
              <a:rPr lang="en-US" altLang="en-US" sz="2200" i="1" dirty="0" smtClean="0">
                <a:ea typeface="ＭＳ Ｐゴシック" charset="-128"/>
              </a:rPr>
              <a:t>b</a:t>
            </a:r>
            <a:endParaRPr lang="en-US" altLang="en-US" sz="2200" dirty="0" smtClean="0">
              <a:ea typeface="ＭＳ Ｐゴシック" charset="-128"/>
            </a:endParaRPr>
          </a:p>
          <a:p>
            <a:pPr marL="446088" lvl="1" indent="-228600">
              <a:spcBef>
                <a:spcPts val="1200"/>
              </a:spcBef>
            </a:pPr>
            <a:r>
              <a:rPr lang="en-US" altLang="en-US" sz="2400" dirty="0" smtClean="0">
                <a:ea typeface="ＭＳ Ｐゴシック" charset="-128"/>
              </a:rPr>
              <a:t>Generate </a:t>
            </a:r>
            <a:r>
              <a:rPr lang="en-US" altLang="en-US" sz="2400" i="1" dirty="0" err="1" smtClean="0">
                <a:ea typeface="ＭＳ Ｐゴシック" charset="-128"/>
              </a:rPr>
              <a:t>EC</a:t>
            </a:r>
            <a:r>
              <a:rPr lang="en-US" altLang="en-US" sz="2400" i="1" baseline="-25000" dirty="0" err="1" smtClean="0">
                <a:ea typeface="ＭＳ Ｐゴシック" charset="-128"/>
              </a:rPr>
              <a:t>ij</a:t>
            </a:r>
            <a:r>
              <a:rPr lang="en-US" altLang="en-US" sz="2400" i="1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from union of candidates for each neighboring </a:t>
            </a:r>
            <a:r>
              <a:rPr lang="en-US" altLang="en-US" sz="2400" i="1" dirty="0" err="1" smtClean="0">
                <a:ea typeface="ＭＳ Ｐゴシック" charset="-128"/>
              </a:rPr>
              <a:t>s</a:t>
            </a:r>
            <a:r>
              <a:rPr lang="en-US" altLang="en-US" sz="2400" i="1" baseline="-25000" dirty="0" err="1" smtClean="0">
                <a:ea typeface="ＭＳ Ｐゴシック" charset="-128"/>
              </a:rPr>
              <a:t>j</a:t>
            </a:r>
            <a:endParaRPr lang="en-US" altLang="en-US" sz="2400" i="1" baseline="-250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6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Replication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368152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en-US" sz="2400" b="1" dirty="0" smtClean="0">
                <a:ea typeface="ＭＳ Ｐゴシック" charset="-128"/>
              </a:rPr>
              <a:t>Replication  </a:t>
            </a:r>
            <a:r>
              <a:rPr lang="en-US" altLang="en-US" sz="2400" b="1" dirty="0">
                <a:ea typeface="ＭＳ Ｐゴシック" charset="-128"/>
              </a:rPr>
              <a:t>--  O( </a:t>
            </a:r>
            <a:r>
              <a:rPr lang="en-US" altLang="en-US" sz="2400" b="1" dirty="0" smtClean="0">
                <a:ea typeface="ＭＳ Ｐゴシック" charset="-128"/>
              </a:rPr>
              <a:t>√</a:t>
            </a:r>
            <a:r>
              <a:rPr lang="en-US" altLang="en-US" sz="2400" b="1" dirty="0" err="1" smtClean="0">
                <a:ea typeface="ＭＳ Ｐゴシック" charset="-128"/>
              </a:rPr>
              <a:t>nn</a:t>
            </a:r>
            <a:r>
              <a:rPr lang="en-US" altLang="en-US" sz="2400" b="1" dirty="0" smtClean="0">
                <a:ea typeface="ＭＳ Ｐゴシック" charset="-128"/>
              </a:rPr>
              <a:t>/m </a:t>
            </a:r>
            <a:r>
              <a:rPr lang="en-US" altLang="en-US" sz="2400" b="1" dirty="0">
                <a:ea typeface="ＭＳ Ｐゴシック" charset="-128"/>
              </a:rPr>
              <a:t>)</a:t>
            </a:r>
            <a:endParaRPr lang="en-US" altLang="en-US" sz="2400" b="1" baseline="-25000" dirty="0">
              <a:ea typeface="ＭＳ Ｐゴシック" charset="-128"/>
            </a:endParaRPr>
          </a:p>
          <a:p>
            <a:pPr marL="488950" lvl="1" indent="-292100"/>
            <a:r>
              <a:rPr lang="en-US" altLang="en-US" sz="2400" dirty="0" smtClean="0">
                <a:ea typeface="ＭＳ Ｐゴシック" charset="-128"/>
              </a:rPr>
              <a:t>each server </a:t>
            </a:r>
            <a:r>
              <a:rPr lang="en-US" altLang="en-US" sz="2400" i="1" dirty="0" err="1">
                <a:ea typeface="ＭＳ Ｐゴシック" charset="-128"/>
              </a:rPr>
              <a:t>s</a:t>
            </a:r>
            <a:r>
              <a:rPr lang="en-US" altLang="en-US" sz="2400" i="1" baseline="-25000" dirty="0" err="1">
                <a:ea typeface="ＭＳ Ｐゴシック" charset="-128"/>
              </a:rPr>
              <a:t>i</a:t>
            </a:r>
            <a:r>
              <a:rPr lang="en-US" altLang="en-US" sz="2400" dirty="0">
                <a:ea typeface="ＭＳ Ｐゴシック" charset="-128"/>
              </a:rPr>
              <a:t> will have all the needed </a:t>
            </a:r>
            <a:r>
              <a:rPr lang="en-US" altLang="en-US" sz="2400" dirty="0" smtClean="0">
                <a:ea typeface="ＭＳ Ｐゴシック" charset="-128"/>
              </a:rPr>
              <a:t>candidates</a:t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b="1" i="1" dirty="0" err="1" smtClean="0">
                <a:ea typeface="ＭＳ Ｐゴシック" charset="-128"/>
              </a:rPr>
              <a:t>EC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baseline="-25000" dirty="0" smtClean="0">
                <a:ea typeface="ＭＳ Ｐゴシック" charset="-128"/>
              </a:rPr>
              <a:t> </a:t>
            </a:r>
            <a:r>
              <a:rPr lang="en-US" altLang="en-US" sz="2400" b="1" dirty="0">
                <a:ea typeface="ＭＳ Ｐゴシック" charset="-128"/>
              </a:rPr>
              <a:t>= </a:t>
            </a:r>
            <a:r>
              <a:rPr lang="en-US" altLang="en-US" sz="3200" b="1" i="1" dirty="0">
                <a:ea typeface="ＭＳ Ｐゴシック" charset="-128"/>
              </a:rPr>
              <a:t>∪</a:t>
            </a:r>
            <a:r>
              <a:rPr lang="en-US" altLang="en-US" sz="2400" b="1" i="1" dirty="0" err="1">
                <a:ea typeface="ＭＳ Ｐゴシック" charset="-128"/>
              </a:rPr>
              <a:t>EC</a:t>
            </a:r>
            <a:r>
              <a:rPr lang="en-US" altLang="en-US" sz="2400" b="1" i="1" baseline="-25000" dirty="0" err="1">
                <a:ea typeface="ＭＳ Ｐゴシック" charset="-128"/>
              </a:rPr>
              <a:t>ij</a:t>
            </a:r>
            <a:r>
              <a:rPr lang="en-US" altLang="en-US" sz="2400" dirty="0" smtClean="0">
                <a:ea typeface="ＭＳ Ｐゴシック" charset="-128"/>
              </a:rPr>
              <a:t> to </a:t>
            </a:r>
            <a:r>
              <a:rPr lang="en-US" altLang="en-US" sz="2400" dirty="0">
                <a:ea typeface="ＭＳ Ｐゴシック" charset="-128"/>
              </a:rPr>
              <a:t>compute </a:t>
            </a:r>
            <a:r>
              <a:rPr lang="en-US" altLang="en-US" sz="2400" b="1" i="1" dirty="0" smtClean="0">
                <a:ea typeface="ＭＳ Ｐゴシック" charset="-128"/>
              </a:rPr>
              <a:t>O</a:t>
            </a:r>
            <a:r>
              <a:rPr lang="en-US" altLang="en-US" sz="2400" b="1" i="1" baseline="-25000" dirty="0" smtClean="0">
                <a:ea typeface="ＭＳ Ｐゴシック" charset="-128"/>
              </a:rPr>
              <a:t>i</a:t>
            </a:r>
            <a:r>
              <a:rPr lang="en-US" altLang="en-US" sz="2400" b="1" dirty="0" smtClean="0">
                <a:ea typeface="ＭＳ Ｐゴシック" charset="-128"/>
              </a:rPr>
              <a:t> </a:t>
            </a:r>
            <a:r>
              <a:rPr lang="en-US" altLang="en-US" sz="2400" b="1" dirty="0">
                <a:ea typeface="ＭＳ Ｐゴシック" charset="-128"/>
              </a:rPr>
              <a:t>⋈</a:t>
            </a:r>
            <a:r>
              <a:rPr lang="en-US" altLang="en-US" sz="2400" b="1" baseline="-25000" dirty="0" err="1" smtClean="0">
                <a:ea typeface="ＭＳ Ｐゴシック" charset="-128"/>
              </a:rPr>
              <a:t>kNN</a:t>
            </a:r>
            <a:r>
              <a:rPr lang="en-US" altLang="en-US" sz="2400" b="1" baseline="-25000" dirty="0">
                <a:ea typeface="ＭＳ Ｐゴシック" charset="-128"/>
              </a:rPr>
              <a:t> </a:t>
            </a:r>
            <a:r>
              <a:rPr lang="en-US" altLang="en-US" sz="2400" b="1" i="1" dirty="0" smtClean="0">
                <a:ea typeface="ＭＳ Ｐゴシック" charset="-128"/>
              </a:rPr>
              <a:t>(</a:t>
            </a:r>
            <a:r>
              <a:rPr lang="en-US" altLang="en-US" sz="2400" b="1" i="1" dirty="0" err="1" smtClean="0">
                <a:ea typeface="ＭＳ Ｐゴシック" charset="-128"/>
              </a:rPr>
              <a:t>O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dirty="0" err="1" smtClean="0">
                <a:ea typeface="ＭＳ Ｐゴシック" charset="-128"/>
              </a:rPr>
              <a:t>∪</a:t>
            </a:r>
            <a:r>
              <a:rPr lang="en-US" altLang="en-US" sz="2400" b="1" i="1" dirty="0" err="1" smtClean="0">
                <a:ea typeface="ＭＳ Ｐゴシック" charset="-128"/>
              </a:rPr>
              <a:t>EC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i="1" dirty="0" smtClean="0">
                <a:ea typeface="ＭＳ Ｐゴシック" charset="-128"/>
              </a:rPr>
              <a:t>) </a:t>
            </a:r>
            <a:r>
              <a:rPr lang="en-US" altLang="en-US" sz="2400" dirty="0" smtClean="0">
                <a:ea typeface="ＭＳ Ｐゴシック" charset="-128"/>
              </a:rPr>
              <a:t>locally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542003"/>
            <a:ext cx="5454724" cy="3911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9712" y="2329135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0" i="1" dirty="0"/>
              <a:t>j</a:t>
            </a:r>
            <a:endParaRPr lang="en-US" sz="1400" b="0" i="1" dirty="0"/>
          </a:p>
        </p:txBody>
      </p:sp>
    </p:spTree>
    <p:extLst>
      <p:ext uri="{BB962C8B-B14F-4D97-AF65-F5344CB8AC3E}">
        <p14:creationId xmlns:p14="http://schemas.microsoft.com/office/powerpoint/2010/main" val="16824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87"/>
          <p:cNvSpPr/>
          <p:nvPr/>
        </p:nvSpPr>
        <p:spPr bwMode="auto">
          <a:xfrm>
            <a:off x="3031287" y="5559343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3598714" y="5550119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4321527" y="5656884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4321119" y="5071399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4441465" y="3202577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434923" y="2585802"/>
            <a:ext cx="892421" cy="884770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896118" y="5715614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093621" y="5715614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488334" y="3959903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63476" y="2220759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036180" y="2249986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427977" y="2218157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779154" y="2213897"/>
            <a:ext cx="704883" cy="668746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218537" y="2205768"/>
            <a:ext cx="714646" cy="65429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461691" y="5755532"/>
            <a:ext cx="701480" cy="627168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23528" y="3909582"/>
            <a:ext cx="865839" cy="84704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23529" y="3403709"/>
            <a:ext cx="865839" cy="84704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86401" y="2699069"/>
            <a:ext cx="865839" cy="84704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69" name="Oval 36868"/>
          <p:cNvSpPr/>
          <p:nvPr/>
        </p:nvSpPr>
        <p:spPr bwMode="auto">
          <a:xfrm>
            <a:off x="348879" y="2188342"/>
            <a:ext cx="865839" cy="84704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36865" name="Group 36864"/>
          <p:cNvGrpSpPr/>
          <p:nvPr/>
        </p:nvGrpSpPr>
        <p:grpSpPr>
          <a:xfrm>
            <a:off x="735360" y="5462948"/>
            <a:ext cx="4092241" cy="990388"/>
            <a:chOff x="2495983" y="5462948"/>
            <a:chExt cx="4092241" cy="990388"/>
          </a:xfrm>
        </p:grpSpPr>
        <p:sp>
          <p:nvSpPr>
            <p:cNvPr id="56" name="Rectangle 55"/>
            <p:cNvSpPr/>
            <p:nvPr/>
          </p:nvSpPr>
          <p:spPr bwMode="auto">
            <a:xfrm rot="16200000">
              <a:off x="2484656" y="5595625"/>
              <a:ext cx="802526" cy="779872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rot="16200000">
              <a:off x="3241482" y="5497322"/>
              <a:ext cx="802526" cy="73377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 rot="16200000">
              <a:off x="3914074" y="5676895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 rot="16200000">
              <a:off x="4540677" y="5636492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rot="16200000">
              <a:off x="5186161" y="5720198"/>
              <a:ext cx="802526" cy="663749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16200000">
              <a:off x="5852498" y="5600426"/>
              <a:ext cx="802526" cy="668926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868" name="Group 36867"/>
          <p:cNvGrpSpPr/>
          <p:nvPr/>
        </p:nvGrpSpPr>
        <p:grpSpPr>
          <a:xfrm>
            <a:off x="326557" y="2494081"/>
            <a:ext cx="960424" cy="3621049"/>
            <a:chOff x="2087180" y="2494081"/>
            <a:chExt cx="960424" cy="3621049"/>
          </a:xfrm>
        </p:grpSpPr>
        <p:sp>
          <p:nvSpPr>
            <p:cNvPr id="32" name="Rectangle 31"/>
            <p:cNvSpPr/>
            <p:nvPr/>
          </p:nvSpPr>
          <p:spPr bwMode="auto">
            <a:xfrm>
              <a:off x="2159188" y="4341973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123728" y="2494081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245078" y="3096059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087180" y="3715370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171791" y="4960271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197479" y="5487912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5400000">
            <a:off x="2094680" y="874846"/>
            <a:ext cx="960424" cy="3621049"/>
            <a:chOff x="6068936" y="2478218"/>
            <a:chExt cx="960424" cy="3621049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6499900" y="2486739"/>
              <a:ext cx="0" cy="358806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>
              <a:off x="6849339" y="3105436"/>
              <a:ext cx="144016" cy="14401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105484" y="2478218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226834" y="3080196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68936" y="3699507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140944" y="4326110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153547" y="4944408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179235" y="5472049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866" name="Group 36865"/>
          <p:cNvGrpSpPr/>
          <p:nvPr/>
        </p:nvGrpSpPr>
        <p:grpSpPr>
          <a:xfrm>
            <a:off x="4308313" y="2478218"/>
            <a:ext cx="1023344" cy="3621049"/>
            <a:chOff x="6068936" y="2478218"/>
            <a:chExt cx="1023344" cy="3621049"/>
          </a:xfrm>
        </p:grpSpPr>
        <p:sp>
          <p:nvSpPr>
            <p:cNvPr id="40" name="Rectangle 39"/>
            <p:cNvSpPr/>
            <p:nvPr/>
          </p:nvSpPr>
          <p:spPr bwMode="auto">
            <a:xfrm rot="10800000">
              <a:off x="6154826" y="3624157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rot="10800000">
              <a:off x="6190286" y="5472049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 rot="10800000">
              <a:off x="6068936" y="4870071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10800000">
              <a:off x="6084169" y="4250760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10800000">
              <a:off x="6289754" y="3005859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 rot="10800000">
              <a:off x="6116535" y="2478218"/>
              <a:ext cx="802526" cy="627218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864" name="Rectangle 36863"/>
          <p:cNvSpPr/>
          <p:nvPr/>
        </p:nvSpPr>
        <p:spPr bwMode="auto">
          <a:xfrm>
            <a:off x="764368" y="2494081"/>
            <a:ext cx="4064073" cy="35880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Spitfire - Refinement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961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sz="2400" b="1" dirty="0" smtClean="0">
                <a:ea typeface="ＭＳ Ｐゴシック" charset="-128"/>
              </a:rPr>
              <a:t>Local Refinement</a:t>
            </a:r>
            <a:r>
              <a:rPr lang="en-US" altLang="en-US" sz="2400" b="1" dirty="0">
                <a:ea typeface="ＭＳ Ｐゴシック" charset="-128"/>
              </a:rPr>
              <a:t>  --  O( </a:t>
            </a:r>
            <a:r>
              <a:rPr lang="en-US" altLang="en-US" sz="2400" b="1" dirty="0" err="1">
                <a:ea typeface="ＭＳ Ｐゴシック" charset="-128"/>
              </a:rPr>
              <a:t>f</a:t>
            </a:r>
            <a:r>
              <a:rPr lang="en-US" altLang="en-US" sz="2400" b="1" baseline="-25000" dirty="0" err="1">
                <a:ea typeface="ＭＳ Ｐゴシック" charset="-128"/>
              </a:rPr>
              <a:t>Spitfire</a:t>
            </a:r>
            <a:r>
              <a:rPr lang="en-US" altLang="en-US" sz="2400" b="1" dirty="0">
                <a:ea typeface="ＭＳ Ｐゴシック" charset="-128"/>
              </a:rPr>
              <a:t> n</a:t>
            </a:r>
            <a:r>
              <a:rPr lang="en-US" altLang="en-US" sz="2400" b="1" baseline="30000" dirty="0">
                <a:ea typeface="ＭＳ Ｐゴシック" charset="-128"/>
              </a:rPr>
              <a:t>2</a:t>
            </a:r>
            <a:r>
              <a:rPr lang="en-US" altLang="en-US" sz="2400" b="1" dirty="0">
                <a:ea typeface="ＭＳ Ｐゴシック" charset="-128"/>
              </a:rPr>
              <a:t>/m</a:t>
            </a:r>
            <a:r>
              <a:rPr lang="en-US" altLang="en-US" sz="2400" b="1" baseline="30000" dirty="0">
                <a:ea typeface="ＭＳ Ｐゴシック" charset="-128"/>
              </a:rPr>
              <a:t>2 </a:t>
            </a:r>
            <a:r>
              <a:rPr lang="en-US" altLang="en-US" sz="2400" b="1" dirty="0">
                <a:ea typeface="ＭＳ Ｐゴシック" charset="-128"/>
              </a:rPr>
              <a:t>)</a:t>
            </a:r>
          </a:p>
          <a:p>
            <a:pPr marL="488950" lvl="1" indent="-292100"/>
            <a:r>
              <a:rPr lang="en-US" altLang="en-US" sz="2400" dirty="0" smtClean="0">
                <a:ea typeface="ＭＳ Ｐゴシック" charset="-128"/>
              </a:rPr>
              <a:t>execute locally </a:t>
            </a:r>
            <a:r>
              <a:rPr lang="en-US" altLang="en-US" sz="2400" b="1" i="1" dirty="0" smtClean="0">
                <a:ea typeface="ＭＳ Ｐゴシック" charset="-128"/>
              </a:rPr>
              <a:t>O</a:t>
            </a:r>
            <a:r>
              <a:rPr lang="en-US" altLang="en-US" sz="2400" b="1" i="1" baseline="-25000" dirty="0" smtClean="0">
                <a:ea typeface="ＭＳ Ｐゴシック" charset="-128"/>
              </a:rPr>
              <a:t>i</a:t>
            </a:r>
            <a:r>
              <a:rPr lang="en-US" altLang="en-US" sz="2400" b="1" dirty="0" smtClean="0">
                <a:ea typeface="ＭＳ Ｐゴシック" charset="-128"/>
              </a:rPr>
              <a:t> ⋈</a:t>
            </a:r>
            <a:r>
              <a:rPr lang="en-US" altLang="en-US" sz="2400" b="1" baseline="-25000" dirty="0" err="1" smtClean="0">
                <a:ea typeface="ＭＳ Ｐゴシック" charset="-128"/>
              </a:rPr>
              <a:t>kNN</a:t>
            </a:r>
            <a:r>
              <a:rPr lang="en-US" altLang="en-US" sz="2400" b="1" i="1" dirty="0">
                <a:ea typeface="ＭＳ Ｐゴシック" charset="-128"/>
              </a:rPr>
              <a:t> </a:t>
            </a:r>
            <a:r>
              <a:rPr lang="en-US" altLang="en-US" sz="2400" b="1" i="1" dirty="0" smtClean="0">
                <a:ea typeface="ＭＳ Ｐゴシック" charset="-128"/>
              </a:rPr>
              <a:t>(</a:t>
            </a:r>
            <a:r>
              <a:rPr lang="en-US" altLang="en-US" sz="2400" b="1" i="1" dirty="0" err="1" smtClean="0">
                <a:ea typeface="ＭＳ Ｐゴシック" charset="-128"/>
              </a:rPr>
              <a:t>O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dirty="0" err="1" smtClean="0">
                <a:ea typeface="ＭＳ Ｐゴシック" charset="-128"/>
              </a:rPr>
              <a:t>∪</a:t>
            </a:r>
            <a:r>
              <a:rPr lang="en-US" altLang="en-US" sz="2400" b="1" i="1" dirty="0" err="1" smtClean="0">
                <a:ea typeface="ＭＳ Ｐゴシック" charset="-128"/>
              </a:rPr>
              <a:t>EC</a:t>
            </a:r>
            <a:r>
              <a:rPr lang="en-US" altLang="en-US" sz="2400" b="1" i="1" baseline="-25000" dirty="0" err="1" smtClean="0">
                <a:ea typeface="ＭＳ Ｐゴシック" charset="-128"/>
              </a:rPr>
              <a:t>i</a:t>
            </a:r>
            <a:r>
              <a:rPr lang="en-US" altLang="en-US" sz="2400" b="1" i="1" dirty="0" smtClean="0">
                <a:ea typeface="ＭＳ Ｐゴシック" charset="-128"/>
              </a:rPr>
              <a:t>) </a:t>
            </a:r>
            <a:r>
              <a:rPr lang="en-US" altLang="en-US" sz="2400" dirty="0" smtClean="0">
                <a:ea typeface="ＭＳ Ｐゴシック" charset="-128"/>
              </a:rPr>
              <a:t>using optimizations</a:t>
            </a:r>
            <a:endParaRPr lang="en-US" altLang="en-US" sz="2400" i="1" baseline="-25000" dirty="0">
              <a:ea typeface="ＭＳ Ｐゴシック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757521" y="2502602"/>
            <a:ext cx="40709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48529" y="2406748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/>
              <a:t>s</a:t>
            </a:r>
            <a:r>
              <a:rPr lang="en-US" sz="2800" b="0" baseline="-25000" dirty="0" err="1" smtClean="0"/>
              <a:t>i</a:t>
            </a:r>
            <a:endParaRPr lang="en-US" sz="2800" b="0" baseline="-25000" dirty="0"/>
          </a:p>
        </p:txBody>
      </p:sp>
      <p:sp>
        <p:nvSpPr>
          <p:cNvPr id="13" name="Oval 12"/>
          <p:cNvSpPr/>
          <p:nvPr/>
        </p:nvSpPr>
        <p:spPr bwMode="auto">
          <a:xfrm>
            <a:off x="1106960" y="3121299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373401" y="333530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78298" y="335309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68401" y="5319429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80938" y="2582285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214428" y="372205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996167" y="4964685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748321" y="534753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744431" y="5067623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40220" y="422462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638113" y="51298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216373" y="4152616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12417" y="346963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rot="10800000">
            <a:off x="4251538" y="5661247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828441" y="2494081"/>
            <a:ext cx="0" cy="35880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757521" y="6082141"/>
            <a:ext cx="40709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057075" y="5539258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 rot="16200000">
            <a:off x="1647033" y="5498953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57521" y="2502602"/>
            <a:ext cx="0" cy="35880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870" name="TextBox 36869"/>
          <p:cNvSpPr txBox="1"/>
          <p:nvPr/>
        </p:nvSpPr>
        <p:spPr>
          <a:xfrm>
            <a:off x="4860032" y="5373216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 err="1">
                <a:solidFill>
                  <a:srgbClr val="FF0000"/>
                </a:solidFill>
              </a:rPr>
              <a:t>EC</a:t>
            </a:r>
            <a:r>
              <a:rPr lang="en-US" altLang="en-US" i="1" baseline="-25000" dirty="0" err="1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441043" y="609139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363105" y="378904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51137" y="436510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07121" y="4581128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579129" y="5517232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95153" y="616530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1515233" y="234888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07121" y="249289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739369" y="220486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3747481" y="234888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4179529" y="2276872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4971617" y="234888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124017" y="2708920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4827601" y="364502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4971617" y="393305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4827601" y="429309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4971617" y="501317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827601" y="5301208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4827601" y="6021288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4251537" y="616530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091297" y="6093296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3963505" y="6317704"/>
            <a:ext cx="144016" cy="144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795153" y="40050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1659249" y="256490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1299209" y="5877272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4611577" y="41574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4611577" y="5805264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4179529" y="2780928"/>
            <a:ext cx="144016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77" name="Rounded Rectangle 36876"/>
          <p:cNvSpPr/>
          <p:nvPr/>
        </p:nvSpPr>
        <p:spPr bwMode="auto">
          <a:xfrm>
            <a:off x="2310439" y="3845849"/>
            <a:ext cx="1037425" cy="951303"/>
          </a:xfrm>
          <a:prstGeom prst="roundRect">
            <a:avLst>
              <a:gd name="adj" fmla="val 27425"/>
            </a:avLst>
          </a:prstGeom>
          <a:pattFill prst="ltUpDiag">
            <a:fgClr>
              <a:srgbClr val="0000FF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878" name="Rectangle 36877"/>
          <p:cNvSpPr/>
          <p:nvPr/>
        </p:nvSpPr>
        <p:spPr bwMode="auto">
          <a:xfrm>
            <a:off x="2536910" y="4081183"/>
            <a:ext cx="562499" cy="49994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36876" name="Group 36875"/>
          <p:cNvGrpSpPr/>
          <p:nvPr/>
        </p:nvGrpSpPr>
        <p:grpSpPr>
          <a:xfrm>
            <a:off x="781798" y="2492896"/>
            <a:ext cx="4027022" cy="3576220"/>
            <a:chOff x="781798" y="2492896"/>
            <a:chExt cx="4027022" cy="3576220"/>
          </a:xfrm>
        </p:grpSpPr>
        <p:cxnSp>
          <p:nvCxnSpPr>
            <p:cNvPr id="36872" name="Straight Connector 36871"/>
            <p:cNvCxnSpPr/>
            <p:nvPr/>
          </p:nvCxnSpPr>
          <p:spPr bwMode="auto">
            <a:xfrm>
              <a:off x="4251537" y="2502602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3675473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3099409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2523345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1947281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1371217" y="2492896"/>
              <a:ext cx="0" cy="3566514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781798" y="3041591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flipH="1">
              <a:off x="795153" y="3573016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H="1">
              <a:off x="795153" y="4077072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795153" y="4581128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flipH="1">
              <a:off x="795153" y="5085184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795153" y="5589240"/>
              <a:ext cx="4013667" cy="0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75" name="TextBox 36874"/>
          <p:cNvSpPr txBox="1"/>
          <p:nvPr/>
        </p:nvSpPr>
        <p:spPr>
          <a:xfrm>
            <a:off x="5490962" y="3202577"/>
            <a:ext cx="33174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>
              <a:spcBef>
                <a:spcPts val="1200"/>
              </a:spcBef>
              <a:defRPr/>
            </a:pPr>
            <a:r>
              <a:rPr lang="en-US" sz="2000" b="0" u="sng" dirty="0" smtClean="0">
                <a:solidFill>
                  <a:srgbClr val="0000FF"/>
                </a:solidFill>
              </a:rPr>
              <a:t>Same intuition:</a:t>
            </a:r>
          </a:p>
          <a:p>
            <a:pPr marL="269875" lvl="1" indent="-260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FF"/>
                </a:solidFill>
              </a:rPr>
              <a:t>Partition using a grid</a:t>
            </a:r>
            <a:endParaRPr lang="en-US" sz="2000" b="0" dirty="0">
              <a:solidFill>
                <a:srgbClr val="0000FF"/>
              </a:solidFill>
            </a:endParaRPr>
          </a:p>
          <a:p>
            <a:pPr marL="269875" lvl="1" indent="-260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FF"/>
                </a:solidFill>
              </a:rPr>
              <a:t>Find candidates per cell</a:t>
            </a:r>
          </a:p>
          <a:p>
            <a:pPr marL="269875" lvl="1" indent="-260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b="0" dirty="0" smtClean="0">
                <a:solidFill>
                  <a:srgbClr val="0000FF"/>
                </a:solidFill>
              </a:rPr>
              <a:t>Refinement </a:t>
            </a:r>
            <a:r>
              <a:rPr lang="en-US" sz="2000" b="0" dirty="0">
                <a:solidFill>
                  <a:srgbClr val="0000FF"/>
                </a:solidFill>
              </a:rPr>
              <a:t>per </a:t>
            </a:r>
            <a:r>
              <a:rPr lang="en-US" sz="2000" b="0" dirty="0" smtClean="0">
                <a:solidFill>
                  <a:srgbClr val="0000FF"/>
                </a:solidFill>
              </a:rPr>
              <a:t>cell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36879" name="Rectangle 36878"/>
          <p:cNvSpPr/>
          <p:nvPr/>
        </p:nvSpPr>
        <p:spPr>
          <a:xfrm>
            <a:off x="2458627" y="4061466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0000FF"/>
                </a:solidFill>
              </a:rPr>
              <a:t>⋈</a:t>
            </a:r>
            <a:r>
              <a:rPr lang="en-US" altLang="en-US" sz="2400" b="0" baseline="-25000" dirty="0" err="1">
                <a:solidFill>
                  <a:srgbClr val="0000FF"/>
                </a:solidFill>
              </a:rPr>
              <a:t>kNN</a:t>
            </a:r>
            <a:endParaRPr lang="en-US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animBg="1"/>
      <p:bldP spid="368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solidFill>
                  <a:schemeClr val="bg2"/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solidFill>
                  <a:schemeClr val="bg2"/>
                </a:solidFill>
                <a:ea typeface="ＭＳ Ｐゴシック" charset="-128"/>
              </a:rPr>
              <a:t>Distributed AkNN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solidFill>
                  <a:schemeClr val="bg2"/>
                </a:solidFill>
                <a:ea typeface="ＭＳ Ｐゴシック" charset="-128"/>
              </a:rPr>
              <a:t>Spitfire Solution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Experimental Comparison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ea typeface="ＭＳ Ｐゴシック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80837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Evaluation </a:t>
            </a:r>
            <a:r>
              <a:rPr lang="en-US" dirty="0" err="1" smtClean="0"/>
              <a:t>Testbed</a:t>
            </a:r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078" y="1124744"/>
            <a:ext cx="43886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4330824" cy="50744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9 computing nodes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8 GB RAM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2 </a:t>
            </a:r>
            <a:r>
              <a:rPr lang="en-US" sz="2400" dirty="0" smtClean="0">
                <a:ea typeface="ＭＳ Ｐゴシック" pitchFamily="34" charset="-128"/>
                <a:hlinkClick r:id="rId3"/>
              </a:rPr>
              <a:t>CPUs@2.40GHz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ea typeface="ＭＳ Ｐゴシック" pitchFamily="34" charset="-128"/>
              </a:rPr>
              <a:t>MapReduce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overTachyon</a:t>
            </a:r>
            <a:r>
              <a:rPr lang="en-US" sz="2400" dirty="0" smtClean="0">
                <a:ea typeface="ＭＳ Ｐゴシック" pitchFamily="34" charset="-128"/>
              </a:rPr>
              <a:t> (memory-centric file system)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Datasets: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Random (synthetic) – uniform distribution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Oldenburg (realistic) – skewed distribution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Geolife</a:t>
            </a:r>
            <a:r>
              <a:rPr lang="en-US" sz="2000" dirty="0" smtClean="0">
                <a:ea typeface="ＭＳ Ｐゴシック" pitchFamily="34" charset="-128"/>
              </a:rPr>
              <a:t> (realistic) – very skewed distribution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Rayzit</a:t>
            </a:r>
            <a:r>
              <a:rPr lang="en-US" sz="2000" dirty="0" smtClean="0">
                <a:ea typeface="ＭＳ Ｐゴシック" pitchFamily="34" charset="-128"/>
              </a:rPr>
              <a:t> (real) – skewed distribution up to 2*104 users</a:t>
            </a: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789039"/>
            <a:ext cx="1802531" cy="11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1792982" cy="123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013176"/>
            <a:ext cx="1874323" cy="11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013176"/>
            <a:ext cx="1800200" cy="11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7596336" y="1340768"/>
            <a:ext cx="576064" cy="20882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6624736" cy="4327449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3432" y="5085184"/>
            <a:ext cx="6934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0" dirty="0"/>
              <a:t>Plot for most skewed dataset. Others have similar results</a:t>
            </a:r>
          </a:p>
          <a:p>
            <a:pPr eaLnBrk="1" hangingPunct="1">
              <a:buFontTx/>
              <a:buChar char="•"/>
            </a:pPr>
            <a:r>
              <a:rPr lang="en-US" altLang="en-US" sz="2000" b="0" dirty="0">
                <a:solidFill>
                  <a:srgbClr val="FF0000"/>
                </a:solidFill>
              </a:rPr>
              <a:t>Spitfire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outperforms</a:t>
            </a:r>
          </a:p>
          <a:p>
            <a:pPr eaLnBrk="1" hangingPunct="1">
              <a:buFontTx/>
              <a:buChar char="•"/>
            </a:pPr>
            <a:r>
              <a:rPr lang="en-US" altLang="en-US" sz="2000" b="0" dirty="0">
                <a:solidFill>
                  <a:srgbClr val="FF0000"/>
                </a:solidFill>
              </a:rPr>
              <a:t>Spitfire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and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dirty="0">
                <a:solidFill>
                  <a:srgbClr val="0000FF"/>
                </a:solidFill>
              </a:rPr>
              <a:t>PGBJ </a:t>
            </a:r>
            <a:r>
              <a:rPr lang="en-US" altLang="en-US" sz="2000" b="0" dirty="0">
                <a:solidFill>
                  <a:schemeClr val="tx1"/>
                </a:solidFill>
              </a:rPr>
              <a:t>scale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better than </a:t>
            </a:r>
            <a:r>
              <a:rPr lang="en-US" altLang="en-US" sz="2000" b="0" dirty="0">
                <a:solidFill>
                  <a:schemeClr val="tx1"/>
                </a:solidFill>
              </a:rPr>
              <a:t>H-BNLJ and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H-BRJ</a:t>
            </a:r>
            <a:br>
              <a:rPr lang="en-US" altLang="en-US" sz="2000" b="0" dirty="0" smtClean="0">
                <a:solidFill>
                  <a:schemeClr val="tx1"/>
                </a:solidFill>
              </a:rPr>
            </a:br>
            <a:r>
              <a:rPr lang="en-US" altLang="en-US" sz="2000" b="0" dirty="0" smtClean="0">
                <a:solidFill>
                  <a:schemeClr val="tx1"/>
                </a:solidFill>
              </a:rPr>
              <a:t>who </a:t>
            </a:r>
            <a:r>
              <a:rPr lang="en-US" altLang="en-US" sz="2000" b="0" dirty="0">
                <a:solidFill>
                  <a:schemeClr val="tx1"/>
                </a:solidFill>
              </a:rPr>
              <a:t>run out of memory</a:t>
            </a:r>
          </a:p>
        </p:txBody>
      </p:sp>
      <p:sp>
        <p:nvSpPr>
          <p:cNvPr id="10" name="Up Arrow 9"/>
          <p:cNvSpPr>
            <a:spLocks noChangeArrowheads="1"/>
          </p:cNvSpPr>
          <p:nvPr/>
        </p:nvSpPr>
        <p:spPr bwMode="auto">
          <a:xfrm>
            <a:off x="3611563" y="4506913"/>
            <a:ext cx="300037" cy="379412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" name="Up Arrow 10"/>
          <p:cNvSpPr>
            <a:spLocks noChangeArrowheads="1"/>
          </p:cNvSpPr>
          <p:nvPr/>
        </p:nvSpPr>
        <p:spPr bwMode="auto">
          <a:xfrm>
            <a:off x="4832350" y="4506913"/>
            <a:ext cx="300038" cy="379412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" name="Up Arrow 11"/>
          <p:cNvSpPr>
            <a:spLocks noChangeArrowheads="1"/>
          </p:cNvSpPr>
          <p:nvPr/>
        </p:nvSpPr>
        <p:spPr bwMode="auto">
          <a:xfrm>
            <a:off x="6032500" y="4506913"/>
            <a:ext cx="298450" cy="379412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3549650" y="3519488"/>
            <a:ext cx="1212850" cy="1809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4762500" y="2832100"/>
            <a:ext cx="1203325" cy="6873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3762375" y="3700463"/>
            <a:ext cx="1220788" cy="590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4983163" y="2895600"/>
            <a:ext cx="1198562" cy="804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911600" y="2895600"/>
            <a:ext cx="388938" cy="154781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167313" y="2836863"/>
            <a:ext cx="573087" cy="154781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65140" y="2470936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65140" y="2686960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80" y="881578"/>
            <a:ext cx="6694264" cy="4171041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4000" y="5084763"/>
            <a:ext cx="91983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0" dirty="0">
                <a:solidFill>
                  <a:srgbClr val="FF0000"/>
                </a:solidFill>
              </a:rPr>
              <a:t>Spitfire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partitioning is much </a:t>
            </a:r>
            <a:r>
              <a:rPr lang="en-US" altLang="en-US" sz="2000" b="0" i="1" dirty="0">
                <a:solidFill>
                  <a:schemeClr val="tx1"/>
                </a:solidFill>
              </a:rPr>
              <a:t>faster</a:t>
            </a:r>
            <a:r>
              <a:rPr lang="en-US" altLang="en-US" sz="2000" b="0" dirty="0">
                <a:solidFill>
                  <a:schemeClr val="tx1"/>
                </a:solidFill>
              </a:rPr>
              <a:t> than </a:t>
            </a:r>
            <a:r>
              <a:rPr lang="en-US" altLang="en-US" sz="2000" b="0" dirty="0" smtClean="0">
                <a:solidFill>
                  <a:srgbClr val="0000FF"/>
                </a:solidFill>
              </a:rPr>
              <a:t>PGBJ</a:t>
            </a:r>
            <a:endParaRPr lang="en-US" altLang="en-US" sz="2000" b="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000" b="0" dirty="0" smtClean="0">
                <a:solidFill>
                  <a:srgbClr val="0000FF"/>
                </a:solidFill>
              </a:rPr>
              <a:t>PGBJ </a:t>
            </a:r>
            <a:r>
              <a:rPr lang="en-US" altLang="en-US" sz="2000" b="0" dirty="0">
                <a:solidFill>
                  <a:schemeClr val="tx1"/>
                </a:solidFill>
              </a:rPr>
              <a:t>is growing exponentially</a:t>
            </a:r>
          </a:p>
          <a:p>
            <a:pPr eaLnBrk="1" hangingPunct="1">
              <a:buFontTx/>
              <a:buChar char="•"/>
            </a:pPr>
            <a:r>
              <a:rPr lang="en-US" altLang="en-US" sz="2000" b="0" dirty="0">
                <a:solidFill>
                  <a:srgbClr val="0000FF"/>
                </a:solidFill>
              </a:rPr>
              <a:t>H-BNLJ </a:t>
            </a:r>
            <a:r>
              <a:rPr lang="en-US" altLang="en-US" sz="2000" b="0" dirty="0">
                <a:solidFill>
                  <a:schemeClr val="tx1"/>
                </a:solidFill>
              </a:rPr>
              <a:t>and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dirty="0">
                <a:solidFill>
                  <a:srgbClr val="0000FF"/>
                </a:solidFill>
              </a:rPr>
              <a:t>H-BRJ </a:t>
            </a:r>
            <a:r>
              <a:rPr lang="en-US" altLang="en-US" sz="2000" b="0" dirty="0">
                <a:solidFill>
                  <a:schemeClr val="tx1"/>
                </a:solidFill>
              </a:rPr>
              <a:t>do not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partition geographically </a:t>
            </a:r>
            <a:r>
              <a:rPr lang="en-US" altLang="en-US" sz="2000" b="0" dirty="0">
                <a:solidFill>
                  <a:schemeClr val="tx1"/>
                </a:solidFill>
                <a:sym typeface="Wingdings" charset="2"/>
              </a:rPr>
              <a:t> </a:t>
            </a:r>
            <a:r>
              <a:rPr lang="en-US" altLang="en-US" sz="2000" b="0" dirty="0" smtClean="0">
                <a:solidFill>
                  <a:schemeClr val="tx1"/>
                </a:solidFill>
                <a:sym typeface="Wingdings" charset="2"/>
              </a:rPr>
              <a:t>suffer in refinement</a:t>
            </a:r>
            <a:endParaRPr lang="en-US" altLang="en-US" sz="2000" b="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Same response times for all datasets </a:t>
            </a:r>
            <a:r>
              <a:rPr lang="en-US" altLang="en-US" sz="2000" b="0" dirty="0">
                <a:solidFill>
                  <a:schemeClr val="tx1"/>
                </a:solidFill>
                <a:sym typeface="Wingdings" charset="2"/>
              </a:rPr>
              <a:t> </a:t>
            </a:r>
            <a:r>
              <a:rPr lang="en-US" altLang="en-US" sz="2000" b="0" dirty="0" smtClean="0">
                <a:solidFill>
                  <a:schemeClr val="tx1"/>
                </a:solidFill>
                <a:sym typeface="Wingdings" charset="2"/>
              </a:rPr>
              <a:t>partitioning </a:t>
            </a:r>
            <a:r>
              <a:rPr lang="en-US" altLang="en-US" sz="2000" b="0" dirty="0">
                <a:solidFill>
                  <a:schemeClr val="tx1"/>
                </a:solidFill>
                <a:sym typeface="Wingdings" charset="2"/>
              </a:rPr>
              <a:t>independent of dataset</a:t>
            </a:r>
            <a:endParaRPr lang="en-US" alt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521075" y="4389438"/>
            <a:ext cx="300038" cy="379412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4741863" y="4389438"/>
            <a:ext cx="300037" cy="379412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5942013" y="4389438"/>
            <a:ext cx="298450" cy="379412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86138" y="2668588"/>
            <a:ext cx="1212850" cy="1809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4598988" y="1981200"/>
            <a:ext cx="1204912" cy="6873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616325" y="3538538"/>
            <a:ext cx="1311275" cy="2952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4927600" y="2946400"/>
            <a:ext cx="1192213" cy="592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2267744" y="2182904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67744" y="2182904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67744" y="2413248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710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7051"/>
            <a:ext cx="6551684" cy="373608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4797425"/>
            <a:ext cx="875932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0" dirty="0"/>
              <a:t>Plot for most skewed dataset. Others have similar results</a:t>
            </a:r>
          </a:p>
          <a:p>
            <a:pPr eaLnBrk="1" hangingPunct="1">
              <a:buFontTx/>
              <a:buChar char="•"/>
            </a:pPr>
            <a:r>
              <a:rPr lang="en-US" altLang="en-US" sz="2000" b="0" i="1" dirty="0" err="1">
                <a:solidFill>
                  <a:srgbClr val="FF0000"/>
                </a:solidFill>
              </a:rPr>
              <a:t>f</a:t>
            </a:r>
            <a:r>
              <a:rPr lang="en-US" altLang="en-US" sz="2000" b="0" i="1" baseline="-25000" dirty="0" err="1">
                <a:solidFill>
                  <a:srgbClr val="FF0000"/>
                </a:solidFill>
              </a:rPr>
              <a:t>Spitfire</a:t>
            </a:r>
            <a:r>
              <a:rPr lang="en-US" altLang="en-US" sz="2000" b="0" i="1" baseline="-25000" dirty="0">
                <a:solidFill>
                  <a:srgbClr val="FF0000"/>
                </a:solidFill>
              </a:rPr>
              <a:t> </a:t>
            </a:r>
            <a:r>
              <a:rPr lang="en-US" altLang="en-US" sz="2000" b="0" i="1" dirty="0">
                <a:solidFill>
                  <a:schemeClr val="tx1"/>
                </a:solidFill>
              </a:rPr>
              <a:t>outperforms</a:t>
            </a:r>
            <a:r>
              <a:rPr lang="en-US" altLang="en-US" sz="2000" b="0" dirty="0">
                <a:solidFill>
                  <a:schemeClr val="tx1"/>
                </a:solidFill>
              </a:rPr>
              <a:t> (optimal value for f is 1)</a:t>
            </a:r>
          </a:p>
          <a:p>
            <a:pPr eaLnBrk="1" hangingPunct="1">
              <a:buFontTx/>
              <a:buChar char="•"/>
            </a:pPr>
            <a:r>
              <a:rPr lang="en-US" altLang="en-US" sz="2000" b="0" i="1" dirty="0" err="1">
                <a:solidFill>
                  <a:srgbClr val="FF0000"/>
                </a:solidFill>
              </a:rPr>
              <a:t>f</a:t>
            </a:r>
            <a:r>
              <a:rPr lang="en-US" altLang="en-US" sz="2000" b="0" i="1" baseline="-25000" dirty="0" err="1">
                <a:solidFill>
                  <a:srgbClr val="FF0000"/>
                </a:solidFill>
              </a:rPr>
              <a:t>Spitfire</a:t>
            </a:r>
            <a:r>
              <a:rPr lang="en-US" altLang="en-US" sz="2000" b="0" i="1" baseline="-25000" dirty="0">
                <a:solidFill>
                  <a:srgbClr val="0000FF"/>
                </a:solidFill>
              </a:rPr>
              <a:t> </a:t>
            </a:r>
            <a:r>
              <a:rPr lang="en-US" altLang="en-US" sz="2000" b="0" i="1" dirty="0">
                <a:solidFill>
                  <a:schemeClr val="tx1"/>
                </a:solidFill>
              </a:rPr>
              <a:t>drops</a:t>
            </a:r>
            <a:r>
              <a:rPr lang="en-US" altLang="en-US" sz="2000" b="0" dirty="0">
                <a:solidFill>
                  <a:schemeClr val="tx1"/>
                </a:solidFill>
              </a:rPr>
              <a:t> as </a:t>
            </a:r>
            <a:r>
              <a:rPr lang="en-US" altLang="en-US" sz="2000" dirty="0">
                <a:solidFill>
                  <a:schemeClr val="tx1"/>
                </a:solidFill>
              </a:rPr>
              <a:t>n</a:t>
            </a:r>
            <a:r>
              <a:rPr lang="en-US" altLang="en-US" sz="2000" b="0" dirty="0">
                <a:solidFill>
                  <a:schemeClr val="tx1"/>
                </a:solidFill>
              </a:rPr>
              <a:t> increases (</a:t>
            </a:r>
            <a:r>
              <a:rPr lang="en-US" altLang="en-US" sz="2000" b="0" i="1" dirty="0">
                <a:solidFill>
                  <a:schemeClr val="tx1"/>
                </a:solidFill>
              </a:rPr>
              <a:t>scalability</a:t>
            </a:r>
            <a:r>
              <a:rPr lang="en-US" altLang="en-US" sz="20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sz="2000" b="0" i="1" dirty="0" err="1">
                <a:solidFill>
                  <a:srgbClr val="0000FF"/>
                </a:solidFill>
              </a:rPr>
              <a:t>f</a:t>
            </a:r>
            <a:r>
              <a:rPr lang="en-US" altLang="en-US" sz="2000" b="0" i="1" baseline="-25000" dirty="0" err="1">
                <a:solidFill>
                  <a:srgbClr val="0000FF"/>
                </a:solidFill>
              </a:rPr>
              <a:t>H</a:t>
            </a:r>
            <a:r>
              <a:rPr lang="en-US" altLang="en-US" sz="2000" b="0" i="1" baseline="-25000" dirty="0">
                <a:solidFill>
                  <a:srgbClr val="0000FF"/>
                </a:solidFill>
              </a:rPr>
              <a:t>-BNLJ</a:t>
            </a:r>
            <a:r>
              <a:rPr lang="en-US" altLang="en-US" sz="2000" b="0" dirty="0">
                <a:solidFill>
                  <a:srgbClr val="0000FF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and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i="1" dirty="0" err="1">
                <a:solidFill>
                  <a:srgbClr val="0000FF"/>
                </a:solidFill>
              </a:rPr>
              <a:t>f</a:t>
            </a:r>
            <a:r>
              <a:rPr lang="en-US" altLang="en-US" sz="2000" b="0" i="1" baseline="-25000" dirty="0" err="1">
                <a:solidFill>
                  <a:srgbClr val="0000FF"/>
                </a:solidFill>
              </a:rPr>
              <a:t>H</a:t>
            </a:r>
            <a:r>
              <a:rPr lang="en-US" altLang="en-US" sz="2000" b="0" i="1" baseline="-25000" dirty="0">
                <a:solidFill>
                  <a:srgbClr val="0000FF"/>
                </a:solidFill>
              </a:rPr>
              <a:t>-BRJ</a:t>
            </a:r>
            <a:r>
              <a:rPr lang="en-US" altLang="en-US" sz="2000" b="0" dirty="0">
                <a:solidFill>
                  <a:srgbClr val="0000FF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= </a:t>
            </a:r>
            <a:r>
              <a:rPr lang="en-US" altLang="en-US" sz="2000" b="0" i="1" dirty="0">
                <a:solidFill>
                  <a:schemeClr val="tx1"/>
                </a:solidFill>
              </a:rPr>
              <a:t>2m</a:t>
            </a:r>
            <a:r>
              <a:rPr lang="en-US" altLang="en-US" sz="2000" b="0" i="1" baseline="30000" dirty="0">
                <a:solidFill>
                  <a:schemeClr val="tx1"/>
                </a:solidFill>
              </a:rPr>
              <a:t>0.5</a:t>
            </a:r>
            <a:r>
              <a:rPr lang="en-US" altLang="en-US" sz="2000" b="0" dirty="0">
                <a:solidFill>
                  <a:schemeClr val="tx1"/>
                </a:solidFill>
              </a:rPr>
              <a:t>, independent of </a:t>
            </a:r>
            <a:r>
              <a:rPr lang="en-US" altLang="en-US" sz="2000" b="0" i="1" dirty="0">
                <a:solidFill>
                  <a:schemeClr val="tx1"/>
                </a:solidFill>
              </a:rPr>
              <a:t>n</a:t>
            </a:r>
          </a:p>
          <a:p>
            <a:pPr eaLnBrk="1" hangingPunct="1">
              <a:buFontTx/>
              <a:buChar char="•"/>
            </a:pPr>
            <a:r>
              <a:rPr lang="en-US" altLang="en-US" sz="2000" b="0" dirty="0">
                <a:solidFill>
                  <a:schemeClr val="tx1"/>
                </a:solidFill>
              </a:rPr>
              <a:t>Replication factor offers clear comparison independent of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implementation</a:t>
            </a:r>
            <a:endParaRPr lang="en-US" alt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533775" y="3933825"/>
            <a:ext cx="300038" cy="379413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4856163" y="3933825"/>
            <a:ext cx="298450" cy="379413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6189663" y="3933825"/>
            <a:ext cx="298450" cy="379413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978150" y="2790825"/>
            <a:ext cx="26892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347864" y="1870589"/>
            <a:ext cx="1368152" cy="26226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638272" y="3397412"/>
            <a:ext cx="2700616" cy="3916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716016" y="2132856"/>
            <a:ext cx="1368152" cy="93260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 bwMode="auto">
          <a:xfrm>
            <a:off x="5373452" y="1800904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373452" y="1988840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73452" y="2204864"/>
            <a:ext cx="134652" cy="93968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73452" y="2420888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The Rayzit Application</a:t>
            </a:r>
          </a:p>
        </p:txBody>
      </p:sp>
      <p:pic>
        <p:nvPicPr>
          <p:cNvPr id="31747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196975"/>
            <a:ext cx="2743200" cy="487045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288" y="1125538"/>
            <a:ext cx="56165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</a:rPr>
              <a:t>A user can </a:t>
            </a:r>
            <a:r>
              <a:rPr lang="en-US" altLang="en-US" sz="2400">
                <a:solidFill>
                  <a:schemeClr val="tx1"/>
                </a:solidFill>
              </a:rPr>
              <a:t>post</a:t>
            </a:r>
            <a:r>
              <a:rPr lang="en-US" altLang="en-US" sz="2400" b="0">
                <a:solidFill>
                  <a:schemeClr val="tx1"/>
                </a:solidFill>
              </a:rPr>
              <a:t> a </a:t>
            </a:r>
            <a:r>
              <a:rPr lang="en-US" altLang="en-US" sz="2400">
                <a:solidFill>
                  <a:schemeClr val="tx1"/>
                </a:solidFill>
              </a:rPr>
              <a:t>new Rayz </a:t>
            </a:r>
            <a:r>
              <a:rPr lang="en-US" altLang="en-US" sz="2400" b="0">
                <a:solidFill>
                  <a:schemeClr val="tx1"/>
                </a:solidFill>
              </a:rPr>
              <a:t>(text, audio, video – shown as attachment).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</a:rPr>
              <a:t>To minimize </a:t>
            </a:r>
            <a:r>
              <a:rPr lang="en-US" altLang="en-US" sz="2400">
                <a:solidFill>
                  <a:schemeClr val="tx1"/>
                </a:solidFill>
              </a:rPr>
              <a:t>spamming</a:t>
            </a:r>
            <a:r>
              <a:rPr lang="en-US" altLang="en-US" sz="2400" b="0">
                <a:solidFill>
                  <a:schemeClr val="tx1"/>
                </a:solidFill>
              </a:rPr>
              <a:t>, each user has a </a:t>
            </a:r>
            <a:r>
              <a:rPr lang="en-US" altLang="en-US" sz="2400">
                <a:solidFill>
                  <a:schemeClr val="tx1"/>
                </a:solidFill>
              </a:rPr>
              <a:t>powerbar</a:t>
            </a:r>
            <a:r>
              <a:rPr lang="en-US" altLang="en-US" sz="2400" b="0">
                <a:solidFill>
                  <a:schemeClr val="tx1"/>
                </a:solidFill>
              </a:rPr>
              <a:t> that </a:t>
            </a:r>
            <a:r>
              <a:rPr lang="en-US" altLang="en-US" sz="2400">
                <a:solidFill>
                  <a:schemeClr val="tx1"/>
                </a:solidFill>
              </a:rPr>
              <a:t>decreases</a:t>
            </a:r>
            <a:r>
              <a:rPr lang="en-US" altLang="en-US" sz="2400" b="0">
                <a:solidFill>
                  <a:schemeClr val="tx1"/>
                </a:solidFill>
              </a:rPr>
              <a:t> on every </a:t>
            </a:r>
            <a:r>
              <a:rPr lang="en-US" altLang="en-US" sz="2400">
                <a:solidFill>
                  <a:schemeClr val="tx1"/>
                </a:solidFill>
              </a:rPr>
              <a:t>action: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</a:rPr>
              <a:t>Rayz, reply, re-rayz, power+/-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tx1"/>
                </a:solidFill>
              </a:rPr>
              <a:t>When empty no more actions are possible until it </a:t>
            </a:r>
            <a:r>
              <a:rPr lang="en-US" altLang="en-US" sz="2000">
                <a:solidFill>
                  <a:schemeClr val="tx1"/>
                </a:solidFill>
              </a:rPr>
              <a:t>gradually </a:t>
            </a:r>
            <a:r>
              <a:rPr lang="en-US" altLang="en-US" sz="2000" b="0">
                <a:solidFill>
                  <a:schemeClr val="tx1"/>
                </a:solidFill>
              </a:rPr>
              <a:t>reloads.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>
                <a:solidFill>
                  <a:schemeClr val="tx1"/>
                </a:solidFill>
              </a:rPr>
              <a:t>To </a:t>
            </a:r>
            <a:r>
              <a:rPr lang="en-US" altLang="en-US" sz="2000">
                <a:solidFill>
                  <a:schemeClr val="tx1"/>
                </a:solidFill>
              </a:rPr>
              <a:t>reload faster</a:t>
            </a:r>
            <a:r>
              <a:rPr lang="en-US" altLang="en-US" sz="2000" b="0">
                <a:solidFill>
                  <a:schemeClr val="tx1"/>
                </a:solidFill>
              </a:rPr>
              <a:t>, we provide the </a:t>
            </a:r>
            <a:r>
              <a:rPr lang="en-US" altLang="en-US" sz="2000">
                <a:solidFill>
                  <a:schemeClr val="tx1"/>
                </a:solidFill>
              </a:rPr>
              <a:t>incentive</a:t>
            </a:r>
            <a:r>
              <a:rPr lang="en-US" altLang="en-US" sz="2000" b="0">
                <a:solidFill>
                  <a:schemeClr val="tx1"/>
                </a:solidFill>
              </a:rPr>
              <a:t> to provide </a:t>
            </a:r>
            <a:r>
              <a:rPr lang="en-US" altLang="en-US" sz="2000">
                <a:solidFill>
                  <a:schemeClr val="tx1"/>
                </a:solidFill>
              </a:rPr>
              <a:t>useful answers </a:t>
            </a:r>
            <a:r>
              <a:rPr lang="en-US" altLang="en-US" sz="2000" b="0">
                <a:solidFill>
                  <a:schemeClr val="tx1"/>
                </a:solidFill>
              </a:rPr>
              <a:t>that will be </a:t>
            </a:r>
            <a:r>
              <a:rPr lang="en-US" altLang="en-US" sz="2000">
                <a:solidFill>
                  <a:schemeClr val="tx1"/>
                </a:solidFill>
              </a:rPr>
              <a:t>starred by others</a:t>
            </a:r>
            <a:r>
              <a:rPr lang="en-US" altLang="en-US" sz="2000" b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</a:rPr>
              <a:t>A message can be bounded to a certain distance (kNN is default)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</a:rPr>
              <a:t>0.5, 5, 50, 500, 5000 km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2000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9" r="5782"/>
          <a:stretch>
            <a:fillRect/>
          </a:stretch>
        </p:blipFill>
        <p:spPr bwMode="auto">
          <a:xfrm>
            <a:off x="7164388" y="3933825"/>
            <a:ext cx="1522412" cy="1484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101013" y="5516563"/>
            <a:ext cx="863600" cy="6492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11863" y="5516563"/>
            <a:ext cx="1223962" cy="6492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795963" y="2781300"/>
            <a:ext cx="3097212" cy="649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7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813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6495882" cy="404661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9632" y="5084763"/>
            <a:ext cx="69958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0">
                <a:solidFill>
                  <a:srgbClr val="FF0000"/>
                </a:solidFill>
              </a:rPr>
              <a:t>Spitfire</a:t>
            </a:r>
            <a:r>
              <a:rPr lang="en-US" altLang="en-US" sz="2000" b="0">
                <a:solidFill>
                  <a:schemeClr val="accent2"/>
                </a:solidFill>
              </a:rPr>
              <a:t> </a:t>
            </a:r>
            <a:r>
              <a:rPr lang="en-US" altLang="en-US" sz="2000" b="0" i="1">
                <a:solidFill>
                  <a:schemeClr val="tx1"/>
                </a:solidFill>
              </a:rPr>
              <a:t>outperforms</a:t>
            </a:r>
          </a:p>
          <a:p>
            <a:pPr eaLnBrk="1" hangingPunct="1">
              <a:buFontTx/>
              <a:buChar char="•"/>
            </a:pPr>
            <a:r>
              <a:rPr lang="en-US" altLang="en-US" sz="2000" b="0" dirty="0">
                <a:solidFill>
                  <a:srgbClr val="FF0000"/>
                </a:solidFill>
              </a:rPr>
              <a:t>Spitfire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i="1" dirty="0">
                <a:solidFill>
                  <a:schemeClr val="tx1"/>
                </a:solidFill>
              </a:rPr>
              <a:t>scales</a:t>
            </a:r>
            <a:r>
              <a:rPr lang="en-US" altLang="en-US" sz="2000" b="0" dirty="0">
                <a:solidFill>
                  <a:schemeClr val="tx1"/>
                </a:solidFill>
              </a:rPr>
              <a:t> much better as </a:t>
            </a:r>
            <a:r>
              <a:rPr lang="en-US" altLang="en-US" sz="2000" i="1" dirty="0">
                <a:solidFill>
                  <a:schemeClr val="tx1"/>
                </a:solidFill>
              </a:rPr>
              <a:t>k</a:t>
            </a:r>
            <a:r>
              <a:rPr lang="en-US" altLang="en-US" sz="2000" b="0" dirty="0">
                <a:solidFill>
                  <a:schemeClr val="tx1"/>
                </a:solidFill>
              </a:rPr>
              <a:t> increases, almost linearly</a:t>
            </a:r>
            <a:br>
              <a:rPr lang="en-US" altLang="en-US" sz="2000" b="0" dirty="0">
                <a:solidFill>
                  <a:schemeClr val="tx1"/>
                </a:solidFill>
              </a:rPr>
            </a:br>
            <a:r>
              <a:rPr lang="en-US" altLang="en-US" sz="2000" b="0" dirty="0">
                <a:solidFill>
                  <a:schemeClr val="tx1"/>
                </a:solidFill>
              </a:rPr>
              <a:t>due to much smaller replication factor (not shown)</a:t>
            </a: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059832" y="4416152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3851920" y="4416152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4644008" y="4416152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Up Arrow 8"/>
          <p:cNvSpPr>
            <a:spLocks noChangeArrowheads="1"/>
          </p:cNvSpPr>
          <p:nvPr/>
        </p:nvSpPr>
        <p:spPr bwMode="auto">
          <a:xfrm>
            <a:off x="5436096" y="4416152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Up Arrow 9"/>
          <p:cNvSpPr>
            <a:spLocks noChangeArrowheads="1"/>
          </p:cNvSpPr>
          <p:nvPr/>
        </p:nvSpPr>
        <p:spPr bwMode="auto">
          <a:xfrm>
            <a:off x="6228184" y="4437112"/>
            <a:ext cx="298450" cy="379413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205163" y="3465513"/>
            <a:ext cx="769937" cy="46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3975100" y="3365500"/>
            <a:ext cx="787400" cy="1000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4762500" y="3328988"/>
            <a:ext cx="777875" cy="365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5540375" y="3176588"/>
            <a:ext cx="779463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565140" y="1678848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565140" y="1678848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65140" y="1894872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Experimental Evaluation</a:t>
            </a:r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931441"/>
            <a:ext cx="6014591" cy="400972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568" y="5084763"/>
            <a:ext cx="82734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0">
                <a:solidFill>
                  <a:srgbClr val="FF0000"/>
                </a:solidFill>
              </a:rPr>
              <a:t>Spitfire</a:t>
            </a:r>
            <a:r>
              <a:rPr lang="en-US" altLang="en-US" sz="2000" b="0">
                <a:solidFill>
                  <a:schemeClr val="accent2"/>
                </a:solidFill>
              </a:rPr>
              <a:t> </a:t>
            </a:r>
            <a:r>
              <a:rPr lang="en-US" altLang="en-US" sz="2000" b="0" i="1">
                <a:solidFill>
                  <a:schemeClr val="tx1"/>
                </a:solidFill>
              </a:rPr>
              <a:t>outperforms</a:t>
            </a:r>
          </a:p>
          <a:p>
            <a:pPr eaLnBrk="1" hangingPunct="1">
              <a:buFontTx/>
              <a:buChar char="•"/>
            </a:pPr>
            <a:r>
              <a:rPr lang="en-US" altLang="en-US" sz="2000" b="0" dirty="0">
                <a:solidFill>
                  <a:srgbClr val="FF0000"/>
                </a:solidFill>
              </a:rPr>
              <a:t>Spitfire</a:t>
            </a:r>
            <a:r>
              <a:rPr lang="en-US" altLang="en-US" sz="2000" b="0" dirty="0">
                <a:solidFill>
                  <a:schemeClr val="accent2"/>
                </a:solidFill>
              </a:rPr>
              <a:t> </a:t>
            </a:r>
            <a:r>
              <a:rPr lang="en-US" altLang="en-US" sz="2000" b="0" i="1" dirty="0">
                <a:solidFill>
                  <a:schemeClr val="tx1"/>
                </a:solidFill>
              </a:rPr>
              <a:t>scales</a:t>
            </a:r>
            <a:r>
              <a:rPr lang="en-US" altLang="en-US" sz="2000" b="0" dirty="0">
                <a:solidFill>
                  <a:schemeClr val="tx1"/>
                </a:solidFill>
              </a:rPr>
              <a:t> much better as </a:t>
            </a:r>
            <a:r>
              <a:rPr lang="en-US" altLang="en-US" sz="2000" i="1" dirty="0">
                <a:solidFill>
                  <a:schemeClr val="tx1"/>
                </a:solidFill>
              </a:rPr>
              <a:t>m</a:t>
            </a:r>
            <a:r>
              <a:rPr lang="en-US" altLang="en-US" sz="2000" b="0" dirty="0">
                <a:solidFill>
                  <a:schemeClr val="tx1"/>
                </a:solidFill>
              </a:rPr>
              <a:t> increases</a:t>
            </a:r>
            <a:br>
              <a:rPr lang="en-US" altLang="en-US" sz="2000" b="0" dirty="0">
                <a:solidFill>
                  <a:schemeClr val="tx1"/>
                </a:solidFill>
              </a:rPr>
            </a:br>
            <a:r>
              <a:rPr lang="en-US" altLang="en-US" sz="2000" b="0" dirty="0">
                <a:solidFill>
                  <a:schemeClr val="tx1"/>
                </a:solidFill>
                <a:sym typeface="Wingdings" charset="2"/>
              </a:rPr>
              <a:t> </a:t>
            </a:r>
            <a:r>
              <a:rPr lang="en-US" altLang="en-US" sz="2000" b="0" dirty="0">
                <a:solidFill>
                  <a:schemeClr val="tx1"/>
                </a:solidFill>
              </a:rPr>
              <a:t>greater speed-up achieved as computational resources are added</a:t>
            </a: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308350" y="4292600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4486275" y="4292600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5729288" y="4292600"/>
            <a:ext cx="29845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997200" y="2722563"/>
            <a:ext cx="1249363" cy="460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237038" y="2768600"/>
            <a:ext cx="1195387" cy="730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403600" y="2397125"/>
            <a:ext cx="1241425" cy="1349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635500" y="3746500"/>
            <a:ext cx="1195388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2267744" y="1822864"/>
            <a:ext cx="134652" cy="93968"/>
          </a:xfrm>
          <a:prstGeom prst="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67744" y="2038888"/>
            <a:ext cx="134652" cy="93968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 err="1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AkNN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 Query 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Processing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Spitfire Solution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Experimental Comparison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Future Work</a:t>
            </a:r>
            <a:endParaRPr lang="en-US" altLang="en-US" sz="2400" b="1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55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Future Work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Temporal extension to answer continuous AkNN queries (e.g., streaming data)</a:t>
            </a:r>
          </a:p>
          <a:p>
            <a:r>
              <a:rPr lang="en-US" altLang="en-US">
                <a:ea typeface="ＭＳ Ｐゴシック" charset="-128"/>
              </a:rPr>
              <a:t>Provide an approximate AkNN version</a:t>
            </a:r>
          </a:p>
          <a:p>
            <a:r>
              <a:rPr lang="en-US" altLang="en-US">
                <a:ea typeface="ＭＳ Ｐゴシック" charset="-128"/>
              </a:rPr>
              <a:t>Develop online geographic hash-based partitioning</a:t>
            </a:r>
          </a:p>
        </p:txBody>
      </p:sp>
    </p:spTree>
    <p:extLst>
      <p:ext uri="{BB962C8B-B14F-4D97-AF65-F5344CB8AC3E}">
        <p14:creationId xmlns:p14="http://schemas.microsoft.com/office/powerpoint/2010/main" val="7455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73016"/>
            <a:ext cx="3396642" cy="1407494"/>
          </a:xfrm>
          <a:prstGeom prst="rect">
            <a:avLst/>
          </a:prstGeom>
        </p:spPr>
      </p:pic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611188" y="5013176"/>
            <a:ext cx="7993062" cy="773014"/>
          </a:xfrm>
          <a:prstGeom prst="rect">
            <a:avLst/>
          </a:prstGeom>
          <a:solidFill>
            <a:srgbClr val="CCEC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0" dirty="0"/>
              <a:t>	</a:t>
            </a:r>
            <a:r>
              <a:rPr lang="en-US" altLang="en-US" sz="1800" b="0" dirty="0" smtClean="0"/>
              <a:t>14</a:t>
            </a:r>
            <a:r>
              <a:rPr lang="el-GR" altLang="en-US" sz="1800" b="0" baseline="30000" dirty="0"/>
              <a:t>ο</a:t>
            </a:r>
            <a:r>
              <a:rPr lang="en-US" altLang="en-US" sz="1800" b="0" dirty="0" smtClean="0"/>
              <a:t> </a:t>
            </a:r>
            <a:r>
              <a:rPr lang="el-GR" sz="1800" b="0" dirty="0">
                <a:solidFill>
                  <a:schemeClr val="tx1"/>
                </a:solidFill>
              </a:rPr>
              <a:t>Ελληνικό Συμπόσιο Διαχείρισης Δεδομένων </a:t>
            </a:r>
            <a:r>
              <a:rPr lang="en-US" altLang="en-US" sz="1800" b="0" dirty="0" smtClean="0"/>
              <a:t/>
            </a:r>
            <a:br>
              <a:rPr lang="en-US" altLang="en-US" sz="1800" b="0" dirty="0" smtClean="0"/>
            </a:br>
            <a:r>
              <a:rPr lang="en-US" altLang="en-US" sz="1800" b="0" dirty="0"/>
              <a:t> 28-29 </a:t>
            </a:r>
            <a:r>
              <a:rPr lang="el-GR" altLang="en-US" sz="1800" b="0" dirty="0" smtClean="0"/>
              <a:t>Ιουλίου </a:t>
            </a:r>
            <a:r>
              <a:rPr lang="en-US" altLang="en-US" sz="1800" b="0" dirty="0" smtClean="0"/>
              <a:t>2016, </a:t>
            </a:r>
            <a:r>
              <a:rPr lang="el-GR" altLang="en-US" sz="1800" b="0" dirty="0" smtClean="0"/>
              <a:t>Αθήνα</a:t>
            </a:r>
            <a:endParaRPr lang="fr-FR" altLang="en-US" sz="1800" b="0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476872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l-GR" altLang="en-US" sz="2800" b="1" dirty="0" smtClean="0">
                <a:ea typeface="ＭＳ Ｐゴシック" charset="-128"/>
              </a:rPr>
              <a:t>Επεξεργασία Επερωτήσεων k Πλησιέστερων Γειτόνων Όλων των Αντικειμένων σε Κατανεμημένη Κύρια Μνήμη</a:t>
            </a:r>
            <a:endParaRPr lang="en-US" altLang="en-US" sz="2800" b="1" i="1" dirty="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8" y="2996952"/>
            <a:ext cx="799306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n-US" sz="2000" dirty="0" smtClean="0">
                <a:solidFill>
                  <a:schemeClr val="tx1"/>
                </a:solidFill>
              </a:rPr>
              <a:t>Γεώργιος Χατζημηλιούδης</a:t>
            </a:r>
            <a:r>
              <a:rPr lang="en-US" altLang="en-US" sz="2000" baseline="30000" dirty="0" smtClean="0">
                <a:solidFill>
                  <a:schemeClr val="tx1"/>
                </a:solidFill>
              </a:rPr>
              <a:t>1</a:t>
            </a:r>
            <a:r>
              <a:rPr lang="el-GR" altLang="en-US" sz="2000" b="0" dirty="0" smtClean="0">
                <a:solidFill>
                  <a:schemeClr val="tx1"/>
                </a:solidFill>
              </a:rPr>
              <a:t>, Κωνσταντίνος Κώστα</a:t>
            </a:r>
            <a:r>
              <a:rPr lang="en-US" altLang="en-US" sz="2000" b="0" baseline="30000" dirty="0" smtClean="0">
                <a:solidFill>
                  <a:schemeClr val="tx1"/>
                </a:solidFill>
              </a:rPr>
              <a:t>1</a:t>
            </a:r>
            <a:r>
              <a:rPr lang="el-GR" altLang="en-US" sz="2000" b="0" dirty="0" smtClean="0">
                <a:solidFill>
                  <a:schemeClr val="tx1"/>
                </a:solidFill>
              </a:rPr>
              <a:t>,</a:t>
            </a:r>
            <a:r>
              <a:rPr lang="en-US" altLang="en-US" sz="2000" b="0" dirty="0" smtClean="0">
                <a:solidFill>
                  <a:schemeClr val="tx1"/>
                </a:solidFill>
              </a:rPr>
              <a:t/>
            </a:r>
            <a:br>
              <a:rPr lang="en-US" altLang="en-US" sz="2000" b="0" dirty="0" smtClean="0">
                <a:solidFill>
                  <a:schemeClr val="tx1"/>
                </a:solidFill>
              </a:rPr>
            </a:br>
            <a:r>
              <a:rPr lang="el-GR" altLang="en-US" sz="2000" b="0" dirty="0" smtClean="0">
                <a:solidFill>
                  <a:schemeClr val="tx1"/>
                </a:solidFill>
              </a:rPr>
              <a:t>Δημήτρης </a:t>
            </a:r>
            <a:r>
              <a:rPr lang="el-GR" altLang="en-US" sz="2000" b="0" dirty="0" err="1" smtClean="0">
                <a:solidFill>
                  <a:schemeClr val="tx1"/>
                </a:solidFill>
              </a:rPr>
              <a:t>Ζεϊναλιπούρ</a:t>
            </a:r>
            <a:r>
              <a:rPr lang="en-US" altLang="en-US" sz="2000" b="0" baseline="30000" dirty="0" smtClean="0">
                <a:solidFill>
                  <a:schemeClr val="tx1"/>
                </a:solidFill>
              </a:rPr>
              <a:t>1</a:t>
            </a:r>
            <a:r>
              <a:rPr lang="el-GR" altLang="en-US" sz="2000" b="0" dirty="0" smtClean="0">
                <a:solidFill>
                  <a:schemeClr val="tx1"/>
                </a:solidFill>
              </a:rPr>
              <a:t>, </a:t>
            </a:r>
            <a:r>
              <a:rPr lang="el-GR" altLang="en-US" sz="2000" b="0" dirty="0" err="1" smtClean="0">
                <a:solidFill>
                  <a:schemeClr val="tx1"/>
                </a:solidFill>
              </a:rPr>
              <a:t>Wang-Chien</a:t>
            </a:r>
            <a:r>
              <a:rPr lang="el-GR" altLang="en-US" sz="2000" b="0" dirty="0" smtClean="0">
                <a:solidFill>
                  <a:schemeClr val="tx1"/>
                </a:solidFill>
              </a:rPr>
              <a:t> </a:t>
            </a:r>
            <a:r>
              <a:rPr lang="el-GR" altLang="en-US" sz="2000" b="0" dirty="0" err="1" smtClean="0">
                <a:solidFill>
                  <a:schemeClr val="tx1"/>
                </a:solidFill>
              </a:rPr>
              <a:t>Lee</a:t>
            </a:r>
            <a:r>
              <a:rPr lang="en-US" altLang="en-US" sz="2000" b="0" baseline="30000" dirty="0" smtClean="0">
                <a:solidFill>
                  <a:schemeClr val="tx1"/>
                </a:solidFill>
              </a:rPr>
              <a:t>2</a:t>
            </a:r>
            <a:r>
              <a:rPr lang="el-GR" altLang="en-US" sz="2000" b="0" dirty="0" smtClean="0">
                <a:solidFill>
                  <a:schemeClr val="tx1"/>
                </a:solidFill>
              </a:rPr>
              <a:t>, Ευαγγελία </a:t>
            </a:r>
            <a:r>
              <a:rPr lang="el-GR" altLang="en-US" sz="2000" b="0" dirty="0" err="1" smtClean="0">
                <a:solidFill>
                  <a:schemeClr val="tx1"/>
                </a:solidFill>
              </a:rPr>
              <a:t>Πιτουρά</a:t>
            </a:r>
            <a:r>
              <a:rPr lang="en-US" altLang="en-US" sz="2000" b="0" baseline="30000" dirty="0" smtClean="0">
                <a:solidFill>
                  <a:schemeClr val="tx1"/>
                </a:solidFill>
              </a:rPr>
              <a:t>3</a:t>
            </a:r>
            <a:endParaRPr lang="en-US" altLang="en-US" sz="1400" b="0" baseline="30000" dirty="0">
              <a:solidFill>
                <a:schemeClr val="tx1"/>
              </a:solidFill>
            </a:endParaRP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38" y="3789040"/>
            <a:ext cx="2527256" cy="85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196042" y="3670221"/>
            <a:ext cx="2336398" cy="1064580"/>
            <a:chOff x="5692358" y="3670221"/>
            <a:chExt cx="2336398" cy="10645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2558" y="3670221"/>
              <a:ext cx="536198" cy="101035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692358" y="3903804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University</a:t>
              </a:r>
              <a:b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</a:br>
              <a:r>
                <a:rPr lang="en-US" sz="24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of Ioannina</a:t>
              </a:r>
              <a:endParaRPr 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9552" y="6040885"/>
            <a:ext cx="806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0" i="1" dirty="0" smtClean="0"/>
              <a:t>“Distributed </a:t>
            </a:r>
            <a:r>
              <a:rPr lang="en-US" altLang="en-US" sz="1400" b="0" i="1" dirty="0"/>
              <a:t>In-Memory Processing of All k Nearest </a:t>
            </a:r>
            <a:r>
              <a:rPr lang="en-US" altLang="en-US" sz="1400" b="0" i="1" dirty="0" err="1"/>
              <a:t>Neigbhor</a:t>
            </a:r>
            <a:r>
              <a:rPr lang="en-US" altLang="en-US" sz="1400" b="0" i="1" dirty="0"/>
              <a:t> Queries”,</a:t>
            </a:r>
            <a:r>
              <a:rPr lang="en-US" altLang="en-US" sz="1400" b="0" dirty="0"/>
              <a:t> </a:t>
            </a:r>
            <a:r>
              <a:rPr lang="en-US" altLang="en-US" sz="1400" b="0" dirty="0" smtClean="0"/>
              <a:t>in IEEE </a:t>
            </a:r>
            <a:r>
              <a:rPr lang="en-US" altLang="en-US" sz="1400" b="0" dirty="0"/>
              <a:t>Transactions on Knowledge and Data Engineering (TKDE '16), Volume 28, Pages: 925-938, 2016</a:t>
            </a:r>
            <a:endParaRPr 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2188384"/>
            <a:ext cx="5407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Ευχαριστώ! Ερωτήσεις;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Rayzit User Map</a:t>
            </a:r>
          </a:p>
          <a:p>
            <a:pPr lvl="1"/>
            <a:endParaRPr lang="en-US" altLang="en-US" sz="2000">
              <a:ea typeface="ＭＳ Ｐゴシック" charset="-128"/>
            </a:endParaRPr>
          </a:p>
          <a:p>
            <a:pPr lvl="1"/>
            <a:endParaRPr lang="en-US" altLang="en-US" sz="2400">
              <a:ea typeface="ＭＳ Ｐゴシック" charset="-128"/>
            </a:endParaRPr>
          </a:p>
          <a:p>
            <a:endParaRPr lang="en-US" altLang="en-US" sz="2800">
              <a:ea typeface="ＭＳ Ｐゴシック" charset="-128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7771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95288" y="115888"/>
            <a:ext cx="8248650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858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0" dirty="0" err="1" smtClean="0"/>
              <a:t>AkNN</a:t>
            </a:r>
            <a:r>
              <a:rPr lang="en-US" altLang="en-US" sz="4000" b="0" dirty="0" smtClean="0"/>
              <a:t> Motivating Scenario</a:t>
            </a:r>
            <a:endParaRPr lang="en-US" altLang="en-US" sz="3200" b="0" dirty="0">
              <a:solidFill>
                <a:schemeClr val="tx1"/>
              </a:solidFill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653137"/>
            <a:ext cx="7344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How to compute the </a:t>
            </a:r>
            <a:r>
              <a:rPr lang="en-US" sz="3200" dirty="0" err="1" smtClean="0">
                <a:solidFill>
                  <a:srgbClr val="FFFFFF"/>
                </a:solidFill>
              </a:rPr>
              <a:t>kNN</a:t>
            </a:r>
            <a:r>
              <a:rPr lang="en-US" sz="3200" dirty="0" smtClean="0">
                <a:solidFill>
                  <a:srgbClr val="FFFFFF"/>
                </a:solidFill>
              </a:rPr>
              <a:t> for millions of mobile users every few seconds?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26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7"/>
          <p:cNvSpPr>
            <a:spLocks noChangeArrowheads="1"/>
          </p:cNvSpPr>
          <p:nvPr/>
        </p:nvSpPr>
        <p:spPr bwMode="auto">
          <a:xfrm>
            <a:off x="3635375" y="4293840"/>
            <a:ext cx="5329238" cy="1295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037" y="1484784"/>
            <a:ext cx="8425427" cy="1584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AkNN</a:t>
            </a:r>
            <a:r>
              <a:rPr lang="en-US" dirty="0" smtClean="0"/>
              <a:t> Query Definition</a:t>
            </a:r>
            <a:endParaRPr lang="en-US" dirty="0"/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514350" indent="-514350"/>
            <a:r>
              <a:rPr lang="en-US" altLang="en-US" sz="2400" b="1" i="1" dirty="0">
                <a:ea typeface="ＭＳ Ｐゴシック" charset="-128"/>
              </a:rPr>
              <a:t>Find </a:t>
            </a:r>
            <a:r>
              <a:rPr lang="en-US" altLang="en-US" sz="2400" b="1" i="1" dirty="0" err="1">
                <a:ea typeface="ＭＳ Ｐゴシック" charset="-128"/>
              </a:rPr>
              <a:t>kNN</a:t>
            </a:r>
            <a:r>
              <a:rPr lang="en-US" altLang="en-US" sz="2400" b="1" i="1" dirty="0">
                <a:ea typeface="ＭＳ Ｐゴシック" charset="-128"/>
              </a:rPr>
              <a:t> for all objects in O!</a:t>
            </a:r>
          </a:p>
          <a:p>
            <a:pPr marL="514350" indent="-514350"/>
            <a:r>
              <a:rPr lang="en-US" altLang="en-US" sz="2400" b="1" i="1" dirty="0" err="1">
                <a:ea typeface="ＭＳ Ｐゴシック" charset="-128"/>
              </a:rPr>
              <a:t>AkNN</a:t>
            </a:r>
            <a:r>
              <a:rPr lang="en-US" altLang="en-US" sz="2400" b="1" i="1" dirty="0">
                <a:ea typeface="ＭＳ Ｐゴシック" charset="-128"/>
              </a:rPr>
              <a:t>(O): </a:t>
            </a:r>
            <a:r>
              <a:rPr lang="en-US" altLang="en-US" sz="2400" i="1" dirty="0">
                <a:ea typeface="ＭＳ Ｐゴシック" charset="-128"/>
              </a:rPr>
              <a:t>Given objects 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</a:t>
            </a:r>
            <a:r>
              <a:rPr lang="en-US" altLang="en-US" sz="2400" b="1" i="1" dirty="0">
                <a:ea typeface="ＭＳ Ｐゴシック" charset="-128"/>
              </a:rPr>
              <a:t>≠ 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b</a:t>
            </a:r>
            <a:r>
              <a:rPr lang="en-US" altLang="en-US" sz="2400" b="1" i="1" dirty="0">
                <a:ea typeface="ＭＳ Ｐゴシック" charset="-128"/>
              </a:rPr>
              <a:t>≠ 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c</a:t>
            </a:r>
            <a:r>
              <a:rPr lang="en-US" altLang="en-US" sz="2400" b="1" i="1" dirty="0">
                <a:ea typeface="ＭＳ Ｐゴシック" charset="-128"/>
              </a:rPr>
              <a:t>, </a:t>
            </a:r>
          </a:p>
          <a:p>
            <a:pPr marL="514350" indent="-514350">
              <a:buFontTx/>
              <a:buNone/>
            </a:pPr>
            <a:r>
              <a:rPr lang="en-US" altLang="en-US" sz="2400" dirty="0">
                <a:ea typeface="ＭＳ Ｐゴシック" charset="-128"/>
              </a:rPr>
              <a:t>	</a:t>
            </a:r>
            <a:r>
              <a:rPr lang="en-US" altLang="en-US" sz="2400" b="1" dirty="0">
                <a:ea typeface="ＭＳ Ｐゴシック" charset="-128"/>
              </a:rPr>
              <a:t>∀</a:t>
            </a:r>
            <a:r>
              <a:rPr lang="en-US" altLang="en-US" sz="2400" b="1" dirty="0" err="1">
                <a:ea typeface="ＭＳ Ｐゴシック" charset="-128"/>
              </a:rPr>
              <a:t>o</a:t>
            </a:r>
            <a:r>
              <a:rPr lang="en-US" altLang="en-US" sz="2400" b="1" baseline="-25000" dirty="0" err="1">
                <a:ea typeface="ＭＳ Ｐゴシック" charset="-128"/>
              </a:rPr>
              <a:t>b</a:t>
            </a:r>
            <a:r>
              <a:rPr lang="en-US" altLang="en-US" sz="2400" b="1" dirty="0">
                <a:ea typeface="ＭＳ Ｐゴシック" charset="-128"/>
              </a:rPr>
              <a:t>∈ </a:t>
            </a:r>
            <a:r>
              <a:rPr lang="en-US" altLang="en-US" sz="2400" b="1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(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a,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dirty="0">
                <a:ea typeface="ＭＳ Ｐゴシック" charset="-128"/>
              </a:rPr>
              <a:t>)</a:t>
            </a:r>
            <a:r>
              <a:rPr lang="en-US" altLang="en-US" sz="2400" i="1" dirty="0">
                <a:ea typeface="ＭＳ Ｐゴシック" charset="-128"/>
              </a:rPr>
              <a:t> and </a:t>
            </a:r>
            <a:r>
              <a:rPr lang="en-US" altLang="en-US" sz="2400" b="1" dirty="0">
                <a:ea typeface="ＭＳ Ｐゴシック" charset="-128"/>
              </a:rPr>
              <a:t>∀</a:t>
            </a:r>
            <a:r>
              <a:rPr lang="en-US" altLang="en-US" sz="2400" b="1" dirty="0" err="1">
                <a:ea typeface="ＭＳ Ｐゴシック" charset="-128"/>
              </a:rPr>
              <a:t>o</a:t>
            </a:r>
            <a:r>
              <a:rPr lang="en-US" altLang="en-US" sz="2400" b="1" baseline="-25000" dirty="0" err="1">
                <a:ea typeface="ＭＳ Ｐゴシック" charset="-128"/>
              </a:rPr>
              <a:t>c</a:t>
            </a:r>
            <a:r>
              <a:rPr lang="en-US" altLang="en-US" sz="2400" b="1" dirty="0">
                <a:ea typeface="ＭＳ Ｐゴシック" charset="-128"/>
              </a:rPr>
              <a:t>∈ O - </a:t>
            </a:r>
            <a:r>
              <a:rPr lang="en-US" altLang="en-US" sz="2400" b="1" dirty="0" err="1">
                <a:ea typeface="ＭＳ Ｐゴシック" charset="-128"/>
              </a:rPr>
              <a:t>kNN</a:t>
            </a:r>
            <a:r>
              <a:rPr lang="en-US" altLang="en-US" sz="2400" b="1" dirty="0">
                <a:ea typeface="ＭＳ Ｐゴシック" charset="-128"/>
              </a:rPr>
              <a:t>(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a,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dirty="0">
                <a:ea typeface="ＭＳ Ｐゴシック" charset="-128"/>
              </a:rPr>
              <a:t>) </a:t>
            </a:r>
          </a:p>
          <a:p>
            <a:pPr marL="514350" indent="-514350">
              <a:buFontTx/>
              <a:buNone/>
            </a:pPr>
            <a:r>
              <a:rPr lang="en-US" altLang="en-US" sz="2400" i="1" dirty="0">
                <a:ea typeface="ＭＳ Ｐゴシック" charset="-128"/>
              </a:rPr>
              <a:t>	it holds that </a:t>
            </a:r>
            <a:r>
              <a:rPr lang="en-US" altLang="en-US" sz="2400" b="1" i="1" dirty="0" err="1">
                <a:ea typeface="ＭＳ Ｐゴシック" charset="-128"/>
              </a:rPr>
              <a:t>dist</a:t>
            </a:r>
            <a:r>
              <a:rPr lang="en-US" altLang="en-US" sz="2400" b="1" i="1" dirty="0">
                <a:ea typeface="ＭＳ Ｐゴシック" charset="-128"/>
              </a:rPr>
              <a:t>(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</a:t>
            </a:r>
            <a:r>
              <a:rPr lang="en-US" altLang="en-US" sz="2400" b="1" i="1" dirty="0" err="1">
                <a:ea typeface="ＭＳ Ｐゴシック" charset="-128"/>
              </a:rPr>
              <a:t>,o</a:t>
            </a:r>
            <a:r>
              <a:rPr lang="en-US" altLang="en-US" sz="2400" b="1" i="1" baseline="-25000" dirty="0" err="1">
                <a:ea typeface="ＭＳ Ｐゴシック" charset="-128"/>
              </a:rPr>
              <a:t>b</a:t>
            </a:r>
            <a:r>
              <a:rPr lang="en-US" altLang="en-US" sz="2400" b="1" i="1" dirty="0">
                <a:ea typeface="ＭＳ Ｐゴシック" charset="-128"/>
              </a:rPr>
              <a:t>) ≤ </a:t>
            </a:r>
            <a:r>
              <a:rPr lang="en-US" altLang="en-US" sz="2400" b="1" i="1" dirty="0" err="1">
                <a:ea typeface="ＭＳ Ｐゴシック" charset="-128"/>
              </a:rPr>
              <a:t>dist</a:t>
            </a:r>
            <a:r>
              <a:rPr lang="en-US" altLang="en-US" sz="2400" b="1" i="1" dirty="0">
                <a:ea typeface="ＭＳ Ｐゴシック" charset="-128"/>
              </a:rPr>
              <a:t>(</a:t>
            </a:r>
            <a:r>
              <a:rPr lang="en-US" altLang="en-US" sz="2400" b="1" i="1" dirty="0" err="1">
                <a:ea typeface="ＭＳ Ｐゴシック" charset="-128"/>
              </a:rPr>
              <a:t>o</a:t>
            </a:r>
            <a:r>
              <a:rPr lang="en-US" altLang="en-US" sz="2400" b="1" i="1" baseline="-25000" dirty="0" err="1">
                <a:ea typeface="ＭＳ Ｐゴシック" charset="-128"/>
              </a:rPr>
              <a:t>a</a:t>
            </a:r>
            <a:r>
              <a:rPr lang="en-US" altLang="en-US" sz="2400" b="1" i="1" dirty="0" err="1">
                <a:ea typeface="ＭＳ Ｐゴシック" charset="-128"/>
              </a:rPr>
              <a:t>,o</a:t>
            </a:r>
            <a:r>
              <a:rPr lang="en-US" altLang="en-US" sz="2400" b="1" i="1" baseline="-25000" dirty="0" err="1">
                <a:ea typeface="ＭＳ Ｐゴシック" charset="-128"/>
              </a:rPr>
              <a:t>c</a:t>
            </a:r>
            <a:r>
              <a:rPr lang="en-US" altLang="en-US" sz="2400" b="1" i="1" dirty="0">
                <a:ea typeface="ＭＳ Ｐゴシック" charset="-128"/>
              </a:rPr>
              <a:t>) </a:t>
            </a:r>
            <a:endParaRPr lang="en-US" altLang="en-US" sz="2400" b="1" dirty="0">
              <a:ea typeface="ＭＳ Ｐゴシック" charset="-128"/>
            </a:endParaRPr>
          </a:p>
          <a:p>
            <a:pPr marL="514350" indent="-514350"/>
            <a:endParaRPr lang="en-US" altLang="en-US" sz="2400" i="1" dirty="0">
              <a:ea typeface="ＭＳ Ｐゴシック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35375" y="3519488"/>
            <a:ext cx="536416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dirty="0" err="1"/>
              <a:t>AkNN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kNN</a:t>
            </a:r>
            <a:r>
              <a:rPr lang="en-US" altLang="en-US" sz="2400" dirty="0"/>
              <a:t> Self-Join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kNN</a:t>
            </a:r>
            <a:r>
              <a:rPr lang="en-US" altLang="en-US" sz="2400" dirty="0"/>
              <a:t> Self-Join </a:t>
            </a:r>
            <a:r>
              <a:rPr lang="en-US" altLang="en-US" sz="2400" b="0" dirty="0" smtClean="0"/>
              <a:t>Definition:</a:t>
            </a:r>
            <a:endParaRPr lang="en-US" altLang="en-US" sz="2400" b="0" dirty="0"/>
          </a:p>
          <a:p>
            <a:pPr algn="ctr" eaLnBrk="1" hangingPunct="1"/>
            <a:r>
              <a:rPr lang="en-US" altLang="en-US" sz="700" dirty="0" smtClean="0"/>
              <a:t/>
            </a:r>
            <a:br>
              <a:rPr lang="en-US" altLang="en-US" sz="700" dirty="0" smtClean="0"/>
            </a:br>
            <a:r>
              <a:rPr lang="en-US" altLang="en-US" sz="1800" dirty="0" smtClean="0"/>
              <a:t>O </a:t>
            </a:r>
            <a:r>
              <a:rPr lang="en-US" altLang="en-US" sz="1800" b="0" dirty="0"/>
              <a:t>⋈</a:t>
            </a:r>
            <a:r>
              <a:rPr lang="en-US" altLang="en-US" sz="1800" dirty="0"/>
              <a:t> </a:t>
            </a:r>
            <a:r>
              <a:rPr lang="en-US" altLang="en-US" sz="1800" baseline="-25000" dirty="0" err="1"/>
              <a:t>kNN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O </a:t>
            </a:r>
            <a:r>
              <a:rPr lang="en-US" altLang="en-US" sz="1800" dirty="0" smtClean="0"/>
              <a:t>=</a:t>
            </a:r>
            <a:br>
              <a:rPr lang="en-US" altLang="en-US" sz="1800" dirty="0" smtClean="0"/>
            </a:br>
            <a:endParaRPr lang="en-US" altLang="en-US" sz="900" dirty="0"/>
          </a:p>
          <a:p>
            <a:pPr eaLnBrk="1" hangingPunct="1"/>
            <a:r>
              <a:rPr lang="en-US" altLang="en-US" sz="1800" dirty="0"/>
              <a:t> {(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b</a:t>
            </a:r>
            <a:r>
              <a:rPr lang="en-US" altLang="en-US" sz="1800" dirty="0"/>
              <a:t>) | 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b</a:t>
            </a:r>
            <a:r>
              <a:rPr lang="en-US" altLang="en-US" sz="1800" dirty="0"/>
              <a:t> ∈ O and 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b</a:t>
            </a:r>
            <a:r>
              <a:rPr lang="en-US" altLang="en-US" sz="1800" dirty="0"/>
              <a:t> ∈ </a:t>
            </a:r>
            <a:r>
              <a:rPr lang="en-US" altLang="en-US" sz="1800" dirty="0" err="1"/>
              <a:t>kNN</a:t>
            </a:r>
            <a:r>
              <a:rPr lang="en-US" altLang="en-US" sz="1800" dirty="0"/>
              <a:t>(</a:t>
            </a:r>
            <a:r>
              <a:rPr lang="en-US" altLang="en-US" sz="1800" dirty="0" err="1"/>
              <a:t>o</a:t>
            </a:r>
            <a:r>
              <a:rPr lang="en-US" altLang="en-US" sz="1800" baseline="-25000" dirty="0" err="1"/>
              <a:t>a</a:t>
            </a:r>
            <a:r>
              <a:rPr lang="en-US" altLang="en-US" sz="1800" dirty="0"/>
              <a:t>, O)}</a:t>
            </a:r>
          </a:p>
          <a:p>
            <a:pPr eaLnBrk="1" hangingPunct="1"/>
            <a:endParaRPr lang="en-US" altLang="en-US" sz="2400" dirty="0"/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O(n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)-time search cost</a:t>
            </a:r>
            <a:endParaRPr lang="en-US" altLang="en-US" sz="2400" baseline="30000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i="1" dirty="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09538" y="3213100"/>
            <a:ext cx="3814762" cy="3313113"/>
            <a:chOff x="110058" y="3213026"/>
            <a:chExt cx="3814242" cy="3312616"/>
          </a:xfrm>
        </p:grpSpPr>
        <p:sp>
          <p:nvSpPr>
            <p:cNvPr id="15368" name="Oval 4"/>
            <p:cNvSpPr>
              <a:spLocks noChangeArrowheads="1"/>
            </p:cNvSpPr>
            <p:nvPr/>
          </p:nvSpPr>
          <p:spPr bwMode="auto">
            <a:xfrm>
              <a:off x="573088" y="4221163"/>
              <a:ext cx="288925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69" name="TextBox 5"/>
            <p:cNvSpPr txBox="1">
              <a:spLocks noChangeArrowheads="1"/>
            </p:cNvSpPr>
            <p:nvPr/>
          </p:nvSpPr>
          <p:spPr bwMode="auto">
            <a:xfrm>
              <a:off x="573088" y="3741738"/>
              <a:ext cx="936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8</a:t>
              </a:r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764233" y="3933751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1" name="TextBox 7"/>
            <p:cNvSpPr txBox="1">
              <a:spLocks noChangeArrowheads="1"/>
            </p:cNvSpPr>
            <p:nvPr/>
          </p:nvSpPr>
          <p:spPr bwMode="auto">
            <a:xfrm>
              <a:off x="1764233" y="3454326"/>
              <a:ext cx="93503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1</a:t>
              </a:r>
            </a:p>
          </p:txBody>
        </p:sp>
        <p:sp>
          <p:nvSpPr>
            <p:cNvPr id="15372" name="Oval 8"/>
            <p:cNvSpPr>
              <a:spLocks noChangeArrowheads="1"/>
            </p:cNvSpPr>
            <p:nvPr/>
          </p:nvSpPr>
          <p:spPr bwMode="auto">
            <a:xfrm>
              <a:off x="2627833" y="3692451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3" name="TextBox 9"/>
            <p:cNvSpPr txBox="1">
              <a:spLocks noChangeArrowheads="1"/>
            </p:cNvSpPr>
            <p:nvPr/>
          </p:nvSpPr>
          <p:spPr bwMode="auto">
            <a:xfrm>
              <a:off x="2699271" y="3213026"/>
              <a:ext cx="936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2</a:t>
              </a:r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3033713" y="4437063"/>
              <a:ext cx="288925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2987675" y="3970338"/>
              <a:ext cx="936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3</a:t>
              </a:r>
            </a:p>
          </p:txBody>
        </p:sp>
        <p:sp>
          <p:nvSpPr>
            <p:cNvPr id="15376" name="Oval 12"/>
            <p:cNvSpPr>
              <a:spLocks noChangeArrowheads="1"/>
            </p:cNvSpPr>
            <p:nvPr/>
          </p:nvSpPr>
          <p:spPr bwMode="auto">
            <a:xfrm>
              <a:off x="2987675" y="5543550"/>
              <a:ext cx="288925" cy="28733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7" name="TextBox 13"/>
            <p:cNvSpPr txBox="1">
              <a:spLocks noChangeArrowheads="1"/>
            </p:cNvSpPr>
            <p:nvPr/>
          </p:nvSpPr>
          <p:spPr bwMode="auto">
            <a:xfrm>
              <a:off x="2987675" y="5064125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4</a:t>
              </a:r>
            </a:p>
          </p:txBody>
        </p:sp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2085975" y="5132388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79" name="TextBox 15"/>
            <p:cNvSpPr txBox="1">
              <a:spLocks noChangeArrowheads="1"/>
            </p:cNvSpPr>
            <p:nvPr/>
          </p:nvSpPr>
          <p:spPr bwMode="auto">
            <a:xfrm>
              <a:off x="2085975" y="4652963"/>
              <a:ext cx="9350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5</a:t>
              </a:r>
            </a:p>
          </p:txBody>
        </p:sp>
        <p:sp>
          <p:nvSpPr>
            <p:cNvPr id="15380" name="Oval 16"/>
            <p:cNvSpPr>
              <a:spLocks noChangeArrowheads="1"/>
            </p:cNvSpPr>
            <p:nvPr/>
          </p:nvSpPr>
          <p:spPr bwMode="auto">
            <a:xfrm>
              <a:off x="2373313" y="6140450"/>
              <a:ext cx="288925" cy="28733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1" name="TextBox 17"/>
            <p:cNvSpPr txBox="1">
              <a:spLocks noChangeArrowheads="1"/>
            </p:cNvSpPr>
            <p:nvPr/>
          </p:nvSpPr>
          <p:spPr bwMode="auto">
            <a:xfrm>
              <a:off x="2373313" y="5661025"/>
              <a:ext cx="9366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10</a:t>
              </a:r>
            </a:p>
          </p:txBody>
        </p:sp>
        <p:sp>
          <p:nvSpPr>
            <p:cNvPr id="15382" name="Oval 18"/>
            <p:cNvSpPr>
              <a:spLocks noChangeArrowheads="1"/>
            </p:cNvSpPr>
            <p:nvPr/>
          </p:nvSpPr>
          <p:spPr bwMode="auto">
            <a:xfrm>
              <a:off x="2085975" y="5780088"/>
              <a:ext cx="287338" cy="28733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3" name="TextBox 19"/>
            <p:cNvSpPr txBox="1">
              <a:spLocks noChangeArrowheads="1"/>
            </p:cNvSpPr>
            <p:nvPr/>
          </p:nvSpPr>
          <p:spPr bwMode="auto">
            <a:xfrm>
              <a:off x="2085975" y="5300663"/>
              <a:ext cx="93503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9</a:t>
              </a:r>
            </a:p>
          </p:txBody>
        </p:sp>
        <p:sp>
          <p:nvSpPr>
            <p:cNvPr id="15384" name="Oval 20"/>
            <p:cNvSpPr>
              <a:spLocks noChangeArrowheads="1"/>
            </p:cNvSpPr>
            <p:nvPr/>
          </p:nvSpPr>
          <p:spPr bwMode="auto">
            <a:xfrm>
              <a:off x="1509713" y="6092825"/>
              <a:ext cx="287337" cy="28892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5" name="TextBox 21"/>
            <p:cNvSpPr txBox="1">
              <a:spLocks noChangeArrowheads="1"/>
            </p:cNvSpPr>
            <p:nvPr/>
          </p:nvSpPr>
          <p:spPr bwMode="auto">
            <a:xfrm>
              <a:off x="1509713" y="5614988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11</a:t>
              </a:r>
            </a:p>
          </p:txBody>
        </p:sp>
        <p:sp>
          <p:nvSpPr>
            <p:cNvPr id="15386" name="Oval 22"/>
            <p:cNvSpPr>
              <a:spLocks noChangeArrowheads="1"/>
            </p:cNvSpPr>
            <p:nvPr/>
          </p:nvSpPr>
          <p:spPr bwMode="auto">
            <a:xfrm>
              <a:off x="323528" y="5851525"/>
              <a:ext cx="288925" cy="28892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7" name="TextBox 23"/>
            <p:cNvSpPr txBox="1">
              <a:spLocks noChangeArrowheads="1"/>
            </p:cNvSpPr>
            <p:nvPr/>
          </p:nvSpPr>
          <p:spPr bwMode="auto">
            <a:xfrm>
              <a:off x="323528" y="5373688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6</a:t>
              </a:r>
            </a:p>
          </p:txBody>
        </p:sp>
        <p:sp>
          <p:nvSpPr>
            <p:cNvPr id="15388" name="Oval 24"/>
            <p:cNvSpPr>
              <a:spLocks noChangeArrowheads="1"/>
            </p:cNvSpPr>
            <p:nvPr/>
          </p:nvSpPr>
          <p:spPr bwMode="auto">
            <a:xfrm>
              <a:off x="933450" y="5059363"/>
              <a:ext cx="287338" cy="28892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89" name="TextBox 25"/>
            <p:cNvSpPr txBox="1">
              <a:spLocks noChangeArrowheads="1"/>
            </p:cNvSpPr>
            <p:nvPr/>
          </p:nvSpPr>
          <p:spPr bwMode="auto">
            <a:xfrm>
              <a:off x="933450" y="4581525"/>
              <a:ext cx="936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/>
                <a:t>o</a:t>
              </a:r>
              <a:r>
                <a:rPr lang="en-US" altLang="en-US" sz="3200" baseline="-25000"/>
                <a:t>7</a:t>
              </a:r>
            </a:p>
          </p:txBody>
        </p:sp>
        <p:sp>
          <p:nvSpPr>
            <p:cNvPr id="15390" name="Rectangle 28"/>
            <p:cNvSpPr>
              <a:spLocks noChangeArrowheads="1"/>
            </p:cNvSpPr>
            <p:nvPr/>
          </p:nvSpPr>
          <p:spPr bwMode="auto">
            <a:xfrm>
              <a:off x="178445" y="3356992"/>
              <a:ext cx="3385443" cy="31686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91" name="TextBox 29"/>
            <p:cNvSpPr txBox="1">
              <a:spLocks noChangeArrowheads="1"/>
            </p:cNvSpPr>
            <p:nvPr/>
          </p:nvSpPr>
          <p:spPr bwMode="auto">
            <a:xfrm>
              <a:off x="110058" y="3501380"/>
              <a:ext cx="9366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5363" grpId="0" animBg="1" autoUpdateAnimBg="0"/>
      <p:bldP spid="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Distributed AkNN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 smtClean="0">
                <a:ea typeface="ＭＳ Ｐゴシック" charset="-128"/>
              </a:rPr>
              <a:t>Spitfire Solution</a:t>
            </a:r>
            <a:endParaRPr lang="en-US" altLang="en-US" sz="2400" dirty="0">
              <a:ea typeface="ＭＳ Ｐゴシック" charset="-128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 smtClean="0">
                <a:ea typeface="ＭＳ Ｐゴシック" charset="-128"/>
              </a:rPr>
              <a:t>Experimental Comparison</a:t>
            </a:r>
            <a:endParaRPr lang="en-US" altLang="en-US" sz="2400" dirty="0">
              <a:ea typeface="ＭＳ Ｐゴシック" charset="-128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en-US" sz="2400" dirty="0">
                <a:ea typeface="ＭＳ Ｐゴシック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60411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Distributed </a:t>
            </a:r>
            <a:r>
              <a:rPr lang="en-US" dirty="0" err="1" smtClean="0"/>
              <a:t>AkNN</a:t>
            </a:r>
            <a:r>
              <a:rPr lang="en-US" dirty="0" smtClean="0"/>
              <a:t>: Issues</a:t>
            </a:r>
            <a:endParaRPr lang="en-US" dirty="0"/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755650" y="2997200"/>
            <a:ext cx="288925" cy="2873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55650" y="2517775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8</a:t>
            </a: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1798638" y="1782763"/>
            <a:ext cx="287337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798638" y="1303338"/>
            <a:ext cx="935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1</a:t>
            </a: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2987675" y="1639888"/>
            <a:ext cx="287338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2987675" y="1125538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2</a:t>
            </a:r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4618038" y="2825750"/>
            <a:ext cx="288925" cy="2873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4572000" y="2359025"/>
            <a:ext cx="936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3</a:t>
            </a:r>
          </a:p>
        </p:txBody>
      </p:sp>
      <p:sp>
        <p:nvSpPr>
          <p:cNvPr id="17419" name="Oval 12"/>
          <p:cNvSpPr>
            <a:spLocks noChangeArrowheads="1"/>
          </p:cNvSpPr>
          <p:nvPr/>
        </p:nvSpPr>
        <p:spPr bwMode="auto">
          <a:xfrm>
            <a:off x="4572000" y="4579938"/>
            <a:ext cx="288925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4572000" y="4100513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4</a:t>
            </a:r>
          </a:p>
        </p:txBody>
      </p:sp>
      <p:sp>
        <p:nvSpPr>
          <p:cNvPr id="17421" name="Oval 14"/>
          <p:cNvSpPr>
            <a:spLocks noChangeArrowheads="1"/>
          </p:cNvSpPr>
          <p:nvPr/>
        </p:nvSpPr>
        <p:spPr bwMode="auto">
          <a:xfrm>
            <a:off x="4213225" y="3789363"/>
            <a:ext cx="287338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4213225" y="3309938"/>
            <a:ext cx="93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5</a:t>
            </a:r>
          </a:p>
        </p:txBody>
      </p:sp>
      <p:sp>
        <p:nvSpPr>
          <p:cNvPr id="17423" name="Oval 16"/>
          <p:cNvSpPr>
            <a:spLocks noChangeArrowheads="1"/>
          </p:cNvSpPr>
          <p:nvPr/>
        </p:nvSpPr>
        <p:spPr bwMode="auto">
          <a:xfrm>
            <a:off x="3957638" y="5176838"/>
            <a:ext cx="288925" cy="2873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3957638" y="4697413"/>
            <a:ext cx="936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10</a:t>
            </a:r>
          </a:p>
        </p:txBody>
      </p:sp>
      <p:sp>
        <p:nvSpPr>
          <p:cNvPr id="17425" name="Oval 18"/>
          <p:cNvSpPr>
            <a:spLocks noChangeArrowheads="1"/>
          </p:cNvSpPr>
          <p:nvPr/>
        </p:nvSpPr>
        <p:spPr bwMode="auto">
          <a:xfrm>
            <a:off x="3670300" y="4816475"/>
            <a:ext cx="287338" cy="2873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6" name="TextBox 19"/>
          <p:cNvSpPr txBox="1">
            <a:spLocks noChangeArrowheads="1"/>
          </p:cNvSpPr>
          <p:nvPr/>
        </p:nvSpPr>
        <p:spPr bwMode="auto">
          <a:xfrm>
            <a:off x="3670300" y="4337050"/>
            <a:ext cx="935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9</a:t>
            </a:r>
          </a:p>
        </p:txBody>
      </p:sp>
      <p:sp>
        <p:nvSpPr>
          <p:cNvPr id="17427" name="Oval 20"/>
          <p:cNvSpPr>
            <a:spLocks noChangeArrowheads="1"/>
          </p:cNvSpPr>
          <p:nvPr/>
        </p:nvSpPr>
        <p:spPr bwMode="auto">
          <a:xfrm>
            <a:off x="3094038" y="5372100"/>
            <a:ext cx="287337" cy="28892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28" name="TextBox 21"/>
          <p:cNvSpPr txBox="1">
            <a:spLocks noChangeArrowheads="1"/>
          </p:cNvSpPr>
          <p:nvPr/>
        </p:nvSpPr>
        <p:spPr bwMode="auto">
          <a:xfrm>
            <a:off x="3094038" y="4894263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11</a:t>
            </a:r>
          </a:p>
        </p:txBody>
      </p:sp>
      <p:sp>
        <p:nvSpPr>
          <p:cNvPr id="17429" name="Oval 22"/>
          <p:cNvSpPr>
            <a:spLocks noChangeArrowheads="1"/>
          </p:cNvSpPr>
          <p:nvPr/>
        </p:nvSpPr>
        <p:spPr bwMode="auto">
          <a:xfrm>
            <a:off x="285750" y="4852988"/>
            <a:ext cx="288925" cy="28892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285750" y="4375150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6</a:t>
            </a:r>
          </a:p>
        </p:txBody>
      </p:sp>
      <p:sp>
        <p:nvSpPr>
          <p:cNvPr id="17431" name="Oval 24"/>
          <p:cNvSpPr>
            <a:spLocks noChangeArrowheads="1"/>
          </p:cNvSpPr>
          <p:nvPr/>
        </p:nvSpPr>
        <p:spPr bwMode="auto">
          <a:xfrm>
            <a:off x="1077913" y="4086225"/>
            <a:ext cx="287337" cy="288925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32" name="TextBox 25"/>
          <p:cNvSpPr txBox="1">
            <a:spLocks noChangeArrowheads="1"/>
          </p:cNvSpPr>
          <p:nvPr/>
        </p:nvSpPr>
        <p:spPr bwMode="auto">
          <a:xfrm>
            <a:off x="1077913" y="3608388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o</a:t>
            </a:r>
            <a:r>
              <a:rPr lang="en-US" altLang="en-US" sz="3200" baseline="-25000"/>
              <a:t>7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2916238" y="1052513"/>
            <a:ext cx="0" cy="4968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50825" y="3429000"/>
            <a:ext cx="51847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50825" y="1052513"/>
            <a:ext cx="5184775" cy="4968875"/>
            <a:chOff x="251520" y="1052736"/>
            <a:chExt cx="5184576" cy="4968552"/>
          </a:xfrm>
        </p:grpSpPr>
        <p:sp>
          <p:nvSpPr>
            <p:cNvPr id="17448" name="TextBox 36"/>
            <p:cNvSpPr txBox="1">
              <a:spLocks noChangeArrowheads="1"/>
            </p:cNvSpPr>
            <p:nvPr/>
          </p:nvSpPr>
          <p:spPr bwMode="auto">
            <a:xfrm>
              <a:off x="251520" y="1052736"/>
              <a:ext cx="6480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17449" name="TextBox 37"/>
            <p:cNvSpPr txBox="1">
              <a:spLocks noChangeArrowheads="1"/>
            </p:cNvSpPr>
            <p:nvPr/>
          </p:nvSpPr>
          <p:spPr bwMode="auto">
            <a:xfrm>
              <a:off x="4788024" y="1052736"/>
              <a:ext cx="6480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r>
                <a:rPr lang="en-US" altLang="en-US" baseline="-25000"/>
                <a:t>2</a:t>
              </a:r>
            </a:p>
          </p:txBody>
        </p:sp>
        <p:sp>
          <p:nvSpPr>
            <p:cNvPr id="17450" name="TextBox 38"/>
            <p:cNvSpPr txBox="1">
              <a:spLocks noChangeArrowheads="1"/>
            </p:cNvSpPr>
            <p:nvPr/>
          </p:nvSpPr>
          <p:spPr bwMode="auto">
            <a:xfrm>
              <a:off x="251520" y="5373216"/>
              <a:ext cx="6480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r>
                <a:rPr lang="en-US" altLang="en-US" baseline="-25000"/>
                <a:t>3</a:t>
              </a:r>
            </a:p>
          </p:txBody>
        </p:sp>
        <p:sp>
          <p:nvSpPr>
            <p:cNvPr id="17451" name="TextBox 39"/>
            <p:cNvSpPr txBox="1">
              <a:spLocks noChangeArrowheads="1"/>
            </p:cNvSpPr>
            <p:nvPr/>
          </p:nvSpPr>
          <p:spPr bwMode="auto">
            <a:xfrm>
              <a:off x="4788024" y="5373216"/>
              <a:ext cx="6480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r>
                <a:rPr lang="en-US" altLang="en-US" baseline="-25000"/>
                <a:t>4</a:t>
              </a:r>
            </a:p>
          </p:txBody>
        </p:sp>
        <p:sp>
          <p:nvSpPr>
            <p:cNvPr id="17452" name="Rectangle 41"/>
            <p:cNvSpPr>
              <a:spLocks noChangeArrowheads="1"/>
            </p:cNvSpPr>
            <p:nvPr/>
          </p:nvSpPr>
          <p:spPr bwMode="auto">
            <a:xfrm>
              <a:off x="251520" y="1052736"/>
              <a:ext cx="5184576" cy="49685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17436" name="TextBox 45"/>
          <p:cNvSpPr txBox="1">
            <a:spLocks noChangeArrowheads="1"/>
          </p:cNvSpPr>
          <p:nvPr/>
        </p:nvSpPr>
        <p:spPr bwMode="auto">
          <a:xfrm>
            <a:off x="5580063" y="1052513"/>
            <a:ext cx="316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0" dirty="0"/>
              <a:t>Let us </a:t>
            </a:r>
            <a:r>
              <a:rPr lang="en-US" altLang="en-US" sz="2400" b="0" dirty="0" smtClean="0"/>
              <a:t>partition</a:t>
            </a:r>
          </a:p>
          <a:p>
            <a:pPr eaLnBrk="1" hangingPunct="1"/>
            <a:r>
              <a:rPr lang="en-US" altLang="en-US" sz="2400" dirty="0" smtClean="0"/>
              <a:t>11 </a:t>
            </a:r>
            <a:r>
              <a:rPr lang="en-US" altLang="en-US" sz="2400" dirty="0"/>
              <a:t>objects</a:t>
            </a:r>
            <a:r>
              <a:rPr lang="en-US" altLang="en-US" sz="2400" b="0" dirty="0"/>
              <a:t> </a:t>
            </a:r>
            <a:r>
              <a:rPr lang="en-US" altLang="en-US" sz="2400" b="0" dirty="0" smtClean="0"/>
              <a:t>over</a:t>
            </a:r>
          </a:p>
          <a:p>
            <a:pPr eaLnBrk="1" hangingPunct="1"/>
            <a:r>
              <a:rPr lang="en-US" altLang="en-US" sz="2400" dirty="0" smtClean="0"/>
              <a:t>4 </a:t>
            </a:r>
            <a:r>
              <a:rPr lang="en-US" altLang="en-US" sz="2400" dirty="0"/>
              <a:t>servers </a:t>
            </a:r>
            <a:r>
              <a:rPr lang="en-US" altLang="en-US" sz="2400" b="0" dirty="0"/>
              <a:t>{s</a:t>
            </a:r>
            <a:r>
              <a:rPr lang="en-US" altLang="en-US" sz="2400" b="0" baseline="-25000" dirty="0"/>
              <a:t>1</a:t>
            </a:r>
            <a:r>
              <a:rPr lang="en-US" altLang="en-US" sz="2400" b="0" dirty="0"/>
              <a:t>,…,s</a:t>
            </a:r>
            <a:r>
              <a:rPr lang="en-US" altLang="en-US" sz="2400" b="0" baseline="-25000" dirty="0"/>
              <a:t>4</a:t>
            </a:r>
            <a:r>
              <a:rPr lang="en-US" altLang="en-US" sz="2400" b="0" dirty="0"/>
              <a:t>}</a:t>
            </a:r>
          </a:p>
        </p:txBody>
      </p: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2484438" y="2276475"/>
            <a:ext cx="8636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>
            <a:off x="2484438" y="4724400"/>
            <a:ext cx="8636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flipV="1">
            <a:off x="1476375" y="3141663"/>
            <a:ext cx="0" cy="5746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flipV="1">
            <a:off x="4140200" y="3141663"/>
            <a:ext cx="0" cy="5746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H="1" flipV="1">
            <a:off x="2627313" y="3213100"/>
            <a:ext cx="584200" cy="4397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2627313" y="3213100"/>
            <a:ext cx="576262" cy="431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95288" y="476250"/>
            <a:ext cx="3168650" cy="32400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827088" y="836613"/>
            <a:ext cx="1512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</a:rPr>
              <a:t>2NN</a:t>
            </a: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702175" y="3378200"/>
            <a:ext cx="2805929" cy="26431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109316" y="3643158"/>
            <a:ext cx="2230436" cy="216232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57488" y="2420888"/>
            <a:ext cx="3386512" cy="374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altLang="en-US" sz="1800" i="1" u="sng" kern="0" dirty="0">
                <a:solidFill>
                  <a:srgbClr val="FF0000"/>
                </a:solidFill>
                <a:latin typeface="Arial"/>
                <a:cs typeface="ＭＳ Ｐゴシック" charset="0"/>
              </a:rPr>
              <a:t>Problems: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en-US" sz="1800" b="0" i="1" kern="0" dirty="0">
                <a:solidFill>
                  <a:srgbClr val="FF0000"/>
                </a:solidFill>
                <a:latin typeface="Arial"/>
                <a:cs typeface="ＭＳ Ｐゴシック" charset="0"/>
              </a:rPr>
              <a:t>A) Communication Overhead</a:t>
            </a:r>
          </a:p>
          <a:p>
            <a:pPr marL="514350" lvl="0" indent="-514350">
              <a:spcBef>
                <a:spcPct val="20000"/>
              </a:spcBef>
              <a:buFontTx/>
              <a:buChar char="•"/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O</a:t>
            </a:r>
            <a:r>
              <a:rPr lang="en-US" altLang="en-US" sz="1600" i="1" kern="0" baseline="-25000" dirty="0">
                <a:solidFill>
                  <a:srgbClr val="000000"/>
                </a:solidFill>
                <a:latin typeface="Arial"/>
                <a:cs typeface="ＭＳ Ｐゴシック" charset="0"/>
              </a:rPr>
              <a:t>1</a:t>
            </a: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:</a:t>
            </a:r>
            <a:r>
              <a:rPr lang="en-US" altLang="en-US" sz="1600" b="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 2NN(o</a:t>
            </a:r>
            <a:r>
              <a:rPr lang="en-US" altLang="en-US" sz="1600" b="0" i="1" kern="0" baseline="-25000" dirty="0">
                <a:solidFill>
                  <a:srgbClr val="000000"/>
                </a:solidFill>
                <a:latin typeface="Arial"/>
                <a:cs typeface="ＭＳ Ｐゴシック" charset="0"/>
              </a:rPr>
              <a:t>1</a:t>
            </a:r>
            <a:r>
              <a:rPr lang="en-US" altLang="en-US" sz="1600" b="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) are located on adjacent nodes s1 and s2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=&gt; We need to minimize the replication (f) of objects among nodes! </a:t>
            </a:r>
            <a:endParaRPr lang="en-US" altLang="en-US" sz="1600" i="1" kern="0" dirty="0">
              <a:solidFill>
                <a:srgbClr val="000000"/>
              </a:solidFill>
              <a:latin typeface="Arial"/>
              <a:cs typeface="ＭＳ Ｐゴシック" charset="0"/>
              <a:sym typeface="Wingdings" charset="2"/>
            </a:endParaRPr>
          </a:p>
          <a:p>
            <a:pPr marL="514350" lvl="0" indent="-514350">
              <a:spcBef>
                <a:spcPct val="20000"/>
              </a:spcBef>
            </a:pPr>
            <a:r>
              <a:rPr lang="en-US" altLang="en-US" sz="1800" b="0" i="1" kern="0" dirty="0">
                <a:solidFill>
                  <a:srgbClr val="FF0000"/>
                </a:solidFill>
                <a:latin typeface="Arial"/>
                <a:cs typeface="ＭＳ Ｐゴシック" charset="0"/>
              </a:rPr>
              <a:t>B) Load Balancing</a:t>
            </a:r>
          </a:p>
          <a:p>
            <a:pPr marL="514350" lvl="0" indent="-514350">
              <a:spcBef>
                <a:spcPct val="20000"/>
              </a:spcBef>
              <a:buFontTx/>
              <a:buChar char="•"/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s</a:t>
            </a:r>
            <a:r>
              <a:rPr lang="en-US" altLang="en-US" sz="1600" i="1" kern="0" baseline="-25000" dirty="0">
                <a:solidFill>
                  <a:srgbClr val="000000"/>
                </a:solidFill>
                <a:latin typeface="Arial"/>
                <a:cs typeface="ＭＳ Ｐゴシック" charset="0"/>
              </a:rPr>
              <a:t>4</a:t>
            </a: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: </a:t>
            </a:r>
            <a:r>
              <a:rPr lang="en-US" altLang="en-US" sz="1600" b="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15 distances among 6 objects (i.e., n(n-1)/2)</a:t>
            </a:r>
          </a:p>
          <a:p>
            <a:pPr marL="514350" lvl="0" indent="-514350">
              <a:spcBef>
                <a:spcPct val="20000"/>
              </a:spcBef>
              <a:buFontTx/>
              <a:buChar char="•"/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s</a:t>
            </a:r>
            <a:r>
              <a:rPr lang="en-US" altLang="en-US" sz="1600" i="1" kern="0" baseline="-25000" dirty="0">
                <a:solidFill>
                  <a:srgbClr val="000000"/>
                </a:solidFill>
                <a:latin typeface="Arial"/>
                <a:cs typeface="ＭＳ Ｐゴシック" charset="0"/>
              </a:rPr>
              <a:t>3:</a:t>
            </a:r>
            <a:r>
              <a:rPr lang="en-US" altLang="en-US" sz="1600" b="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 only 3 distances!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en-US" sz="1600" i="1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=&gt; We need to yield a fair space partitioning</a:t>
            </a:r>
            <a:r>
              <a:rPr lang="en-US" altLang="en-US" sz="1600" i="1" kern="0" dirty="0" smtClean="0">
                <a:solidFill>
                  <a:srgbClr val="000000"/>
                </a:solidFill>
                <a:latin typeface="Arial"/>
                <a:cs typeface="ＭＳ Ｐゴシック" charset="0"/>
              </a:rPr>
              <a:t>!</a:t>
            </a:r>
            <a:endParaRPr lang="en-US" altLang="en-US" sz="1600" i="1" kern="0" dirty="0">
              <a:solidFill>
                <a:srgbClr val="000000"/>
              </a:solidFill>
              <a:latin typeface="Arial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/>
      <p:bldP spid="64" grpId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AkNN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</a:t>
            </a:r>
            <a:r>
              <a:rPr lang="en-US" sz="2400" dirty="0" smtClean="0"/>
              <a:t>: time needed to compute </a:t>
            </a:r>
            <a:r>
              <a:rPr lang="en-US" sz="2400" dirty="0" err="1" smtClean="0"/>
              <a:t>AkNN</a:t>
            </a:r>
            <a:r>
              <a:rPr lang="en-US" sz="2400" dirty="0" smtClean="0"/>
              <a:t> </a:t>
            </a:r>
            <a:r>
              <a:rPr lang="en-US" sz="2400" i="1" dirty="0" smtClean="0"/>
              <a:t>centrally</a:t>
            </a:r>
          </a:p>
          <a:p>
            <a:r>
              <a:rPr lang="en-US" sz="2400" b="1" dirty="0" smtClean="0"/>
              <a:t>n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number of objects for the </a:t>
            </a:r>
            <a:r>
              <a:rPr lang="en-US" sz="2400" dirty="0" err="1" smtClean="0"/>
              <a:t>AkNN</a:t>
            </a:r>
            <a:endParaRPr lang="en-US" sz="2400" dirty="0" smtClean="0"/>
          </a:p>
          <a:p>
            <a:r>
              <a:rPr lang="en-US" sz="2400" b="1" dirty="0" smtClean="0"/>
              <a:t>m</a:t>
            </a:r>
            <a:r>
              <a:rPr lang="en-US" sz="2400" dirty="0" smtClean="0"/>
              <a:t>: number of servers available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S</a:t>
            </a:r>
            <a:r>
              <a:rPr lang="en-US" sz="2400" b="1" u="sng" dirty="0" smtClean="0"/>
              <a:t>peedup </a:t>
            </a:r>
            <a:r>
              <a:rPr lang="en-US" sz="2400" dirty="0" smtClean="0"/>
              <a:t>for any distributed solution: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distr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load_balance</a:t>
            </a:r>
            <a:r>
              <a:rPr lang="en-US" sz="2400" b="1" dirty="0" smtClean="0"/>
              <a:t> * T/m + communication</a:t>
            </a:r>
            <a:endParaRPr lang="en-US" sz="2000" b="1" dirty="0" smtClean="0"/>
          </a:p>
          <a:p>
            <a:endParaRPr lang="en-US" sz="1800" dirty="0"/>
          </a:p>
          <a:p>
            <a:pPr lvl="1"/>
            <a:r>
              <a:rPr lang="en-US" sz="2400" b="1" dirty="0" err="1" smtClean="0"/>
              <a:t>load_balance</a:t>
            </a:r>
            <a:r>
              <a:rPr lang="en-US" sz="2400" b="1" dirty="0" smtClean="0"/>
              <a:t> = [1,m] </a:t>
            </a:r>
            <a:r>
              <a:rPr lang="en-US" sz="2400" dirty="0" smtClean="0"/>
              <a:t>denotes how many times heavier than </a:t>
            </a:r>
            <a:r>
              <a:rPr lang="en-US" sz="2400" b="1" dirty="0" smtClean="0"/>
              <a:t>n/m</a:t>
            </a:r>
            <a:r>
              <a:rPr lang="en-US" sz="2400" dirty="0" smtClean="0"/>
              <a:t> the size of the heaviest server is</a:t>
            </a:r>
          </a:p>
          <a:p>
            <a:pPr lvl="1"/>
            <a:r>
              <a:rPr lang="en-US" sz="2400" b="1" dirty="0" smtClean="0"/>
              <a:t>communication </a:t>
            </a:r>
            <a:r>
              <a:rPr lang="en-US" sz="2400" dirty="0" smtClean="0"/>
              <a:t>denotes the extra time needed in order to guarantee correct results in a distributed </a:t>
            </a:r>
            <a:r>
              <a:rPr lang="en-US" sz="2400" dirty="0" err="1" smtClean="0"/>
              <a:t>env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93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Hadoop Map Reduce</a:t>
            </a:r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75063"/>
            <a:ext cx="7391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1871663"/>
          </a:xfrm>
        </p:spPr>
        <p:txBody>
          <a:bodyPr/>
          <a:lstStyle/>
          <a:p>
            <a:r>
              <a:rPr lang="en-US" altLang="en-US" sz="2400" b="1" i="1" dirty="0">
                <a:ea typeface="ＭＳ Ｐゴシック" charset="-128"/>
              </a:rPr>
              <a:t>Map-Reduce (MR): </a:t>
            </a:r>
            <a:r>
              <a:rPr lang="en-US" altLang="en-US" sz="2400" i="1" dirty="0">
                <a:ea typeface="ＭＳ Ｐゴシック" charset="-128"/>
              </a:rPr>
              <a:t>a </a:t>
            </a:r>
            <a:r>
              <a:rPr lang="en-US" altLang="en-US" sz="2400" b="1" i="1" dirty="0">
                <a:ea typeface="ＭＳ Ｐゴシック" charset="-128"/>
              </a:rPr>
              <a:t>programming model for processing </a:t>
            </a:r>
            <a:r>
              <a:rPr lang="en-US" altLang="en-US" sz="2400" i="1" dirty="0">
                <a:ea typeface="ＭＳ Ｐゴシック" charset="-128"/>
              </a:rPr>
              <a:t>large data sets.</a:t>
            </a:r>
          </a:p>
          <a:p>
            <a:pPr lvl="1"/>
            <a:r>
              <a:rPr lang="en-US" altLang="en-US" sz="2400" i="1" dirty="0">
                <a:ea typeface="ＭＳ Ｐゴシック" charset="-128"/>
              </a:rPr>
              <a:t>Google paper @ USENIX OSDI’04</a:t>
            </a:r>
          </a:p>
          <a:p>
            <a:pPr lvl="1"/>
            <a:r>
              <a:rPr lang="en-US" altLang="en-US" sz="2400" b="1" i="1" dirty="0">
                <a:ea typeface="ＭＳ Ｐゴシック" charset="-128"/>
              </a:rPr>
              <a:t>Hadoop: </a:t>
            </a:r>
            <a:r>
              <a:rPr lang="en-US" altLang="en-US" sz="2400" i="1" dirty="0">
                <a:ea typeface="ＭＳ Ｐゴシック" charset="-128"/>
              </a:rPr>
              <a:t>Apache's open-source MR software.</a:t>
            </a:r>
          </a:p>
          <a:p>
            <a:pPr lvl="1"/>
            <a:r>
              <a:rPr lang="en-US" altLang="en-US" sz="2400" b="1" dirty="0">
                <a:ea typeface="ＭＳ Ｐゴシック" charset="-128"/>
              </a:rPr>
              <a:t>Commodity Hardware: </a:t>
            </a:r>
            <a:r>
              <a:rPr lang="en-US" altLang="en-US" sz="2400" dirty="0">
                <a:ea typeface="ＭＳ Ｐゴシック" charset="-128"/>
              </a:rPr>
              <a:t>2-3 failures/1000 nodes/day </a:t>
            </a:r>
          </a:p>
          <a:p>
            <a:pPr lvl="1">
              <a:buFontTx/>
              <a:buNone/>
            </a:pPr>
            <a:r>
              <a:rPr lang="en-US" altLang="en-US" sz="2400" dirty="0">
                <a:ea typeface="ＭＳ Ｐゴシック" charset="-128"/>
                <a:sym typeface="Wingdings" charset="2"/>
              </a:rPr>
              <a:t>	 </a:t>
            </a:r>
            <a:r>
              <a:rPr lang="en-US" altLang="en-US" sz="2400" dirty="0">
                <a:ea typeface="ＭＳ Ｐゴシック" charset="-128"/>
              </a:rPr>
              <a:t>Data </a:t>
            </a:r>
            <a:r>
              <a:rPr lang="en-US" altLang="en-US" sz="2400" dirty="0" err="1">
                <a:ea typeface="ＭＳ Ｐゴシック" charset="-128"/>
              </a:rPr>
              <a:t>Sharding</a:t>
            </a:r>
            <a:r>
              <a:rPr lang="en-US" altLang="en-US" sz="2400" dirty="0">
                <a:ea typeface="ＭＳ Ｐゴシック" charset="-128"/>
              </a:rPr>
              <a:t> (Data blocks replicated to 3 disks)</a:t>
            </a:r>
            <a:endParaRPr lang="en-US" altLang="en-US" sz="2400" i="1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en-US" sz="2000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en-US" sz="2000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en-US" sz="2000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288" y="4797425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i="1" dirty="0">
                <a:solidFill>
                  <a:schemeClr val="tx1"/>
                </a:solidFill>
              </a:rPr>
              <a:t>Processing Facts: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b="0" dirty="0">
                <a:solidFill>
                  <a:schemeClr val="tx1"/>
                </a:solidFill>
              </a:rPr>
              <a:t>1 TB on 1 PC = 2 hours!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b="0" dirty="0">
                <a:solidFill>
                  <a:schemeClr val="tx1"/>
                </a:solidFill>
              </a:rPr>
              <a:t>1 TB on 100 PCs = 1 min!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I/O tasks can be turned into Main-Memory (Tachyon)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altLang="en-US" sz="1800" b="0" i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32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43213" y="4149725"/>
            <a:ext cx="5329237" cy="215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/>
              <a:t>TACHYON Main Memory Caching </a:t>
            </a:r>
          </a:p>
        </p:txBody>
      </p:sp>
    </p:spTree>
    <p:extLst>
      <p:ext uri="{BB962C8B-B14F-4D97-AF65-F5344CB8AC3E}">
        <p14:creationId xmlns:p14="http://schemas.microsoft.com/office/powerpoint/2010/main" val="518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ltUpDiag">
          <a:fgClr>
            <a:srgbClr val="FF0000"/>
          </a:fgClr>
          <a:bgClr>
            <a:schemeClr val="bg1"/>
          </a:bgClr>
        </a:patt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3736</TotalTime>
  <Words>1721</Words>
  <Application>Microsoft Macintosh PowerPoint</Application>
  <PresentationFormat>On-screen Show (4:3)</PresentationFormat>
  <Paragraphs>369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ＭＳ Ｐゴシック</vt:lpstr>
      <vt:lpstr>Tahoma</vt:lpstr>
      <vt:lpstr>Wingdings</vt:lpstr>
      <vt:lpstr>Default Design</vt:lpstr>
      <vt:lpstr>Επεξεργασία Επερωτήσεων k Πλησιέστερων Γειτόνων Όλων των Αντικειμένων σε Κατανεμημένη Κύρια Μνήμη</vt:lpstr>
      <vt:lpstr>Motivation</vt:lpstr>
      <vt:lpstr>The Rayzit Application</vt:lpstr>
      <vt:lpstr>PowerPoint Presentation</vt:lpstr>
      <vt:lpstr>AkNN Query Definition</vt:lpstr>
      <vt:lpstr>Outline</vt:lpstr>
      <vt:lpstr>Distributed AkNN: Issues</vt:lpstr>
      <vt:lpstr>Distributed AkNN</vt:lpstr>
      <vt:lpstr>Hadoop Map Reduce</vt:lpstr>
      <vt:lpstr>H-NJ Algorithm</vt:lpstr>
      <vt:lpstr>H-BNLJ Algorithm</vt:lpstr>
      <vt:lpstr>H-BRJ Optimization</vt:lpstr>
      <vt:lpstr>PGBJ Algorithm</vt:lpstr>
      <vt:lpstr>PGBJ Algorithm</vt:lpstr>
      <vt:lpstr>Theoretical Comparison</vt:lpstr>
      <vt:lpstr>Presentation Outline</vt:lpstr>
      <vt:lpstr>The Spitfire Algorithm</vt:lpstr>
      <vt:lpstr>Spitfire - Outline</vt:lpstr>
      <vt:lpstr>Spitfire - Partitioning</vt:lpstr>
      <vt:lpstr>Spitfire - Replication</vt:lpstr>
      <vt:lpstr>Spitfire - Replication</vt:lpstr>
      <vt:lpstr>Spitfire - Replication</vt:lpstr>
      <vt:lpstr>Spitfire - Replication</vt:lpstr>
      <vt:lpstr>Spitfire - Refinement</vt:lpstr>
      <vt:lpstr>Presentation Outline</vt:lpstr>
      <vt:lpstr>Evaluation Testbed</vt:lpstr>
      <vt:lpstr>Experimental Evaluation</vt:lpstr>
      <vt:lpstr>Experimental Evaluation</vt:lpstr>
      <vt:lpstr>Experimental Evaluation</vt:lpstr>
      <vt:lpstr>Experimental Evaluation</vt:lpstr>
      <vt:lpstr>Experimental Evaluation</vt:lpstr>
      <vt:lpstr>Presentation Outline</vt:lpstr>
      <vt:lpstr>Future Work</vt:lpstr>
      <vt:lpstr>Επεξεργασία Επερωτήσεων k Πλησιέστερων Γειτόνων Όλων των Αντικειμένων σε Κατανεμημένη Κύρια Μνήμη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Query Processing</dc:title>
  <dc:subject>University of Cyprus</dc:subject>
  <dc:creator>Microsoft Office User</dc:creator>
  <cp:lastModifiedBy>Microsoft Office User</cp:lastModifiedBy>
  <cp:revision>620</cp:revision>
  <cp:lastPrinted>2005-08-16T19:27:47Z</cp:lastPrinted>
  <dcterms:created xsi:type="dcterms:W3CDTF">2015-10-29T09:30:48Z</dcterms:created>
  <dcterms:modified xsi:type="dcterms:W3CDTF">2016-07-28T16:52:20Z</dcterms:modified>
</cp:coreProperties>
</file>