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5.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onstantia" panose="020306020503060303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Gewrgiou"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7.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08T15:14:57.631" idx="2">
    <p:pos x="214" y="604"/>
    <p:text>using chemical process that assembles the DNA</p:text>
  </p:cm>
  <p:cm authorId="0" dt="2019-03-08T15:16:40.897" idx="3">
    <p:pos x="214" y="704"/>
    <p:text>short strands that point out the exact beginning and end regions of the DNA template strand that must be replicated</p:text>
  </p:cm>
  <p:cm authorId="0" dt="2019-03-08T15:16:55.850" idx="1">
    <p:pos x="214" y="504"/>
    <p:text>Reads nucleotide sequence from original single-stranded DNA and assembles the individual nucleotides to produce a complementary, parallel strand.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3-08T16:29:10.073" idx="4">
    <p:pos x="1360" y="646"/>
    <p:text>The nucleotides used during sequencing have special terminators that force the polymerase to assemble nucleotides one at a time. That's why they used paired-end sequencing that sequencing by synthesis
 (the same oligo is read multiple time)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3-09T17:50:21.390" idx="5">
    <p:pos x="6000" y="0"/>
    <p:text>oligos do not support random access ability, as it is not possible to resequence just a single oligo.</p:text>
  </p:cm>
  <p:cm authorId="0" dt="2019-03-09T17:50:21.390" idx="6">
    <p:pos x="6000" y="0"/>
    <p:text>addressing: oligos do not have logical addressing like block-based disk and tape. so addressing information must be encoded together with data</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03-10T15:50:41.314" idx="7">
    <p:pos x="1483" y="578"/>
    <p:text>Oligos that repeat the same nucleotide, or have high GC content (higher Gs and Cs than As and Ts). ( they create synthesis and sequencing errors) 
Also, If all oligos in a pool
contain low-complexity regions (same sequence of simple amino
acids) at similar positions.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9-03-10T16:49:47.050" idx="8">
    <p:pos x="288" y="454"/>
    <p:text>one in low concentration (a few of the same oligo) and one in high as well as increasing concentration (massive number of the same oligo)</p:text>
  </p:cm>
  <p:cm authorId="0" dt="2019-03-10T16:50:38.998" idx="12">
    <p:pos x="288" y="654"/>
    <p:text>irrelevant records that do not match the query</p:text>
  </p:cm>
  <p:cm authorId="0" dt="2019-03-10T17:05:23.196" idx="9">
    <p:pos x="288" y="554"/>
    <p:text>records with the same attributes, against a background of oligos with randomized sequences</p:text>
  </p:cm>
  <p:cm authorId="0" dt="2019-03-10T17:05:23.196" idx="10">
    <p:pos x="288" y="554"/>
    <p:text>(oligo/record from the parts and partsupp tables)</p:text>
  </p:cm>
  <p:cm authorId="0" dt="2019-03-10T17:09:25.935" idx="11">
    <p:pos x="3113" y="1032"/>
    <p:text>meaning that one pair of matching oligos joins in a background of 105 irrelevant or non-matching oligos.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859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cf0da26f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4cf0da26f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4cf0da26f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
        <p:nvSpPr>
          <p:cNvPr id="129" name="Google Shape;129;g4cf0da26f0_2_7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University of Cyprus</a:t>
            </a:r>
            <a:endParaRPr/>
          </a:p>
        </p:txBody>
      </p:sp>
    </p:spTree>
    <p:extLst>
      <p:ext uri="{BB962C8B-B14F-4D97-AF65-F5344CB8AC3E}">
        <p14:creationId xmlns:p14="http://schemas.microsoft.com/office/powerpoint/2010/main" val="136690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1f462c247_0_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51f462c247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99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1f462c247_0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51f462c247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5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d1e7dfa22_3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4d1e7dfa22_3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6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d1e7dfa22_3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4d1e7dfa22_3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89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d1e7dfa22_3_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4d1e7dfa22_3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18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d1e7dfa22_3_1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4d1e7dfa22_3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175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d1e7dfa22_3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4d1e7dfa22_3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64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d1e7dfa22_3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4d1e7dfa22_3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12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d1e7dfa22_3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4d1e7dfa22_3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027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d1e7dfa22_1_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4d1e7dfa22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14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cf0da26f0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4cf0da26f0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006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22278707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522278707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688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d1e7dfa22_3_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4d1e7dfa22_3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137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d1e7dfa22_1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4d1e7dfa22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525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d1e7dfa22_1_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4d1e7dfa22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954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1f462c247_0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51f462c247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739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d1e7dfa22_1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4d1e7dfa22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710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cf0da26f0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4cf0da26f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316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4cf0da26f0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4cf0da26f0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451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4cf0da26f0_0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4cf0da26f0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3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4cf0da26f0_0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4cf0da26f0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97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d1e7dfa22_3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4d1e7dfa22_3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772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cf0da26f0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4cf0da26f0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038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4cf0da26f0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g4cf0da26f0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52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d1e7dfa22_3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4d1e7dfa22_3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33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01d869136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501d86913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79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01d869136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501d86913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83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1f462c247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51f462c24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67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1f462c247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51f462c24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47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1f462c247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51f462c24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90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9" name="Google Shape;59;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1" name="Google Shape;71;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7" name="Google Shape;77;p17"/>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8" name="Google Shape;78;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4" name="Google Shape;84;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6" name="Google Shape;86;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7" name="Google Shape;87;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eurecom.fr/en/publication/5783/download/data-publi-5783.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comments" Target="../comments/commen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torageconference.us/2018/Presentations/Fontana.pdf"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spectrum.ieee.org/computing/it/the-lost-picture-show-hollywood-archivists-cant-outpace-obsolescence"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hyperlink" Target="https://blog.dshr.org/2016/12/the-medium-term-prospects-for-long-term.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5" descr="http://www.ucy.ac.cy/branding/documents/logo/DepartmentsAndUnitsLogo/FacultyOfPureAndAppliedSciences/ComputerScience/Department_of_Computer_Science_en.jpg"/>
          <p:cNvPicPr preferRelativeResize="0"/>
          <p:nvPr/>
        </p:nvPicPr>
        <p:blipFill rotWithShape="1">
          <a:blip r:embed="rId3">
            <a:alphaModFix/>
          </a:blip>
          <a:srcRect/>
          <a:stretch/>
        </p:blipFill>
        <p:spPr>
          <a:xfrm>
            <a:off x="1" y="1"/>
            <a:ext cx="2071670" cy="797530"/>
          </a:xfrm>
          <a:prstGeom prst="rect">
            <a:avLst/>
          </a:prstGeom>
          <a:noFill/>
          <a:ln>
            <a:noFill/>
          </a:ln>
        </p:spPr>
      </p:pic>
      <p:sp>
        <p:nvSpPr>
          <p:cNvPr id="132" name="Google Shape;132;p25"/>
          <p:cNvSpPr txBox="1">
            <a:spLocks noGrp="1"/>
          </p:cNvSpPr>
          <p:nvPr>
            <p:ph type="subTitle" idx="1"/>
          </p:nvPr>
        </p:nvSpPr>
        <p:spPr>
          <a:xfrm>
            <a:off x="1544236" y="3883832"/>
            <a:ext cx="6250800" cy="71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F243E"/>
              </a:buClr>
              <a:buSzPts val="1600"/>
              <a:buNone/>
            </a:pPr>
            <a:r>
              <a:rPr lang="en" sz="1600" b="1">
                <a:solidFill>
                  <a:srgbClr val="0F243E"/>
                </a:solidFill>
                <a:latin typeface="Constantia"/>
                <a:ea typeface="Constantia"/>
                <a:cs typeface="Constantia"/>
                <a:sym typeface="Constantia"/>
              </a:rPr>
              <a:t>By: Pedro Silva (psilva01@cs.ucy.ac.cy)</a:t>
            </a:r>
            <a:endParaRPr sz="1600" b="1">
              <a:solidFill>
                <a:srgbClr val="0F243E"/>
              </a:solidFill>
              <a:latin typeface="Constantia"/>
              <a:ea typeface="Constantia"/>
              <a:cs typeface="Constantia"/>
              <a:sym typeface="Constantia"/>
            </a:endParaRPr>
          </a:p>
          <a:p>
            <a:pPr marL="0" lvl="0" indent="0" algn="ctr" rtl="0">
              <a:spcBef>
                <a:spcPts val="0"/>
              </a:spcBef>
              <a:spcAft>
                <a:spcPts val="0"/>
              </a:spcAft>
              <a:buClr>
                <a:schemeClr val="dk1"/>
              </a:buClr>
              <a:buSzPts val="1100"/>
              <a:buFont typeface="Arial"/>
              <a:buNone/>
            </a:pPr>
            <a:r>
              <a:rPr lang="en" sz="1600" b="1">
                <a:solidFill>
                  <a:srgbClr val="0F243E"/>
                </a:solidFill>
                <a:latin typeface="Constantia"/>
                <a:ea typeface="Constantia"/>
                <a:cs typeface="Constantia"/>
                <a:sym typeface="Constantia"/>
              </a:rPr>
              <a:t>Catarina Carvalho (cpatri01@cs.ucy.ac.cy)</a:t>
            </a:r>
            <a:endParaRPr sz="1600" b="1">
              <a:solidFill>
                <a:srgbClr val="0F243E"/>
              </a:solidFill>
              <a:latin typeface="Constantia"/>
              <a:ea typeface="Constantia"/>
              <a:cs typeface="Constantia"/>
              <a:sym typeface="Constantia"/>
            </a:endParaRPr>
          </a:p>
          <a:p>
            <a:pPr marL="0" lvl="0" indent="0" algn="ctr" rtl="0">
              <a:spcBef>
                <a:spcPts val="0"/>
              </a:spcBef>
              <a:spcAft>
                <a:spcPts val="0"/>
              </a:spcAft>
              <a:buClr>
                <a:srgbClr val="0F243E"/>
              </a:buClr>
              <a:buSzPts val="1600"/>
              <a:buNone/>
            </a:pPr>
            <a:r>
              <a:rPr lang="en" sz="1600" b="1">
                <a:solidFill>
                  <a:srgbClr val="0F243E"/>
                </a:solidFill>
                <a:latin typeface="Constantia"/>
                <a:ea typeface="Constantia"/>
                <a:cs typeface="Constantia"/>
                <a:sym typeface="Constantia"/>
              </a:rPr>
              <a:t>Joanna Georgiou (jgeorg02@cs.ucy.ac.cy)</a:t>
            </a:r>
            <a:endParaRPr/>
          </a:p>
          <a:p>
            <a:pPr marL="0" lvl="0" indent="0" algn="ctr" rtl="0">
              <a:spcBef>
                <a:spcPts val="320"/>
              </a:spcBef>
              <a:spcAft>
                <a:spcPts val="0"/>
              </a:spcAft>
              <a:buClr>
                <a:srgbClr val="888888"/>
              </a:buClr>
              <a:buSzPts val="1600"/>
              <a:buNone/>
            </a:pPr>
            <a:endParaRPr sz="1600">
              <a:solidFill>
                <a:srgbClr val="0F243E"/>
              </a:solidFill>
              <a:latin typeface="Constantia"/>
              <a:ea typeface="Constantia"/>
              <a:cs typeface="Constantia"/>
              <a:sym typeface="Constantia"/>
            </a:endParaRPr>
          </a:p>
        </p:txBody>
      </p:sp>
      <p:sp>
        <p:nvSpPr>
          <p:cNvPr id="133" name="Google Shape;133;p25"/>
          <p:cNvSpPr txBox="1">
            <a:spLocks noGrp="1"/>
          </p:cNvSpPr>
          <p:nvPr>
            <p:ph type="ftr" idx="11"/>
          </p:nvPr>
        </p:nvSpPr>
        <p:spPr>
          <a:xfrm>
            <a:off x="2692200" y="4767200"/>
            <a:ext cx="3759600" cy="272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Constantia"/>
                <a:ea typeface="Constantia"/>
                <a:cs typeface="Constantia"/>
                <a:sym typeface="Constantia"/>
              </a:rPr>
              <a:t>https://www2.cs.ucy.ac.cy/~dzeina/courses/epl646</a:t>
            </a:r>
            <a:endParaRPr>
              <a:latin typeface="Constantia"/>
              <a:ea typeface="Constantia"/>
              <a:cs typeface="Constantia"/>
              <a:sym typeface="Constantia"/>
            </a:endParaRPr>
          </a:p>
        </p:txBody>
      </p:sp>
      <p:sp>
        <p:nvSpPr>
          <p:cNvPr id="134" name="Google Shape;134;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latin typeface="Constantia"/>
                <a:ea typeface="Constantia"/>
                <a:cs typeface="Constantia"/>
                <a:sym typeface="Constantia"/>
              </a:rPr>
              <a:t>1</a:t>
            </a:fld>
            <a:endParaRPr>
              <a:latin typeface="Constantia"/>
              <a:ea typeface="Constantia"/>
              <a:cs typeface="Constantia"/>
              <a:sym typeface="Constantia"/>
            </a:endParaRPr>
          </a:p>
        </p:txBody>
      </p:sp>
      <p:sp>
        <p:nvSpPr>
          <p:cNvPr id="135" name="Google Shape;135;p25"/>
          <p:cNvSpPr/>
          <p:nvPr/>
        </p:nvSpPr>
        <p:spPr>
          <a:xfrm>
            <a:off x="0" y="644900"/>
            <a:ext cx="91440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i="0" u="none" strike="noStrike" cap="none">
                <a:solidFill>
                  <a:srgbClr val="17365D"/>
                </a:solidFill>
                <a:latin typeface="Constantia"/>
                <a:ea typeface="Constantia"/>
                <a:cs typeface="Constantia"/>
                <a:sym typeface="Constantia"/>
              </a:rPr>
              <a:t>EPL646: Advanced Topics in Databases</a:t>
            </a:r>
            <a:r>
              <a:rPr lang="en" sz="2800" b="1" i="0" u="none" strike="noStrike" cap="none">
                <a:solidFill>
                  <a:srgbClr val="17365D"/>
                </a:solidFill>
                <a:latin typeface="Constantia"/>
                <a:ea typeface="Constantia"/>
                <a:cs typeface="Constantia"/>
                <a:sym typeface="Constantia"/>
              </a:rPr>
              <a:t> </a:t>
            </a:r>
            <a:endParaRPr/>
          </a:p>
        </p:txBody>
      </p:sp>
      <p:sp>
        <p:nvSpPr>
          <p:cNvPr id="136" name="Google Shape;136;p25"/>
          <p:cNvSpPr/>
          <p:nvPr/>
        </p:nvSpPr>
        <p:spPr>
          <a:xfrm>
            <a:off x="285720" y="2514429"/>
            <a:ext cx="857256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u="sng">
                <a:solidFill>
                  <a:schemeClr val="hlink"/>
                </a:solidFill>
                <a:latin typeface="Constantia"/>
                <a:ea typeface="Constantia"/>
                <a:cs typeface="Constantia"/>
                <a:sym typeface="Constantia"/>
                <a:hlinkClick r:id="rId4"/>
              </a:rPr>
              <a:t>OligoArchive: Using DNA in the DBMS storage hierarchy.</a:t>
            </a:r>
            <a:r>
              <a:rPr lang="en" sz="1800" b="0" i="0" u="none" strike="noStrike" cap="none">
                <a:solidFill>
                  <a:schemeClr val="dk1"/>
                </a:solidFill>
                <a:latin typeface="Constantia"/>
                <a:ea typeface="Constantia"/>
                <a:cs typeface="Constantia"/>
                <a:sym typeface="Constantia"/>
              </a:rPr>
              <a:t> </a:t>
            </a:r>
            <a:r>
              <a:rPr lang="en" sz="1800">
                <a:solidFill>
                  <a:schemeClr val="dk1"/>
                </a:solidFill>
                <a:latin typeface="Constantia"/>
                <a:ea typeface="Constantia"/>
                <a:cs typeface="Constantia"/>
                <a:sym typeface="Constantia"/>
              </a:rPr>
              <a:t>Appuswamy, Raja; Lebrigand, Kevin; Barbry, Pascal; Antonini, Marc; Madderson, Olivier; Freemont, Paul; McDonald, James; Heinis, Thomas, CIDR 2019, Biennal Conference on Innovative Data Systems Research, January 13-16, 2019, Asilomar, California, USA.</a:t>
            </a:r>
            <a:endParaRPr sz="1800">
              <a:solidFill>
                <a:schemeClr val="dk1"/>
              </a:solidFill>
              <a:latin typeface="Constantia"/>
              <a:ea typeface="Constantia"/>
              <a:cs typeface="Constantia"/>
              <a:sym typeface="Constantia"/>
            </a:endParaRPr>
          </a:p>
        </p:txBody>
      </p:sp>
      <p:sp>
        <p:nvSpPr>
          <p:cNvPr id="137" name="Google Shape;137;p25" descr="Image result for logo ucy cs department"/>
          <p:cNvSpPr/>
          <p:nvPr/>
        </p:nvSpPr>
        <p:spPr>
          <a:xfrm>
            <a:off x="155574" y="-136526"/>
            <a:ext cx="850887" cy="85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25"/>
          <p:cNvSpPr txBox="1">
            <a:spLocks noGrp="1"/>
          </p:cNvSpPr>
          <p:nvPr>
            <p:ph type="ctrTitle"/>
          </p:nvPr>
        </p:nvSpPr>
        <p:spPr>
          <a:xfrm>
            <a:off x="714348" y="1142990"/>
            <a:ext cx="7772400" cy="11025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5D"/>
              </a:buClr>
              <a:buSzPts val="3240"/>
              <a:buFont typeface="Constantia"/>
              <a:buNone/>
            </a:pPr>
            <a:r>
              <a:rPr lang="en" sz="3240" b="1">
                <a:solidFill>
                  <a:srgbClr val="17365D"/>
                </a:solidFill>
                <a:latin typeface="Constantia"/>
                <a:ea typeface="Constantia"/>
                <a:cs typeface="Constantia"/>
                <a:sym typeface="Constantia"/>
              </a:rPr>
              <a:t>OligoArchive: Using DNA in the DBMS storage hierarchy</a:t>
            </a:r>
            <a:endParaRPr sz="3240" b="1">
              <a:solidFill>
                <a:srgbClr val="17365D"/>
              </a:solidFill>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Database Engine (Errors - Problems)</a:t>
            </a:r>
            <a:endParaRPr/>
          </a:p>
        </p:txBody>
      </p:sp>
      <p:sp>
        <p:nvSpPr>
          <p:cNvPr id="246" name="Google Shape;246;p34"/>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247" name="Google Shape;247;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48" name="Google Shape;248;p34"/>
          <p:cNvSpPr txBox="1">
            <a:spLocks noGrp="1"/>
          </p:cNvSpPr>
          <p:nvPr>
            <p:ph type="body" idx="1"/>
          </p:nvPr>
        </p:nvSpPr>
        <p:spPr>
          <a:xfrm>
            <a:off x="2354850" y="917725"/>
            <a:ext cx="6741000" cy="379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40"/>
              </a:spcBef>
              <a:spcAft>
                <a:spcPts val="0"/>
              </a:spcAft>
              <a:buNone/>
            </a:pPr>
            <a:r>
              <a:rPr lang="en" sz="1400" b="1"/>
              <a:t>Coupling Efficiency:</a:t>
            </a:r>
            <a:r>
              <a:rPr lang="en" sz="1400"/>
              <a:t> the probability that a nucleotide binds to the oligo during the synthesis procedure. - longer oligos, more more errors, low efficiency</a:t>
            </a:r>
            <a:endParaRPr sz="1400"/>
          </a:p>
          <a:p>
            <a:pPr marL="0" lvl="0" indent="0" algn="l" rtl="0">
              <a:lnSpc>
                <a:spcPct val="115000"/>
              </a:lnSpc>
              <a:spcBef>
                <a:spcPts val="640"/>
              </a:spcBef>
              <a:spcAft>
                <a:spcPts val="0"/>
              </a:spcAft>
              <a:buNone/>
            </a:pPr>
            <a:r>
              <a:rPr lang="en" sz="1400" b="1"/>
              <a:t>Fake Oligos:</a:t>
            </a:r>
            <a:r>
              <a:rPr lang="en" sz="1400"/>
              <a:t> oligos that do not match the synthesis input and were produced by the synthesis procedure. - during sequencing they may be covered by generating invalid data</a:t>
            </a:r>
            <a:endParaRPr sz="1400"/>
          </a:p>
          <a:p>
            <a:pPr marL="0" lvl="0" indent="0" algn="l" rtl="0">
              <a:lnSpc>
                <a:spcPct val="115000"/>
              </a:lnSpc>
              <a:spcBef>
                <a:spcPts val="640"/>
              </a:spcBef>
              <a:spcAft>
                <a:spcPts val="0"/>
              </a:spcAft>
              <a:buNone/>
            </a:pPr>
            <a:r>
              <a:rPr lang="en" sz="1400" b="1"/>
              <a:t>Sequencing Errors: </a:t>
            </a:r>
            <a:r>
              <a:rPr lang="en" sz="1400"/>
              <a:t>Substitution errors and indel errors. </a:t>
            </a:r>
            <a:endParaRPr sz="1400"/>
          </a:p>
          <a:p>
            <a:pPr marL="0" lvl="0" indent="0" algn="l" rtl="0">
              <a:lnSpc>
                <a:spcPct val="115000"/>
              </a:lnSpc>
              <a:spcBef>
                <a:spcPts val="640"/>
              </a:spcBef>
              <a:spcAft>
                <a:spcPts val="0"/>
              </a:spcAft>
              <a:buNone/>
            </a:pPr>
            <a:r>
              <a:rPr lang="en" sz="1400" b="1"/>
              <a:t>Substitution Errors: </a:t>
            </a:r>
            <a:r>
              <a:rPr lang="en" sz="1400"/>
              <a:t>The sequencer reports wrong nucleotide. - found on short-read sequencers </a:t>
            </a:r>
            <a:endParaRPr sz="1400"/>
          </a:p>
          <a:p>
            <a:pPr marL="0" lvl="0" indent="0" algn="l" rtl="0">
              <a:lnSpc>
                <a:spcPct val="115000"/>
              </a:lnSpc>
              <a:spcBef>
                <a:spcPts val="640"/>
              </a:spcBef>
              <a:spcAft>
                <a:spcPts val="0"/>
              </a:spcAft>
              <a:buNone/>
            </a:pPr>
            <a:r>
              <a:rPr lang="en" sz="1400" b="1"/>
              <a:t>Indel Errors: </a:t>
            </a:r>
            <a:r>
              <a:rPr lang="en" sz="1400"/>
              <a:t>The sequencer inserts or deletes fake nucleotides. - found on long-read sequencers</a:t>
            </a:r>
            <a:endParaRPr sz="1400"/>
          </a:p>
          <a:p>
            <a:pPr marL="0" lvl="0" indent="0" algn="l" rtl="0">
              <a:lnSpc>
                <a:spcPct val="115000"/>
              </a:lnSpc>
              <a:spcBef>
                <a:spcPts val="640"/>
              </a:spcBef>
              <a:spcAft>
                <a:spcPts val="0"/>
              </a:spcAft>
              <a:buNone/>
            </a:pPr>
            <a:r>
              <a:rPr lang="en" sz="1400" b="1"/>
              <a:t>Problem: </a:t>
            </a:r>
            <a:r>
              <a:rPr lang="en" sz="1400"/>
              <a:t>Some oligos may not be sequenced. - </a:t>
            </a:r>
            <a:r>
              <a:rPr lang="en" sz="1400" b="1"/>
              <a:t>Solution: </a:t>
            </a:r>
            <a:r>
              <a:rPr lang="en" sz="1400"/>
              <a:t>The encoder adds error metadata that can be used by the decoder to recover data back.</a:t>
            </a:r>
            <a:endParaRPr sz="1400"/>
          </a:p>
          <a:p>
            <a:pPr marL="0" lvl="0" indent="0" algn="l" rtl="0">
              <a:lnSpc>
                <a:spcPct val="115000"/>
              </a:lnSpc>
              <a:spcBef>
                <a:spcPts val="640"/>
              </a:spcBef>
              <a:spcAft>
                <a:spcPts val="0"/>
              </a:spcAft>
              <a:buNone/>
            </a:pPr>
            <a:r>
              <a:rPr lang="en" sz="1400" b="1"/>
              <a:t>Structural Complexity: </a:t>
            </a:r>
            <a:r>
              <a:rPr lang="en" sz="1400"/>
              <a:t>The encoder must avoid generating problematic oligonucleotide sequences.</a:t>
            </a:r>
            <a:endParaRPr sz="1400"/>
          </a:p>
        </p:txBody>
      </p:sp>
      <p:pic>
        <p:nvPicPr>
          <p:cNvPr id="249" name="Google Shape;249;p34"/>
          <p:cNvPicPr preferRelativeResize="0"/>
          <p:nvPr/>
        </p:nvPicPr>
        <p:blipFill>
          <a:blip r:embed="rId3">
            <a:alphaModFix/>
          </a:blip>
          <a:stretch>
            <a:fillRect/>
          </a:stretch>
        </p:blipFill>
        <p:spPr>
          <a:xfrm rot="-5400000">
            <a:off x="-803575" y="1930125"/>
            <a:ext cx="4054225" cy="202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DNA Storage System</a:t>
            </a:r>
            <a:endParaRPr/>
          </a:p>
        </p:txBody>
      </p:sp>
      <p:sp>
        <p:nvSpPr>
          <p:cNvPr id="255" name="Google Shape;255;p35"/>
          <p:cNvSpPr txBox="1">
            <a:spLocks noGrp="1"/>
          </p:cNvSpPr>
          <p:nvPr>
            <p:ph type="body" idx="1"/>
          </p:nvPr>
        </p:nvSpPr>
        <p:spPr>
          <a:xfrm>
            <a:off x="457200" y="877775"/>
            <a:ext cx="5156400" cy="384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40"/>
              </a:spcBef>
              <a:spcAft>
                <a:spcPts val="0"/>
              </a:spcAft>
              <a:buNone/>
            </a:pPr>
            <a:r>
              <a:rPr lang="en" sz="1400" b="1"/>
              <a:t>Storing Oligos: </a:t>
            </a:r>
            <a:r>
              <a:rPr lang="en" sz="1400"/>
              <a:t>Object store. ( textfiles that contain textual representations of oligonucleotides that encode the data corresponding to a primer )</a:t>
            </a:r>
            <a:endParaRPr sz="1400"/>
          </a:p>
          <a:p>
            <a:pPr marL="0" lvl="0" indent="0" algn="l" rtl="0">
              <a:lnSpc>
                <a:spcPct val="115000"/>
              </a:lnSpc>
              <a:spcBef>
                <a:spcPts val="640"/>
              </a:spcBef>
              <a:spcAft>
                <a:spcPts val="0"/>
              </a:spcAft>
              <a:buNone/>
            </a:pPr>
            <a:r>
              <a:rPr lang="en" sz="1400" b="1"/>
              <a:t>Primer: </a:t>
            </a:r>
            <a:r>
              <a:rPr lang="en" sz="1400"/>
              <a:t>uniquely identifies a group of oligos.  </a:t>
            </a:r>
            <a:endParaRPr sz="1400"/>
          </a:p>
          <a:p>
            <a:pPr marL="0" lvl="0" indent="0" algn="l" rtl="0">
              <a:lnSpc>
                <a:spcPct val="115000"/>
              </a:lnSpc>
              <a:spcBef>
                <a:spcPts val="640"/>
              </a:spcBef>
              <a:spcAft>
                <a:spcPts val="0"/>
              </a:spcAft>
              <a:buClr>
                <a:schemeClr val="dk1"/>
              </a:buClr>
              <a:buSzPts val="1100"/>
              <a:buFont typeface="Arial"/>
              <a:buNone/>
            </a:pPr>
            <a:r>
              <a:rPr lang="en" sz="1400" b="1"/>
              <a:t>Database Engine: </a:t>
            </a:r>
            <a:r>
              <a:rPr lang="en" sz="1400"/>
              <a:t>Only encoding and decoding.</a:t>
            </a:r>
            <a:endParaRPr sz="1400"/>
          </a:p>
          <a:p>
            <a:pPr marL="0" lvl="0" indent="0" algn="l" rtl="0">
              <a:lnSpc>
                <a:spcPct val="115000"/>
              </a:lnSpc>
              <a:spcBef>
                <a:spcPts val="640"/>
              </a:spcBef>
              <a:spcAft>
                <a:spcPts val="0"/>
              </a:spcAft>
              <a:buClr>
                <a:schemeClr val="dk1"/>
              </a:buClr>
              <a:buSzPts val="1100"/>
              <a:buFont typeface="Arial"/>
              <a:buNone/>
            </a:pPr>
            <a:r>
              <a:rPr lang="en" sz="1400" b="1"/>
              <a:t>Storage System: </a:t>
            </a:r>
            <a:r>
              <a:rPr lang="en" sz="1400"/>
              <a:t>Only sequencing and synthesizing. </a:t>
            </a:r>
            <a:endParaRPr sz="1400"/>
          </a:p>
          <a:p>
            <a:pPr marL="0" lvl="0" indent="0" algn="l" rtl="0">
              <a:lnSpc>
                <a:spcPct val="115000"/>
              </a:lnSpc>
              <a:spcBef>
                <a:spcPts val="640"/>
              </a:spcBef>
              <a:spcAft>
                <a:spcPts val="0"/>
              </a:spcAft>
              <a:buNone/>
            </a:pPr>
            <a:r>
              <a:rPr lang="en" sz="1400" b="1"/>
              <a:t>Storage Device:</a:t>
            </a:r>
            <a:r>
              <a:rPr lang="en" sz="1400"/>
              <a:t> responsible for encoding-synthesis during a put operation and decoding-requencing during a get operation.</a:t>
            </a:r>
            <a:endParaRPr sz="1400"/>
          </a:p>
          <a:p>
            <a:pPr marL="0" lvl="0" indent="0" algn="l" rtl="0">
              <a:lnSpc>
                <a:spcPct val="115000"/>
              </a:lnSpc>
              <a:spcBef>
                <a:spcPts val="640"/>
              </a:spcBef>
              <a:spcAft>
                <a:spcPts val="0"/>
              </a:spcAft>
              <a:buNone/>
            </a:pPr>
            <a:r>
              <a:rPr lang="en" sz="1400" b="1"/>
              <a:t>Synthesizer: </a:t>
            </a:r>
            <a:r>
              <a:rPr lang="en" sz="1400"/>
              <a:t>Handles a put operation by using the primer and payload oligos to generate synthetic DNA.</a:t>
            </a:r>
            <a:endParaRPr sz="1400"/>
          </a:p>
          <a:p>
            <a:pPr marL="0" lvl="0" indent="0" algn="l" rtl="0">
              <a:lnSpc>
                <a:spcPct val="115000"/>
              </a:lnSpc>
              <a:spcBef>
                <a:spcPts val="640"/>
              </a:spcBef>
              <a:spcAft>
                <a:spcPts val="0"/>
              </a:spcAft>
              <a:buNone/>
            </a:pPr>
            <a:r>
              <a:rPr lang="en" sz="1400" b="1"/>
              <a:t>Sequencer: </a:t>
            </a:r>
            <a:r>
              <a:rPr lang="en" sz="1400"/>
              <a:t>Handles a get operation by using the primer to filter and extract all DNA strands that correspond to that primer.</a:t>
            </a:r>
            <a:endParaRPr sz="1400"/>
          </a:p>
        </p:txBody>
      </p:sp>
      <p:sp>
        <p:nvSpPr>
          <p:cNvPr id="256" name="Google Shape;256;p35"/>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257" name="Google Shape;257;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58" name="Google Shape;258;p35"/>
          <p:cNvPicPr preferRelativeResize="0"/>
          <p:nvPr/>
        </p:nvPicPr>
        <p:blipFill>
          <a:blip r:embed="rId3">
            <a:alphaModFix/>
          </a:blip>
          <a:stretch>
            <a:fillRect/>
          </a:stretch>
        </p:blipFill>
        <p:spPr>
          <a:xfrm>
            <a:off x="5632900" y="829950"/>
            <a:ext cx="3282500" cy="376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Pg_oligo_dump: Encoding data</a:t>
            </a:r>
            <a:endParaRPr/>
          </a:p>
        </p:txBody>
      </p:sp>
      <p:sp>
        <p:nvSpPr>
          <p:cNvPr id="264" name="Google Shape;264;p36"/>
          <p:cNvSpPr txBox="1">
            <a:spLocks noGrp="1"/>
          </p:cNvSpPr>
          <p:nvPr>
            <p:ph type="body" idx="1"/>
          </p:nvPr>
        </p:nvSpPr>
        <p:spPr>
          <a:xfrm>
            <a:off x="457200" y="835713"/>
            <a:ext cx="8229600" cy="3849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 sz="1400" b="1"/>
              <a:t>Extraction and preprocessing: </a:t>
            </a:r>
            <a:r>
              <a:rPr lang="en" sz="1400"/>
              <a:t>The first stage in the pipeline uses existing support functions in PostgreSQL to extract the data out of the database. Once extracted, dictionary encoding is applied to convert variable length string fields into fixed length integers. This process reduces the record length, making it possible to pack multiple records in a single oligo.</a:t>
            </a:r>
            <a:endParaRPr sz="1400"/>
          </a:p>
        </p:txBody>
      </p:sp>
      <p:sp>
        <p:nvSpPr>
          <p:cNvPr id="265" name="Google Shape;265;p36"/>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266" name="Google Shape;266;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67" name="Google Shape;267;p36"/>
          <p:cNvPicPr preferRelativeResize="0"/>
          <p:nvPr/>
        </p:nvPicPr>
        <p:blipFill>
          <a:blip r:embed="rId3">
            <a:alphaModFix/>
          </a:blip>
          <a:stretch>
            <a:fillRect/>
          </a:stretch>
        </p:blipFill>
        <p:spPr>
          <a:xfrm>
            <a:off x="1382525" y="1865750"/>
            <a:ext cx="6378949" cy="29015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Pg_oligo_dump: Encoding data</a:t>
            </a:r>
            <a:endParaRPr/>
          </a:p>
        </p:txBody>
      </p:sp>
      <p:sp>
        <p:nvSpPr>
          <p:cNvPr id="273" name="Google Shape;273;p37"/>
          <p:cNvSpPr txBox="1">
            <a:spLocks noGrp="1"/>
          </p:cNvSpPr>
          <p:nvPr>
            <p:ph type="body" idx="1"/>
          </p:nvPr>
        </p:nvSpPr>
        <p:spPr>
          <a:xfrm>
            <a:off x="457200" y="1248025"/>
            <a:ext cx="4585800" cy="2162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None/>
            </a:pPr>
            <a:r>
              <a:rPr lang="en" sz="1400" b="1"/>
              <a:t>DNA data representation: </a:t>
            </a:r>
            <a:r>
              <a:rPr lang="en" sz="1400"/>
              <a:t>In this approach, relational data is ﬁrst converted using a Huffman code into a sequence of ternary digits in base3 format. Each ternary digit is then mapped to a nucleotide using a rotating code.</a:t>
            </a:r>
            <a:endParaRPr sz="1400"/>
          </a:p>
          <a:p>
            <a:pPr marL="0" lvl="0" indent="0" algn="l" rtl="0">
              <a:lnSpc>
                <a:spcPct val="115000"/>
              </a:lnSpc>
              <a:spcBef>
                <a:spcPts val="360"/>
              </a:spcBef>
              <a:spcAft>
                <a:spcPts val="0"/>
              </a:spcAft>
              <a:buNone/>
            </a:pPr>
            <a:endParaRPr sz="1400"/>
          </a:p>
          <a:p>
            <a:pPr marL="0" lvl="0" indent="0" algn="l" rtl="0">
              <a:lnSpc>
                <a:spcPct val="115000"/>
              </a:lnSpc>
              <a:spcBef>
                <a:spcPts val="360"/>
              </a:spcBef>
              <a:spcAft>
                <a:spcPts val="0"/>
              </a:spcAft>
              <a:buNone/>
            </a:pPr>
            <a:r>
              <a:rPr lang="en" sz="1400"/>
              <a:t>This figure shows how a relational tuple is encoded into oligonucleotide sequences. </a:t>
            </a:r>
            <a:endParaRPr sz="1400"/>
          </a:p>
        </p:txBody>
      </p:sp>
      <p:sp>
        <p:nvSpPr>
          <p:cNvPr id="274" name="Google Shape;274;p37"/>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275" name="Google Shape;275;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76" name="Google Shape;276;p37"/>
          <p:cNvPicPr preferRelativeResize="0"/>
          <p:nvPr/>
        </p:nvPicPr>
        <p:blipFill rotWithShape="1">
          <a:blip r:embed="rId3">
            <a:alphaModFix/>
          </a:blip>
          <a:srcRect l="52481" t="25156" r="3315" b="32824"/>
          <a:stretch/>
        </p:blipFill>
        <p:spPr>
          <a:xfrm>
            <a:off x="5209325" y="1105400"/>
            <a:ext cx="3477477" cy="29904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Pg_oligo_dump: Encoding data</a:t>
            </a:r>
            <a:endParaRPr/>
          </a:p>
        </p:txBody>
      </p:sp>
      <p:sp>
        <p:nvSpPr>
          <p:cNvPr id="282" name="Google Shape;282;p38"/>
          <p:cNvSpPr txBox="1">
            <a:spLocks noGrp="1"/>
          </p:cNvSpPr>
          <p:nvPr>
            <p:ph type="body" idx="1"/>
          </p:nvPr>
        </p:nvSpPr>
        <p:spPr>
          <a:xfrm>
            <a:off x="457200" y="835713"/>
            <a:ext cx="8229600" cy="384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None/>
            </a:pPr>
            <a:r>
              <a:rPr lang="en" sz="1400" b="1"/>
              <a:t>Schema-aware encoding:</a:t>
            </a:r>
            <a:r>
              <a:rPr lang="en" sz="1400"/>
              <a:t> All current approaches to DNA storage, including the work from Goldman et al., are application agnostic. Thus, they work on binary blobs with no inherent structure.</a:t>
            </a:r>
            <a:endParaRPr sz="1400"/>
          </a:p>
          <a:p>
            <a:pPr marL="0" lvl="0" indent="0" algn="l" rtl="0">
              <a:lnSpc>
                <a:spcPct val="115000"/>
              </a:lnSpc>
              <a:spcBef>
                <a:spcPts val="360"/>
              </a:spcBef>
              <a:spcAft>
                <a:spcPts val="0"/>
              </a:spcAft>
              <a:buNone/>
            </a:pPr>
            <a:r>
              <a:rPr lang="en" sz="1400"/>
              <a:t>Each oligo is limited to a length of few hundred nucleotides due to synthesis limitations. Each blob is broken into several chunks, and each chunk is encoded in a single oligo.</a:t>
            </a:r>
            <a:endParaRPr sz="1400"/>
          </a:p>
          <a:p>
            <a:pPr marL="0" lvl="0" indent="0" algn="l" rtl="0">
              <a:lnSpc>
                <a:spcPct val="115000"/>
              </a:lnSpc>
              <a:spcBef>
                <a:spcPts val="360"/>
              </a:spcBef>
              <a:spcAft>
                <a:spcPts val="0"/>
              </a:spcAft>
              <a:buNone/>
            </a:pPr>
            <a:r>
              <a:rPr lang="en" sz="1400"/>
              <a:t>Assuming 2 bits per nucleotide, if each oligo has L nucleotides, N nucleotides are reserved for storing addressing information, where N is log4K given K, the number of segments. </a:t>
            </a:r>
            <a:endParaRPr sz="1400"/>
          </a:p>
        </p:txBody>
      </p:sp>
      <p:sp>
        <p:nvSpPr>
          <p:cNvPr id="283" name="Google Shape;283;p38"/>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284" name="Google Shape;284;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85" name="Google Shape;285;p38"/>
          <p:cNvPicPr preferRelativeResize="0"/>
          <p:nvPr/>
        </p:nvPicPr>
        <p:blipFill>
          <a:blip r:embed="rId3">
            <a:alphaModFix/>
          </a:blip>
          <a:stretch>
            <a:fillRect/>
          </a:stretch>
        </p:blipFill>
        <p:spPr>
          <a:xfrm>
            <a:off x="2410850" y="2571751"/>
            <a:ext cx="4680451" cy="2180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Pg_oligo_dump: Encoding data</a:t>
            </a:r>
            <a:endParaRPr/>
          </a:p>
        </p:txBody>
      </p:sp>
      <p:sp>
        <p:nvSpPr>
          <p:cNvPr id="291" name="Google Shape;291;p39"/>
          <p:cNvSpPr txBox="1">
            <a:spLocks noGrp="1"/>
          </p:cNvSpPr>
          <p:nvPr>
            <p:ph type="body" idx="1"/>
          </p:nvPr>
        </p:nvSpPr>
        <p:spPr>
          <a:xfrm>
            <a:off x="457200" y="917675"/>
            <a:ext cx="4449000" cy="384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None/>
            </a:pPr>
            <a:r>
              <a:rPr lang="en" sz="1400" b="1"/>
              <a:t>Schema-aware encoding:</a:t>
            </a:r>
            <a:endParaRPr sz="1400"/>
          </a:p>
          <a:p>
            <a:pPr marL="0" lvl="0" indent="0" algn="l" rtl="0">
              <a:lnSpc>
                <a:spcPct val="115000"/>
              </a:lnSpc>
              <a:spcBef>
                <a:spcPts val="360"/>
              </a:spcBef>
              <a:spcAft>
                <a:spcPts val="0"/>
              </a:spcAft>
              <a:buNone/>
            </a:pPr>
            <a:r>
              <a:rPr lang="en" sz="1400"/>
              <a:t>Each table in a relational database has clearly defined primary keys that can uniquely identify records. Thus, if we encode data such that each oligo maps to a record, no additional addressing information is needed as the logical information already provides structure. However, tables also vary with respect the number of columns and record sizes.</a:t>
            </a:r>
            <a:endParaRPr sz="1400"/>
          </a:p>
          <a:p>
            <a:pPr marL="0" lvl="0" indent="0" algn="l" rtl="0">
              <a:lnSpc>
                <a:spcPct val="115000"/>
              </a:lnSpc>
              <a:spcBef>
                <a:spcPts val="360"/>
              </a:spcBef>
              <a:spcAft>
                <a:spcPts val="0"/>
              </a:spcAft>
              <a:buNone/>
            </a:pPr>
            <a:r>
              <a:rPr lang="en" sz="1400"/>
              <a:t>Thus, for some tables, it might be possible to encode more than one record in an oligo, while for others, a record might be too large to fit in a single oligo. Thus, our encoding scheme treats these cases separately.</a:t>
            </a:r>
            <a:endParaRPr sz="1400"/>
          </a:p>
          <a:p>
            <a:pPr marL="0" lvl="0" indent="0" algn="l" rtl="0">
              <a:lnSpc>
                <a:spcPct val="115000"/>
              </a:lnSpc>
              <a:spcBef>
                <a:spcPts val="360"/>
              </a:spcBef>
              <a:spcAft>
                <a:spcPts val="0"/>
              </a:spcAft>
              <a:buNone/>
            </a:pPr>
            <a:endParaRPr sz="1400"/>
          </a:p>
        </p:txBody>
      </p:sp>
      <p:sp>
        <p:nvSpPr>
          <p:cNvPr id="292" name="Google Shape;292;p39"/>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293" name="Google Shape;293;p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294" name="Google Shape;294;p39"/>
          <p:cNvPicPr preferRelativeResize="0"/>
          <p:nvPr/>
        </p:nvPicPr>
        <p:blipFill>
          <a:blip r:embed="rId3">
            <a:alphaModFix/>
          </a:blip>
          <a:stretch>
            <a:fillRect/>
          </a:stretch>
        </p:blipFill>
        <p:spPr>
          <a:xfrm>
            <a:off x="5458800" y="1515475"/>
            <a:ext cx="2857500" cy="224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Pg_oligo_dump: Encoding data</a:t>
            </a:r>
            <a:endParaRPr/>
          </a:p>
        </p:txBody>
      </p:sp>
      <p:sp>
        <p:nvSpPr>
          <p:cNvPr id="300" name="Google Shape;300;p40"/>
          <p:cNvSpPr txBox="1">
            <a:spLocks noGrp="1"/>
          </p:cNvSpPr>
          <p:nvPr>
            <p:ph type="body" idx="1"/>
          </p:nvPr>
        </p:nvSpPr>
        <p:spPr>
          <a:xfrm>
            <a:off x="457200" y="835713"/>
            <a:ext cx="8229600" cy="384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None/>
            </a:pPr>
            <a:r>
              <a:rPr lang="en" sz="1400" b="1"/>
              <a:t>Schema-aware encoding:</a:t>
            </a:r>
            <a:r>
              <a:rPr lang="en" sz="1400"/>
              <a:t> Each table is assigned a unique ID which is encoded in all oligos belonging to that table using three nucleotides. We use three nucleotides as the TPC-H database we encode has nine files, namely, eight tables and one dictionary.</a:t>
            </a:r>
            <a:endParaRPr sz="1400"/>
          </a:p>
          <a:p>
            <a:pPr marL="0" lvl="0" indent="0" algn="l" rtl="0">
              <a:lnSpc>
                <a:spcPct val="115000"/>
              </a:lnSpc>
              <a:spcBef>
                <a:spcPts val="360"/>
              </a:spcBef>
              <a:spcAft>
                <a:spcPts val="0"/>
              </a:spcAft>
              <a:buNone/>
            </a:pPr>
            <a:r>
              <a:rPr lang="en" sz="1400"/>
              <a:t>A record never crosses an oligo boundary and these tables do not need any further addressing information.</a:t>
            </a:r>
            <a:endParaRPr sz="1400"/>
          </a:p>
          <a:p>
            <a:pPr marL="0" lvl="0" indent="0" algn="l" rtl="0">
              <a:lnSpc>
                <a:spcPct val="115000"/>
              </a:lnSpc>
              <a:spcBef>
                <a:spcPts val="360"/>
              </a:spcBef>
              <a:spcAft>
                <a:spcPts val="0"/>
              </a:spcAft>
              <a:buNone/>
            </a:pPr>
            <a:r>
              <a:rPr lang="en" sz="1400"/>
              <a:t>This encoding reduces the addressing overhead from log4K, where K is the number of segments, to log4C, where C is the table cardinality. Finally, for the dictionary, the encoder uses the traditional approach by breaking it into chunks that are explicitly indexed.</a:t>
            </a:r>
            <a:endParaRPr sz="1400"/>
          </a:p>
        </p:txBody>
      </p:sp>
      <p:sp>
        <p:nvSpPr>
          <p:cNvPr id="301" name="Google Shape;301;p40"/>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02" name="Google Shape;302;p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03" name="Google Shape;303;p40"/>
          <p:cNvPicPr preferRelativeResize="0"/>
          <p:nvPr/>
        </p:nvPicPr>
        <p:blipFill>
          <a:blip r:embed="rId3">
            <a:alphaModFix/>
          </a:blip>
          <a:stretch>
            <a:fillRect/>
          </a:stretch>
        </p:blipFill>
        <p:spPr>
          <a:xfrm>
            <a:off x="1182750" y="2890050"/>
            <a:ext cx="6778476" cy="1795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Pg_oligo_dump: Encoding data</a:t>
            </a:r>
            <a:endParaRPr/>
          </a:p>
        </p:txBody>
      </p:sp>
      <p:sp>
        <p:nvSpPr>
          <p:cNvPr id="309" name="Google Shape;309;p41"/>
          <p:cNvSpPr txBox="1">
            <a:spLocks noGrp="1"/>
          </p:cNvSpPr>
          <p:nvPr>
            <p:ph type="body" idx="1"/>
          </p:nvPr>
        </p:nvSpPr>
        <p:spPr>
          <a:xfrm>
            <a:off x="3940025" y="1127700"/>
            <a:ext cx="4606800" cy="298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None/>
            </a:pPr>
            <a:r>
              <a:rPr lang="en" sz="1400" b="1"/>
              <a:t>Error correction metadata: </a:t>
            </a:r>
            <a:r>
              <a:rPr lang="en" sz="1400"/>
              <a:t> After data has been encoded, the encoder also adds additional metadata for error correction. To recover from such errors, the encoder also mirrors each oligo by duplicating and reverse complementing it (reversing the order and switching Gs/As with Ts/Cs and vice versa).</a:t>
            </a:r>
            <a:endParaRPr sz="1400"/>
          </a:p>
          <a:p>
            <a:pPr marL="0" lvl="0" indent="0" algn="l" rtl="0">
              <a:lnSpc>
                <a:spcPct val="115000"/>
              </a:lnSpc>
              <a:spcBef>
                <a:spcPts val="360"/>
              </a:spcBef>
              <a:spcAft>
                <a:spcPts val="0"/>
              </a:spcAft>
              <a:buNone/>
            </a:pPr>
            <a:endParaRPr sz="1400"/>
          </a:p>
          <a:p>
            <a:pPr marL="0" lvl="0" indent="0" algn="l" rtl="0">
              <a:lnSpc>
                <a:spcPct val="115000"/>
              </a:lnSpc>
              <a:spcBef>
                <a:spcPts val="360"/>
              </a:spcBef>
              <a:spcAft>
                <a:spcPts val="0"/>
              </a:spcAft>
              <a:buNone/>
            </a:pPr>
            <a:r>
              <a:rPr lang="en" sz="1400"/>
              <a:t>Finally, sequencing primers are added to either end of each oligo and the oligo string is written out to a file.</a:t>
            </a:r>
            <a:endParaRPr sz="1400"/>
          </a:p>
        </p:txBody>
      </p:sp>
      <p:sp>
        <p:nvSpPr>
          <p:cNvPr id="310" name="Google Shape;310;p41"/>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11" name="Google Shape;311;p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312" name="Google Shape;312;p41"/>
          <p:cNvPicPr preferRelativeResize="0"/>
          <p:nvPr/>
        </p:nvPicPr>
        <p:blipFill>
          <a:blip r:embed="rId3">
            <a:alphaModFix/>
          </a:blip>
          <a:stretch>
            <a:fillRect/>
          </a:stretch>
        </p:blipFill>
        <p:spPr>
          <a:xfrm>
            <a:off x="692525" y="917675"/>
            <a:ext cx="2728175" cy="384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Pg_oligo_restore: Decoding data</a:t>
            </a:r>
            <a:endParaRPr/>
          </a:p>
        </p:txBody>
      </p:sp>
      <p:sp>
        <p:nvSpPr>
          <p:cNvPr id="318" name="Google Shape;318;p42"/>
          <p:cNvSpPr txBox="1">
            <a:spLocks noGrp="1"/>
          </p:cNvSpPr>
          <p:nvPr>
            <p:ph type="body" idx="1"/>
          </p:nvPr>
        </p:nvSpPr>
        <p:spPr>
          <a:xfrm>
            <a:off x="3408050" y="917675"/>
            <a:ext cx="5545800" cy="38496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360"/>
              </a:spcBef>
              <a:spcAft>
                <a:spcPts val="0"/>
              </a:spcAft>
              <a:buSzPts val="1400"/>
              <a:buChar char="•"/>
            </a:pPr>
            <a:r>
              <a:rPr lang="en" sz="1400" b="1"/>
              <a:t>Pg_oligo_restore</a:t>
            </a:r>
            <a:r>
              <a:rPr lang="en" sz="1400"/>
              <a:t> starts with two files containing all the paired end reads produced by the sequencer of the DNA storage system.First, it uses well-known algorithms for merging the forward and reverse reads into a single consensus read-assembly file.</a:t>
            </a:r>
            <a:endParaRPr sz="1400"/>
          </a:p>
          <a:p>
            <a:pPr marL="457200" lvl="0" indent="-317500" algn="l" rtl="0">
              <a:lnSpc>
                <a:spcPct val="115000"/>
              </a:lnSpc>
              <a:spcBef>
                <a:spcPts val="0"/>
              </a:spcBef>
              <a:spcAft>
                <a:spcPts val="0"/>
              </a:spcAft>
              <a:buSzPts val="1400"/>
              <a:buChar char="•"/>
            </a:pPr>
            <a:r>
              <a:rPr lang="en" sz="1400"/>
              <a:t>As </a:t>
            </a:r>
            <a:r>
              <a:rPr lang="en" sz="1400" b="1"/>
              <a:t>pg_oligo_encode</a:t>
            </a:r>
            <a:r>
              <a:rPr lang="en" sz="1400"/>
              <a:t> stores each oligo twice both in forward and reverse complemented form, </a:t>
            </a:r>
            <a:r>
              <a:rPr lang="en" sz="1400" b="1"/>
              <a:t>pg_oligo_restore</a:t>
            </a:r>
            <a:r>
              <a:rPr lang="en" sz="1400"/>
              <a:t> attempts to pair each oligo with its reverse complement, discarding oligos that do not have a corresponding pair,</a:t>
            </a:r>
            <a:endParaRPr sz="1400"/>
          </a:p>
          <a:p>
            <a:pPr marL="457200" lvl="0" indent="-317500" algn="l" rtl="0">
              <a:lnSpc>
                <a:spcPct val="115000"/>
              </a:lnSpc>
              <a:spcBef>
                <a:spcPts val="0"/>
              </a:spcBef>
              <a:spcAft>
                <a:spcPts val="0"/>
              </a:spcAft>
              <a:buSzPts val="1400"/>
              <a:buChar char="•"/>
            </a:pPr>
            <a:r>
              <a:rPr lang="en" sz="1400"/>
              <a:t>It groups oligos into bins based on their table ID and processes each table separately depending on the type of encoding used.</a:t>
            </a:r>
            <a:endParaRPr sz="1400"/>
          </a:p>
          <a:p>
            <a:pPr marL="457200" lvl="0" indent="-317500" algn="l" rtl="0">
              <a:lnSpc>
                <a:spcPct val="115000"/>
              </a:lnSpc>
              <a:spcBef>
                <a:spcPts val="0"/>
              </a:spcBef>
              <a:spcAft>
                <a:spcPts val="0"/>
              </a:spcAft>
              <a:buSzPts val="1400"/>
              <a:buChar char="•"/>
            </a:pPr>
            <a:r>
              <a:rPr lang="en" sz="1400" b="1"/>
              <a:t>Finally, pg_oligo_restore</a:t>
            </a:r>
            <a:r>
              <a:rPr lang="en" sz="1400"/>
              <a:t> uses the dictionary to restore back the originally record with variable length string fields, and uses existing data importing facilities available in PostgreSQL to import data back into the database.</a:t>
            </a:r>
            <a:endParaRPr sz="1400"/>
          </a:p>
        </p:txBody>
      </p:sp>
      <p:sp>
        <p:nvSpPr>
          <p:cNvPr id="319" name="Google Shape;319;p42"/>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20" name="Google Shape;320;p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321" name="Google Shape;321;p42"/>
          <p:cNvPicPr preferRelativeResize="0"/>
          <p:nvPr/>
        </p:nvPicPr>
        <p:blipFill>
          <a:blip r:embed="rId3">
            <a:alphaModFix/>
          </a:blip>
          <a:stretch>
            <a:fillRect/>
          </a:stretch>
        </p:blipFill>
        <p:spPr>
          <a:xfrm>
            <a:off x="237650" y="917675"/>
            <a:ext cx="3271000" cy="384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3"/>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In-Vitro Query Processing</a:t>
            </a:r>
            <a:endParaRPr/>
          </a:p>
        </p:txBody>
      </p:sp>
      <p:sp>
        <p:nvSpPr>
          <p:cNvPr id="327" name="Google Shape;327;p43"/>
          <p:cNvSpPr txBox="1">
            <a:spLocks noGrp="1"/>
          </p:cNvSpPr>
          <p:nvPr>
            <p:ph type="body" idx="1"/>
          </p:nvPr>
        </p:nvSpPr>
        <p:spPr>
          <a:xfrm>
            <a:off x="281550" y="1148375"/>
            <a:ext cx="8580900" cy="3892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40"/>
              </a:spcBef>
              <a:spcAft>
                <a:spcPts val="0"/>
              </a:spcAft>
              <a:buNone/>
            </a:pPr>
            <a:r>
              <a:rPr lang="en" sz="1400"/>
              <a:t>Extensions to the database engine were investigated  for enabling encoding and decoding of data on DNA. However, DNA, and the mechanisms used to manipulate it, have also been used for computation in a handful of case studies . DNA, as a computing medium, does not provide any fundamentally new computational capability, nor is manipulation of one oligionucelotide particularly fast. Its promise, however, lies in the unprecedented parallelism, and processing data directly in the DNA storage by realizing SQL operations using molecular biology techniques. More precisely, with the help of PCR, DNA nucleases and overlap-directed DNA assembly methods, we can execute selection, projection as well as joins on the records encoded as oligos. The sensitivity of these molecular biology techniques is sufficient to perform operations on single oligos in a background of billions of irrelevant oligos. </a:t>
            </a:r>
            <a:endParaRPr sz="1400"/>
          </a:p>
        </p:txBody>
      </p:sp>
      <p:sp>
        <p:nvSpPr>
          <p:cNvPr id="328" name="Google Shape;328;p43"/>
          <p:cNvSpPr txBox="1">
            <a:spLocks noGrp="1"/>
          </p:cNvSpPr>
          <p:nvPr>
            <p:ph type="ftr" idx="11"/>
          </p:nvPr>
        </p:nvSpPr>
        <p:spPr>
          <a:xfrm>
            <a:off x="457200" y="47274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29" name="Google Shape;329;p4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330" name="Google Shape;330;p43"/>
          <p:cNvPicPr preferRelativeResize="0"/>
          <p:nvPr/>
        </p:nvPicPr>
        <p:blipFill>
          <a:blip r:embed="rId3">
            <a:alphaModFix/>
          </a:blip>
          <a:stretch>
            <a:fillRect/>
          </a:stretch>
        </p:blipFill>
        <p:spPr>
          <a:xfrm>
            <a:off x="2045275" y="3619756"/>
            <a:ext cx="4682961" cy="58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457200" y="170261"/>
            <a:ext cx="8229600" cy="583406"/>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Presentation Outline (Indicative)</a:t>
            </a:r>
            <a:endParaRPr/>
          </a:p>
        </p:txBody>
      </p:sp>
      <p:sp>
        <p:nvSpPr>
          <p:cNvPr id="144" name="Google Shape;144;p26"/>
          <p:cNvSpPr txBox="1">
            <a:spLocks noGrp="1"/>
          </p:cNvSpPr>
          <p:nvPr>
            <p:ph type="body" idx="1"/>
          </p:nvPr>
        </p:nvSpPr>
        <p:spPr>
          <a:xfrm>
            <a:off x="457200" y="753675"/>
            <a:ext cx="8229600" cy="3394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
              <a:t>Introduction</a:t>
            </a:r>
            <a:endParaRPr/>
          </a:p>
          <a:p>
            <a:pPr marL="342900" lvl="0" indent="-342900" algn="l" rtl="0">
              <a:spcBef>
                <a:spcPts val="640"/>
              </a:spcBef>
              <a:spcAft>
                <a:spcPts val="0"/>
              </a:spcAft>
              <a:buSzPts val="3200"/>
              <a:buChar char="•"/>
            </a:pPr>
            <a:r>
              <a:rPr lang="en"/>
              <a:t>Background</a:t>
            </a:r>
            <a:endParaRPr/>
          </a:p>
          <a:p>
            <a:pPr marL="342900" lvl="0" indent="-342900" algn="l" rtl="0">
              <a:spcBef>
                <a:spcPts val="640"/>
              </a:spcBef>
              <a:spcAft>
                <a:spcPts val="0"/>
              </a:spcAft>
              <a:buSzPts val="3200"/>
              <a:buChar char="•"/>
            </a:pPr>
            <a:r>
              <a:rPr lang="en"/>
              <a:t>OligoAarchive Architecture</a:t>
            </a:r>
            <a:endParaRPr/>
          </a:p>
          <a:p>
            <a:pPr marL="342900" lvl="0" indent="-342900" algn="l" rtl="0">
              <a:spcBef>
                <a:spcPts val="640"/>
              </a:spcBef>
              <a:spcAft>
                <a:spcPts val="0"/>
              </a:spcAft>
              <a:buSzPts val="3200"/>
              <a:buChar char="•"/>
            </a:pPr>
            <a:r>
              <a:rPr lang="en"/>
              <a:t>Dna Data Storage</a:t>
            </a:r>
            <a:endParaRPr/>
          </a:p>
          <a:p>
            <a:pPr marL="342900" lvl="0" indent="-342900" algn="l" rtl="0">
              <a:spcBef>
                <a:spcPts val="640"/>
              </a:spcBef>
              <a:spcAft>
                <a:spcPts val="0"/>
              </a:spcAft>
              <a:buSzPts val="3200"/>
              <a:buChar char="•"/>
            </a:pPr>
            <a:r>
              <a:rPr lang="en"/>
              <a:t>In - Vitro Query Processing</a:t>
            </a:r>
            <a:endParaRPr/>
          </a:p>
          <a:p>
            <a:pPr marL="342900" lvl="0" indent="-342900" algn="l" rtl="0">
              <a:spcBef>
                <a:spcPts val="640"/>
              </a:spcBef>
              <a:spcAft>
                <a:spcPts val="0"/>
              </a:spcAft>
              <a:buSzPts val="3200"/>
              <a:buChar char="•"/>
            </a:pPr>
            <a:r>
              <a:rPr lang="en"/>
              <a:t>Experimental Evaluation</a:t>
            </a:r>
            <a:endParaRPr/>
          </a:p>
          <a:p>
            <a:pPr marL="342900" lvl="0" indent="-342900" algn="l" rtl="0">
              <a:spcBef>
                <a:spcPts val="640"/>
              </a:spcBef>
              <a:spcAft>
                <a:spcPts val="0"/>
              </a:spcAft>
              <a:buSzPts val="3200"/>
              <a:buChar char="•"/>
            </a:pPr>
            <a:r>
              <a:rPr lang="en"/>
              <a:t>Conclusions / Future Work</a:t>
            </a:r>
            <a:endParaRPr/>
          </a:p>
        </p:txBody>
      </p:sp>
      <p:sp>
        <p:nvSpPr>
          <p:cNvPr id="145" name="Google Shape;145;p26"/>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146" name="Google Shape;146;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4"/>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In-Vitro Query Processing</a:t>
            </a:r>
            <a:endParaRPr/>
          </a:p>
        </p:txBody>
      </p:sp>
      <p:sp>
        <p:nvSpPr>
          <p:cNvPr id="336" name="Google Shape;336;p44"/>
          <p:cNvSpPr txBox="1">
            <a:spLocks noGrp="1"/>
          </p:cNvSpPr>
          <p:nvPr>
            <p:ph type="body" idx="1"/>
          </p:nvPr>
        </p:nvSpPr>
        <p:spPr>
          <a:xfrm>
            <a:off x="281550" y="1163250"/>
            <a:ext cx="8580900" cy="1408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40"/>
              </a:spcBef>
              <a:spcAft>
                <a:spcPts val="0"/>
              </a:spcAft>
              <a:buNone/>
            </a:pPr>
            <a:r>
              <a:rPr lang="en" sz="1400"/>
              <a:t>Depending on how the data is encoded as oligos, this means that PCR can find a single record of a few Bytes in a database of 46 TBThus, in the context of DNA storage and relational query processing, using DNA computing promises to perform operations orders of magnitude faster thanks to the unprecedented parallelism compared to traditional computing. Pushing down operations to DNA storage can deplete the oligos. However, using in vitro amplification methods DNA can efficiently and cheaply be replicated on a massive scale.</a:t>
            </a:r>
            <a:endParaRPr sz="1400"/>
          </a:p>
        </p:txBody>
      </p:sp>
      <p:sp>
        <p:nvSpPr>
          <p:cNvPr id="337" name="Google Shape;337;p44"/>
          <p:cNvSpPr txBox="1">
            <a:spLocks noGrp="1"/>
          </p:cNvSpPr>
          <p:nvPr>
            <p:ph type="ftr" idx="11"/>
          </p:nvPr>
        </p:nvSpPr>
        <p:spPr>
          <a:xfrm>
            <a:off x="457200" y="47274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38" name="Google Shape;338;p4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339" name="Google Shape;339;p44"/>
          <p:cNvPicPr preferRelativeResize="0"/>
          <p:nvPr/>
        </p:nvPicPr>
        <p:blipFill>
          <a:blip r:embed="rId3">
            <a:alphaModFix/>
          </a:blip>
          <a:stretch>
            <a:fillRect/>
          </a:stretch>
        </p:blipFill>
        <p:spPr>
          <a:xfrm>
            <a:off x="2531167" y="2805175"/>
            <a:ext cx="4081661" cy="1922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5"/>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Encoding and Synthesis</a:t>
            </a:r>
            <a:endParaRPr/>
          </a:p>
        </p:txBody>
      </p:sp>
      <p:sp>
        <p:nvSpPr>
          <p:cNvPr id="345" name="Google Shape;345;p45"/>
          <p:cNvSpPr txBox="1">
            <a:spLocks noGrp="1"/>
          </p:cNvSpPr>
          <p:nvPr>
            <p:ph type="body" idx="1"/>
          </p:nvPr>
        </p:nvSpPr>
        <p:spPr>
          <a:xfrm>
            <a:off x="281550" y="753750"/>
            <a:ext cx="8580900" cy="3892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40"/>
              </a:spcBef>
              <a:spcAft>
                <a:spcPts val="0"/>
              </a:spcAft>
              <a:buNone/>
            </a:pPr>
            <a:r>
              <a:rPr lang="en" sz="1400"/>
              <a:t>The input data consists of 4</a:t>
            </a:r>
            <a:r>
              <a:rPr lang="en" sz="1400" b="1"/>
              <a:t>4 records</a:t>
            </a:r>
            <a:r>
              <a:rPr lang="en" sz="1400"/>
              <a:t> stored across </a:t>
            </a:r>
            <a:r>
              <a:rPr lang="en" sz="1400" b="1"/>
              <a:t>eight tables</a:t>
            </a:r>
            <a:r>
              <a:rPr lang="en" sz="1400"/>
              <a:t> with a total size of </a:t>
            </a:r>
            <a:r>
              <a:rPr lang="en" sz="1400" b="1"/>
              <a:t>12KB</a:t>
            </a:r>
            <a:r>
              <a:rPr lang="en" sz="1400"/>
              <a:t>.</a:t>
            </a:r>
            <a:endParaRPr sz="1400"/>
          </a:p>
          <a:p>
            <a:pPr marL="0" lvl="0" indent="0" algn="just" rtl="0">
              <a:lnSpc>
                <a:spcPct val="115000"/>
              </a:lnSpc>
              <a:spcBef>
                <a:spcPts val="640"/>
              </a:spcBef>
              <a:spcAft>
                <a:spcPts val="0"/>
              </a:spcAft>
              <a:buNone/>
            </a:pPr>
            <a:r>
              <a:rPr lang="en" sz="1400"/>
              <a:t>After loading the data into a PostgreSQL database, we use </a:t>
            </a:r>
            <a:r>
              <a:rPr lang="en" sz="1400" b="1"/>
              <a:t>pg_oligo_dump</a:t>
            </a:r>
            <a:r>
              <a:rPr lang="en" sz="1400"/>
              <a:t> to generate oligos of </a:t>
            </a:r>
            <a:r>
              <a:rPr lang="en" sz="1400" b="1"/>
              <a:t>138 nucleotides </a:t>
            </a:r>
            <a:r>
              <a:rPr lang="en" sz="1400"/>
              <a:t>each. Of the 138 nucleotides, data is encoded in 91 nucleotides and the remainder is used by 5’ and 3’ primers that use 26 and 21 nucleotides respectively.</a:t>
            </a:r>
            <a:endParaRPr sz="1400"/>
          </a:p>
          <a:p>
            <a:pPr marL="0" lvl="0" indent="0" algn="just" rtl="0">
              <a:lnSpc>
                <a:spcPct val="115000"/>
              </a:lnSpc>
              <a:spcBef>
                <a:spcPts val="640"/>
              </a:spcBef>
              <a:spcAft>
                <a:spcPts val="0"/>
              </a:spcAft>
              <a:buNone/>
            </a:pPr>
            <a:r>
              <a:rPr lang="en" sz="1400"/>
              <a:t>In addition, we also encoded the string dictionary which generated 346 oligos, and two images (for other experimental purposes) to generate 1547 oligos.</a:t>
            </a:r>
            <a:endParaRPr sz="1400"/>
          </a:p>
          <a:p>
            <a:pPr marL="0" lvl="0" indent="0" algn="just" rtl="0">
              <a:lnSpc>
                <a:spcPct val="115000"/>
              </a:lnSpc>
              <a:spcBef>
                <a:spcPts val="640"/>
              </a:spcBef>
              <a:spcAft>
                <a:spcPts val="0"/>
              </a:spcAft>
              <a:buNone/>
            </a:pPr>
            <a:r>
              <a:rPr lang="en" sz="1400"/>
              <a:t>Thus, we synthesized a total of 1941 oligos of 150 nucleotides covering 12KB of TPC-H data and two images.</a:t>
            </a:r>
            <a:endParaRPr sz="1400"/>
          </a:p>
        </p:txBody>
      </p:sp>
      <p:sp>
        <p:nvSpPr>
          <p:cNvPr id="346" name="Google Shape;346;p45"/>
          <p:cNvSpPr txBox="1">
            <a:spLocks noGrp="1"/>
          </p:cNvSpPr>
          <p:nvPr>
            <p:ph type="ftr" idx="11"/>
          </p:nvPr>
        </p:nvSpPr>
        <p:spPr>
          <a:xfrm>
            <a:off x="457200" y="47274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47" name="Google Shape;347;p4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348" name="Google Shape;348;p45"/>
          <p:cNvPicPr preferRelativeResize="0"/>
          <p:nvPr/>
        </p:nvPicPr>
        <p:blipFill rotWithShape="1">
          <a:blip r:embed="rId3">
            <a:alphaModFix/>
          </a:blip>
          <a:srcRect l="49162" t="20389" r="24323" b="49999"/>
          <a:stretch/>
        </p:blipFill>
        <p:spPr>
          <a:xfrm>
            <a:off x="401650" y="3048150"/>
            <a:ext cx="2967849" cy="1868948"/>
          </a:xfrm>
          <a:prstGeom prst="rect">
            <a:avLst/>
          </a:prstGeom>
          <a:noFill/>
          <a:ln>
            <a:noFill/>
          </a:ln>
        </p:spPr>
      </p:pic>
      <p:pic>
        <p:nvPicPr>
          <p:cNvPr id="349" name="Google Shape;349;p45"/>
          <p:cNvPicPr preferRelativeResize="0"/>
          <p:nvPr/>
        </p:nvPicPr>
        <p:blipFill rotWithShape="1">
          <a:blip r:embed="rId3">
            <a:alphaModFix/>
          </a:blip>
          <a:srcRect l="50000" t="70066" r="24320" b="14774"/>
          <a:stretch/>
        </p:blipFill>
        <p:spPr>
          <a:xfrm>
            <a:off x="4572000" y="3219050"/>
            <a:ext cx="3472401" cy="13665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6"/>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Sequencing and Restoration</a:t>
            </a:r>
            <a:endParaRPr/>
          </a:p>
        </p:txBody>
      </p:sp>
      <p:sp>
        <p:nvSpPr>
          <p:cNvPr id="355" name="Google Shape;355;p4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356" name="Google Shape;356;p46"/>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57" name="Google Shape;357;p46"/>
          <p:cNvSpPr txBox="1"/>
          <p:nvPr/>
        </p:nvSpPr>
        <p:spPr>
          <a:xfrm>
            <a:off x="161150" y="1128075"/>
            <a:ext cx="5707500" cy="3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At a first stage the synthesized oligos were prepared for sequencing by amplification. A platform is used for resequencing the library which produced 625 million reads. An analysis of these reads revealed that only 2 million of these reads were error free reads, indicating the existence of large number of errors in the sequencing process. On analyzing the reads there can be found the existence of low nucleotide diversity across reads, particularly in the metadata region of oligos, that contributed to an increase sequencing errors. In order to improve diversity, a spike-in </a:t>
            </a:r>
            <a:r>
              <a:rPr lang="en">
                <a:solidFill>
                  <a:schemeClr val="dk1"/>
                </a:solidFill>
                <a:latin typeface="Calibri"/>
                <a:ea typeface="Calibri"/>
                <a:cs typeface="Calibri"/>
                <a:sym typeface="Calibri"/>
              </a:rPr>
              <a:t>sequencing was used</a:t>
            </a:r>
            <a:r>
              <a:rPr lang="en">
                <a:latin typeface="Calibri"/>
                <a:ea typeface="Calibri"/>
                <a:cs typeface="Calibri"/>
                <a:sym typeface="Calibri"/>
              </a:rPr>
              <a:t> which substantially improves the overall quality of reads. Table 2 shows statistics about each stage of the postprocessing phase for the sequencing run with spike-in. Although these reads cover the original oligos there were several erroneous reads that were minor variations of the original oligos with nucleotide substitutions. In spite of such errors, schema information was used to easily identify erroneous data and perform a full recovery and restoration of the original database automatically. </a:t>
            </a:r>
            <a:endParaRPr>
              <a:latin typeface="Calibri"/>
              <a:ea typeface="Calibri"/>
              <a:cs typeface="Calibri"/>
              <a:sym typeface="Calibri"/>
            </a:endParaRPr>
          </a:p>
        </p:txBody>
      </p:sp>
      <p:pic>
        <p:nvPicPr>
          <p:cNvPr id="358" name="Google Shape;358;p46"/>
          <p:cNvPicPr preferRelativeResize="0"/>
          <p:nvPr/>
        </p:nvPicPr>
        <p:blipFill>
          <a:blip r:embed="rId3">
            <a:alphaModFix/>
          </a:blip>
          <a:stretch>
            <a:fillRect/>
          </a:stretch>
        </p:blipFill>
        <p:spPr>
          <a:xfrm>
            <a:off x="6054875" y="1805088"/>
            <a:ext cx="2631925" cy="21691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Sequencing and Restoration</a:t>
            </a:r>
            <a:endParaRPr/>
          </a:p>
        </p:txBody>
      </p:sp>
      <p:sp>
        <p:nvSpPr>
          <p:cNvPr id="364" name="Google Shape;364;p4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65" name="Google Shape;365;p47"/>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66" name="Google Shape;366;p47"/>
          <p:cNvSpPr txBox="1"/>
          <p:nvPr/>
        </p:nvSpPr>
        <p:spPr>
          <a:xfrm>
            <a:off x="161150" y="1128075"/>
            <a:ext cx="8796300" cy="23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Although the data was fully recovered using a decoder due to very high sequencing coverage, further analysis is required to understand the scalability of our decoding process for both larger database sizes, and lower degrees of sequencing coverage. However, such human-in-the-loop techniques do not work at scale. Thus an investigation is being done on the use of clustering algorithms for grouping oligos into similar sets and developing consensus based on approximate string matching</a:t>
            </a:r>
            <a:endParaRPr sz="1800">
              <a:latin typeface="Calibri"/>
              <a:ea typeface="Calibri"/>
              <a:cs typeface="Calibri"/>
              <a:sym typeface="Calibri"/>
            </a:endParaRPr>
          </a:p>
        </p:txBody>
      </p:sp>
      <p:pic>
        <p:nvPicPr>
          <p:cNvPr id="367" name="Google Shape;367;p47"/>
          <p:cNvPicPr preferRelativeResize="0"/>
          <p:nvPr/>
        </p:nvPicPr>
        <p:blipFill>
          <a:blip r:embed="rId3">
            <a:alphaModFix/>
          </a:blip>
          <a:stretch>
            <a:fillRect/>
          </a:stretch>
        </p:blipFill>
        <p:spPr>
          <a:xfrm>
            <a:off x="2909288" y="3052350"/>
            <a:ext cx="3300032" cy="1598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In-Vitro Query Processing </a:t>
            </a:r>
            <a:endParaRPr/>
          </a:p>
        </p:txBody>
      </p:sp>
      <p:sp>
        <p:nvSpPr>
          <p:cNvPr id="373" name="Google Shape;373;p48"/>
          <p:cNvSpPr txBox="1">
            <a:spLocks noGrp="1"/>
          </p:cNvSpPr>
          <p:nvPr>
            <p:ph type="body" idx="1"/>
          </p:nvPr>
        </p:nvSpPr>
        <p:spPr>
          <a:xfrm>
            <a:off x="457200" y="722100"/>
            <a:ext cx="4485300" cy="3892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40"/>
              </a:spcBef>
              <a:spcAft>
                <a:spcPts val="0"/>
              </a:spcAft>
              <a:buNone/>
            </a:pPr>
            <a:r>
              <a:rPr lang="en" sz="1400" b="1"/>
              <a:t>Selection: </a:t>
            </a:r>
            <a:r>
              <a:rPr lang="en" sz="1400"/>
              <a:t>Use of two different records/oligos from the supplier table, add the high concentration to emulate the background, encode them. The resulting linear oligos are then amplified using PCR. Then a Nanopore sequencing is used to read out a specific oligo encoding the partkey attribute of the partsupp table in a background of random oligos (same length).</a:t>
            </a:r>
            <a:endParaRPr sz="1400"/>
          </a:p>
          <a:p>
            <a:pPr marL="0" lvl="0" indent="0" algn="just" rtl="0">
              <a:lnSpc>
                <a:spcPct val="115000"/>
              </a:lnSpc>
              <a:spcBef>
                <a:spcPts val="640"/>
              </a:spcBef>
              <a:spcAft>
                <a:spcPts val="0"/>
              </a:spcAft>
              <a:buNone/>
            </a:pPr>
            <a:r>
              <a:rPr lang="en" sz="1400" b="1"/>
              <a:t>Join: </a:t>
            </a:r>
            <a:r>
              <a:rPr lang="en" sz="1400"/>
              <a:t>Combine matching oligos in massive counts and increasing number of non matching ones. The initial recombining reaction was conducted using known primers that specifically anneal to each other combined in a mixture with a pool of primers with randomized bases. </a:t>
            </a:r>
            <a:endParaRPr sz="1400"/>
          </a:p>
          <a:p>
            <a:pPr marL="0" lvl="0" indent="0" algn="just" rtl="0">
              <a:lnSpc>
                <a:spcPct val="115000"/>
              </a:lnSpc>
              <a:spcBef>
                <a:spcPts val="640"/>
              </a:spcBef>
              <a:spcAft>
                <a:spcPts val="0"/>
              </a:spcAft>
              <a:buNone/>
            </a:pPr>
            <a:endParaRPr sz="1400"/>
          </a:p>
          <a:p>
            <a:pPr marL="0" lvl="0" indent="0" algn="just" rtl="0">
              <a:lnSpc>
                <a:spcPct val="115000"/>
              </a:lnSpc>
              <a:spcBef>
                <a:spcPts val="640"/>
              </a:spcBef>
              <a:spcAft>
                <a:spcPts val="0"/>
              </a:spcAft>
              <a:buNone/>
            </a:pPr>
            <a:r>
              <a:rPr lang="en" sz="1400" b="1"/>
              <a:t>Nanopore Sequencing: </a:t>
            </a:r>
            <a:r>
              <a:rPr lang="en" sz="1400"/>
              <a:t>correctly reads out the correct join  results by sequencing from the join reaction.</a:t>
            </a:r>
            <a:endParaRPr sz="1400"/>
          </a:p>
        </p:txBody>
      </p:sp>
      <p:sp>
        <p:nvSpPr>
          <p:cNvPr id="374" name="Google Shape;374;p48"/>
          <p:cNvSpPr txBox="1">
            <a:spLocks noGrp="1"/>
          </p:cNvSpPr>
          <p:nvPr>
            <p:ph type="ftr" idx="11"/>
          </p:nvPr>
        </p:nvSpPr>
        <p:spPr>
          <a:xfrm>
            <a:off x="457200" y="47274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75" name="Google Shape;375;p4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376" name="Google Shape;376;p48"/>
          <p:cNvPicPr preferRelativeResize="0"/>
          <p:nvPr/>
        </p:nvPicPr>
        <p:blipFill rotWithShape="1">
          <a:blip r:embed="rId3">
            <a:alphaModFix/>
          </a:blip>
          <a:srcRect l="50001" t="27667" r="23760" b="44161"/>
          <a:stretch/>
        </p:blipFill>
        <p:spPr>
          <a:xfrm>
            <a:off x="4942500" y="1639775"/>
            <a:ext cx="3744302" cy="2261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Conclusion</a:t>
            </a:r>
            <a:endParaRPr/>
          </a:p>
        </p:txBody>
      </p:sp>
      <p:sp>
        <p:nvSpPr>
          <p:cNvPr id="382" name="Google Shape;382;p49"/>
          <p:cNvSpPr txBox="1">
            <a:spLocks noGrp="1"/>
          </p:cNvSpPr>
          <p:nvPr>
            <p:ph type="body" idx="1"/>
          </p:nvPr>
        </p:nvSpPr>
        <p:spPr>
          <a:xfrm>
            <a:off x="457200" y="1109325"/>
            <a:ext cx="8229600" cy="19179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 sz="1600"/>
              <a:t>Driven by recent advances in the biotechnology industry, computer architects have recently argued that time has come for integrating biomolecules as an integral part of system design . In this presentation we took a look at take the first step from the perspective of data management systems towards this goal by presenting OligoArchive – an architecture for using DNA as an archive of a relational DBMS. Our paper study shows that it is not only possible to archive and restore data using synthetic DNA, but also exploit database knowledge for optimizing the encoding and decoding process, and even execute SQL operations directly over DNA. In conclusion we can define OligoArchive as a new revolutionary type of data management systems that is not just biological inspired, but biologically powered.</a:t>
            </a:r>
            <a:endParaRPr sz="1600"/>
          </a:p>
        </p:txBody>
      </p:sp>
      <p:sp>
        <p:nvSpPr>
          <p:cNvPr id="383" name="Google Shape;383;p49"/>
          <p:cNvSpPr txBox="1">
            <a:spLocks noGrp="1"/>
          </p:cNvSpPr>
          <p:nvPr>
            <p:ph type="ftr" idx="11"/>
          </p:nvPr>
        </p:nvSpPr>
        <p:spPr>
          <a:xfrm>
            <a:off x="457200" y="47274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384" name="Google Shape;384;p4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385" name="Google Shape;385;p49"/>
          <p:cNvPicPr preferRelativeResize="0"/>
          <p:nvPr/>
        </p:nvPicPr>
        <p:blipFill>
          <a:blip r:embed="rId3">
            <a:alphaModFix/>
          </a:blip>
          <a:stretch>
            <a:fillRect/>
          </a:stretch>
        </p:blipFill>
        <p:spPr>
          <a:xfrm>
            <a:off x="5635850" y="3576774"/>
            <a:ext cx="2116428" cy="1190500"/>
          </a:xfrm>
          <a:prstGeom prst="rect">
            <a:avLst/>
          </a:prstGeom>
          <a:noFill/>
          <a:ln>
            <a:noFill/>
          </a:ln>
        </p:spPr>
      </p:pic>
      <p:pic>
        <p:nvPicPr>
          <p:cNvPr id="386" name="Google Shape;386;p49"/>
          <p:cNvPicPr preferRelativeResize="0"/>
          <p:nvPr/>
        </p:nvPicPr>
        <p:blipFill>
          <a:blip r:embed="rId4">
            <a:alphaModFix/>
          </a:blip>
          <a:stretch>
            <a:fillRect/>
          </a:stretch>
        </p:blipFill>
        <p:spPr>
          <a:xfrm>
            <a:off x="832650" y="3576775"/>
            <a:ext cx="4592900" cy="1190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5D"/>
              </a:buClr>
              <a:buSzPts val="3600"/>
              <a:buFont typeface="Constantia"/>
              <a:buNone/>
            </a:pPr>
            <a:r>
              <a:rPr lang="en"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392" name="Google Shape;392;p50"/>
          <p:cNvSpPr txBox="1">
            <a:spLocks noGrp="1"/>
          </p:cNvSpPr>
          <p:nvPr>
            <p:ph type="body" idx="1"/>
          </p:nvPr>
        </p:nvSpPr>
        <p:spPr>
          <a:xfrm>
            <a:off x="539552" y="1265510"/>
            <a:ext cx="8424900" cy="3394500"/>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[1] L. Adleman. Molecular Computation of Solutions to Combinatorial Problems. Science, 266(5187), 1994.</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 R. Appuswamy, R. Borovica-Gaji´c, G. Graefe, and A. Ailamaki. The Five-minute Rule Thirty Years Later and its Impact on the Storage Hierarchy. In ADMS, 2017.</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[3] S. Balakrishnan, R. Black, A. Donnelly, P. England, A. Glass, D. Harper, S. Legtchenko, A. Ogus, E. Peterson, and A. Rowstron. Pelican: A Building Block for Exascale Cold Data Storage. In OSDI, 2014.</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[4] J. M. S. Bartlett and D. Stirling. A History of the Polymerase Chain Reaction. PCR Protocols, 2003.</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[5] J. Bonnet, P. Yin, M. E. Ortiz, P. Subsoontorn, and D. Endy. Amplifying Genetic Logic Gates. Science, 340(6132), 2013.</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endParaRPr sz="1600">
              <a:latin typeface="Constantia"/>
              <a:ea typeface="Constantia"/>
              <a:cs typeface="Constantia"/>
              <a:sym typeface="Constantia"/>
            </a:endParaRPr>
          </a:p>
          <a:p>
            <a:pPr marL="0" lvl="0" indent="0" algn="l" rtl="0">
              <a:spcBef>
                <a:spcPts val="320"/>
              </a:spcBef>
              <a:spcAft>
                <a:spcPts val="0"/>
              </a:spcAft>
              <a:buClr>
                <a:schemeClr val="dk1"/>
              </a:buClr>
              <a:buSzPts val="1600"/>
              <a:buNone/>
            </a:pPr>
            <a:endParaRPr sz="1600">
              <a:latin typeface="Constantia"/>
              <a:ea typeface="Constantia"/>
              <a:cs typeface="Constantia"/>
              <a:sym typeface="Constantia"/>
            </a:endParaRPr>
          </a:p>
        </p:txBody>
      </p:sp>
      <p:sp>
        <p:nvSpPr>
          <p:cNvPr id="393" name="Google Shape;393;p50"/>
          <p:cNvSpPr txBox="1">
            <a:spLocks noGrp="1"/>
          </p:cNvSpPr>
          <p:nvPr>
            <p:ph type="ftr" idx="11"/>
          </p:nvPr>
        </p:nvSpPr>
        <p:spPr>
          <a:xfrm>
            <a:off x="2783725" y="4749688"/>
            <a:ext cx="3936600" cy="309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Constantia"/>
                <a:ea typeface="Constantia"/>
                <a:cs typeface="Constantia"/>
                <a:sym typeface="Constantia"/>
              </a:rPr>
              <a:t>https://www2.cs.ucy.ac.cy/~dzeina/courses/epl646</a:t>
            </a:r>
            <a:endParaRPr>
              <a:latin typeface="Constantia"/>
              <a:ea typeface="Constantia"/>
              <a:cs typeface="Constantia"/>
              <a:sym typeface="Constantia"/>
            </a:endParaRPr>
          </a:p>
        </p:txBody>
      </p:sp>
      <p:sp>
        <p:nvSpPr>
          <p:cNvPr id="394" name="Google Shape;394;p5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latin typeface="Constantia"/>
                <a:ea typeface="Constantia"/>
                <a:cs typeface="Constantia"/>
                <a:sym typeface="Constantia"/>
              </a:rPr>
              <a:t>26</a:t>
            </a:fld>
            <a:endParaRPr>
              <a:latin typeface="Constantia"/>
              <a:ea typeface="Constantia"/>
              <a:cs typeface="Constantia"/>
              <a:sym typeface="Constantia"/>
            </a:endParaRPr>
          </a:p>
        </p:txBody>
      </p:sp>
      <p:pic>
        <p:nvPicPr>
          <p:cNvPr id="395" name="Google Shape;395;p50" descr="http://www.ucy.ac.cy/branding/documents/logo/DepartmentsAndUnitsLogo/FacultyOfPureAndAppliedSciences/ComputerScience/Department_of_Computer_Science_en.jpg"/>
          <p:cNvPicPr preferRelativeResize="0"/>
          <p:nvPr/>
        </p:nvPicPr>
        <p:blipFill rotWithShape="1">
          <a:blip r:embed="rId3">
            <a:alphaModFix/>
          </a:blip>
          <a:srcRect/>
          <a:stretch/>
        </p:blipFill>
        <p:spPr>
          <a:xfrm>
            <a:off x="1" y="1"/>
            <a:ext cx="2071670" cy="7975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5D"/>
              </a:buClr>
              <a:buSzPts val="3600"/>
              <a:buFont typeface="Constantia"/>
              <a:buNone/>
            </a:pPr>
            <a:r>
              <a:rPr lang="en"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401" name="Google Shape;401;p51"/>
          <p:cNvSpPr txBox="1">
            <a:spLocks noGrp="1"/>
          </p:cNvSpPr>
          <p:nvPr>
            <p:ph type="body" idx="1"/>
          </p:nvPr>
        </p:nvSpPr>
        <p:spPr>
          <a:xfrm>
            <a:off x="539552" y="1265510"/>
            <a:ext cx="8424900" cy="3394500"/>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[6] J. Bornholt, R. Lopez, D. M. Carmean, L. Ceze, G. Seelig, and K. Strauss. A DNA-Based Archival Storage System. In ASPLOS, 2016.</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[7] R. Borovica-Gaji´c, R. Appuswamy, and A. Ailamaki. Cheap Data Analytics using Cold Storage Devices. In VLDB, 2016.</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[8] R. Carlson. Time for new dna synthesis and sequencing cost</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curves. http://www.synthesis.cc/2014/02/time-for-new-cost-curves-2014.html, 2014.</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[9] A. Casini, M. Storch, G. S. Baldwin, and T. Ellis. Bricks and Blueprints: Methods and Standards for DNA Assembly. Nature Reviews Molecular Cell Biology, 16(9), 2015.</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[10] Y. Erlich and D. Zielinski. DNA Fountain enables a robust and efficient storage architecture. Science, 355(6328), 2017.</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[11] R. Fontana. A Ten Year Storage Landscape LTO Tape Media, HDD, NAND. </a:t>
            </a:r>
            <a:r>
              <a:rPr lang="en" sz="1600" u="sng">
                <a:solidFill>
                  <a:schemeClr val="hlink"/>
                </a:solidFill>
                <a:latin typeface="Constantia"/>
                <a:ea typeface="Constantia"/>
                <a:cs typeface="Constantia"/>
                <a:sym typeface="Constantia"/>
                <a:hlinkClick r:id="rId3"/>
              </a:rPr>
              <a:t>http://storageconference.us/2018/Presentations/Fontana.pdf</a:t>
            </a:r>
            <a:r>
              <a:rPr lang="en" sz="1600">
                <a:latin typeface="Constantia"/>
                <a:ea typeface="Constantia"/>
                <a:cs typeface="Constantia"/>
                <a:sym typeface="Constantia"/>
              </a:rPr>
              <a:t>, 2018.</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endParaRPr sz="1600">
              <a:latin typeface="Constantia"/>
              <a:ea typeface="Constantia"/>
              <a:cs typeface="Constantia"/>
              <a:sym typeface="Constantia"/>
            </a:endParaRPr>
          </a:p>
          <a:p>
            <a:pPr marL="0" lvl="0" indent="0" algn="l" rtl="0">
              <a:spcBef>
                <a:spcPts val="320"/>
              </a:spcBef>
              <a:spcAft>
                <a:spcPts val="0"/>
              </a:spcAft>
              <a:buClr>
                <a:schemeClr val="dk1"/>
              </a:buClr>
              <a:buSzPts val="1600"/>
              <a:buNone/>
            </a:pPr>
            <a:endParaRPr sz="1600">
              <a:latin typeface="Constantia"/>
              <a:ea typeface="Constantia"/>
              <a:cs typeface="Constantia"/>
              <a:sym typeface="Constantia"/>
            </a:endParaRPr>
          </a:p>
        </p:txBody>
      </p:sp>
      <p:sp>
        <p:nvSpPr>
          <p:cNvPr id="402" name="Google Shape;402;p51"/>
          <p:cNvSpPr txBox="1">
            <a:spLocks noGrp="1"/>
          </p:cNvSpPr>
          <p:nvPr>
            <p:ph type="ftr" idx="11"/>
          </p:nvPr>
        </p:nvSpPr>
        <p:spPr>
          <a:xfrm>
            <a:off x="2783725" y="4749688"/>
            <a:ext cx="3936600" cy="309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Constantia"/>
                <a:ea typeface="Constantia"/>
                <a:cs typeface="Constantia"/>
                <a:sym typeface="Constantia"/>
              </a:rPr>
              <a:t>https://www2.cs.ucy.ac.cy/~dzeina/courses/epl646</a:t>
            </a:r>
            <a:endParaRPr>
              <a:latin typeface="Constantia"/>
              <a:ea typeface="Constantia"/>
              <a:cs typeface="Constantia"/>
              <a:sym typeface="Constantia"/>
            </a:endParaRPr>
          </a:p>
        </p:txBody>
      </p:sp>
      <p:sp>
        <p:nvSpPr>
          <p:cNvPr id="403" name="Google Shape;403;p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latin typeface="Constantia"/>
                <a:ea typeface="Constantia"/>
                <a:cs typeface="Constantia"/>
                <a:sym typeface="Constantia"/>
              </a:rPr>
              <a:t>27</a:t>
            </a:fld>
            <a:endParaRPr>
              <a:latin typeface="Constantia"/>
              <a:ea typeface="Constantia"/>
              <a:cs typeface="Constantia"/>
              <a:sym typeface="Constantia"/>
            </a:endParaRPr>
          </a:p>
        </p:txBody>
      </p:sp>
      <p:pic>
        <p:nvPicPr>
          <p:cNvPr id="404" name="Google Shape;404;p51" descr="http://www.ucy.ac.cy/branding/documents/logo/DepartmentsAndUnitsLogo/FacultyOfPureAndAppliedSciences/ComputerScience/Department_of_Computer_Science_en.jpg"/>
          <p:cNvPicPr preferRelativeResize="0"/>
          <p:nvPr/>
        </p:nvPicPr>
        <p:blipFill rotWithShape="1">
          <a:blip r:embed="rId4">
            <a:alphaModFix/>
          </a:blip>
          <a:srcRect/>
          <a:stretch/>
        </p:blipFill>
        <p:spPr>
          <a:xfrm>
            <a:off x="1" y="1"/>
            <a:ext cx="2071670" cy="7975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5D"/>
              </a:buClr>
              <a:buSzPts val="3600"/>
              <a:buFont typeface="Constantia"/>
              <a:buNone/>
            </a:pPr>
            <a:r>
              <a:rPr lang="en"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410" name="Google Shape;410;p52"/>
          <p:cNvSpPr txBox="1">
            <a:spLocks noGrp="1"/>
          </p:cNvSpPr>
          <p:nvPr>
            <p:ph type="body" idx="1"/>
          </p:nvPr>
        </p:nvSpPr>
        <p:spPr>
          <a:xfrm>
            <a:off x="539552" y="1265510"/>
            <a:ext cx="8424900" cy="3394500"/>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Font typeface="Arial"/>
              <a:buNone/>
            </a:pPr>
            <a:r>
              <a:rPr lang="en" sz="1600">
                <a:latin typeface="Constantia"/>
                <a:ea typeface="Constantia"/>
                <a:cs typeface="Constantia"/>
                <a:sym typeface="Constantia"/>
              </a:rPr>
              <a:t>[12] N. Goldman, P. Bertone, S. Chen, C. Dessimoz, E. M. LeProust, B. Sipos, and E. Birney. Toward Practical High-capacity Low-maintenance Storage of Digital Information in Synthesised DNA. Nature, 494, 2013.</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Font typeface="Arial"/>
              <a:buNone/>
            </a:pPr>
            <a:r>
              <a:rPr lang="en" sz="1600">
                <a:latin typeface="Constantia"/>
                <a:ea typeface="Constantia"/>
                <a:cs typeface="Constantia"/>
                <a:sym typeface="Constantia"/>
              </a:rPr>
              <a:t>[13] R. N. Grass, R. Heckel, M. Puddu, D. Paunescu, and W. J. Stark. Robust chemical preservation of digital information on DNA in silica with error-correcting codes. Angew. Chem. Int. Ed., 54, 2015.</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Font typeface="Arial"/>
              <a:buNone/>
            </a:pPr>
            <a:r>
              <a:rPr lang="en" sz="1600">
                <a:latin typeface="Constantia"/>
                <a:ea typeface="Constantia"/>
                <a:cs typeface="Constantia"/>
                <a:sym typeface="Constantia"/>
              </a:rPr>
              <a:t>[14] A. Hadian and T. Heinis. Towards Batch-Processing on Cold Storage Devices. In ICDE, 2018.</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Font typeface="Arial"/>
              <a:buNone/>
            </a:pPr>
            <a:r>
              <a:rPr lang="en" sz="1600">
                <a:latin typeface="Constantia"/>
                <a:ea typeface="Constantia"/>
                <a:cs typeface="Constantia"/>
                <a:sym typeface="Constantia"/>
              </a:rPr>
              <a:t>[15] Imagene. DNA Shell and RNA Shell. http://www.imagene.eu/.</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Font typeface="Arial"/>
              <a:buNone/>
            </a:pPr>
            <a:r>
              <a:rPr lang="en" sz="1600">
                <a:latin typeface="Constantia"/>
                <a:ea typeface="Constantia"/>
                <a:cs typeface="Constantia"/>
                <a:sym typeface="Constantia"/>
              </a:rPr>
              <a:t>[16] Intel. Cold Storage in the Cloud: Trends, Challenges, and Solutions. White Paper.</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[17] S. Kosuri and G. M. Church. Large-scale de novo DNA synthesis: technologies and applications. Nature Methods, 11(5), 2014.</a:t>
            </a:r>
            <a:endParaRPr sz="1600">
              <a:latin typeface="Constantia"/>
              <a:ea typeface="Constantia"/>
              <a:cs typeface="Constantia"/>
              <a:sym typeface="Constantia"/>
            </a:endParaRPr>
          </a:p>
        </p:txBody>
      </p:sp>
      <p:sp>
        <p:nvSpPr>
          <p:cNvPr id="411" name="Google Shape;411;p52"/>
          <p:cNvSpPr txBox="1">
            <a:spLocks noGrp="1"/>
          </p:cNvSpPr>
          <p:nvPr>
            <p:ph type="ftr" idx="11"/>
          </p:nvPr>
        </p:nvSpPr>
        <p:spPr>
          <a:xfrm>
            <a:off x="2783725" y="4749688"/>
            <a:ext cx="3936600" cy="309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Constantia"/>
                <a:ea typeface="Constantia"/>
                <a:cs typeface="Constantia"/>
                <a:sym typeface="Constantia"/>
              </a:rPr>
              <a:t>https://www2.cs.ucy.ac.cy/~dzeina/courses/epl646</a:t>
            </a:r>
            <a:endParaRPr>
              <a:latin typeface="Constantia"/>
              <a:ea typeface="Constantia"/>
              <a:cs typeface="Constantia"/>
              <a:sym typeface="Constantia"/>
            </a:endParaRPr>
          </a:p>
        </p:txBody>
      </p:sp>
      <p:sp>
        <p:nvSpPr>
          <p:cNvPr id="412" name="Google Shape;412;p5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latin typeface="Constantia"/>
                <a:ea typeface="Constantia"/>
                <a:cs typeface="Constantia"/>
                <a:sym typeface="Constantia"/>
              </a:rPr>
              <a:t>28</a:t>
            </a:fld>
            <a:endParaRPr>
              <a:latin typeface="Constantia"/>
              <a:ea typeface="Constantia"/>
              <a:cs typeface="Constantia"/>
              <a:sym typeface="Constantia"/>
            </a:endParaRPr>
          </a:p>
        </p:txBody>
      </p:sp>
      <p:pic>
        <p:nvPicPr>
          <p:cNvPr id="413" name="Google Shape;413;p52" descr="http://www.ucy.ac.cy/branding/documents/logo/DepartmentsAndUnitsLogo/FacultyOfPureAndAppliedSciences/ComputerScience/Department_of_Computer_Science_en.jpg"/>
          <p:cNvPicPr preferRelativeResize="0"/>
          <p:nvPr/>
        </p:nvPicPr>
        <p:blipFill rotWithShape="1">
          <a:blip r:embed="rId3">
            <a:alphaModFix/>
          </a:blip>
          <a:srcRect/>
          <a:stretch/>
        </p:blipFill>
        <p:spPr>
          <a:xfrm>
            <a:off x="1" y="1"/>
            <a:ext cx="2071670" cy="79753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5D"/>
              </a:buClr>
              <a:buSzPts val="3600"/>
              <a:buFont typeface="Constantia"/>
              <a:buNone/>
            </a:pPr>
            <a:r>
              <a:rPr lang="en"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419" name="Google Shape;419;p53"/>
          <p:cNvSpPr txBox="1">
            <a:spLocks noGrp="1"/>
          </p:cNvSpPr>
          <p:nvPr>
            <p:ph type="body" idx="1"/>
          </p:nvPr>
        </p:nvSpPr>
        <p:spPr>
          <a:xfrm>
            <a:off x="539552" y="1265510"/>
            <a:ext cx="8424900" cy="3394500"/>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[18] H. H. Lee, R. Kalhor, N. Goela, J. Bolot, and G. M. Church. Enzymatic dna synthesis for digital information storage. bioRxiv, 2018.</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[19] T. Notomi, H. Okayama, H. Masubuchi, T. Yonekawa, K. Watanabe, N. Amino, and T. Hase. Loop-mediated isothermal amplification of dna. Nucleic Acids Research, 28(12):e63, 2000.</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[20] L. Organick, S. D. Ang, Y.-J. Chen, R. Lopez, S. Yekhanin, K. Makarychev, M. Z. Racz, G. Kamath, P. Gopalan, B. Nguyen, C. N. Takahashi, S. Newman, H.-Y. Parker, C. Rashtchian, K. Stewart, G. Gupta, R. Carlson, J. Mulligan, D. Carmean, G. Seelig, L. Ceze, and K. Strauss. Random access in large-scale DNA data storage. Nature Methods, 11(5), 2014.</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[21] PCWorld. Facebook uses 10,000 blu-ray discs to store ’cold’ data. http://www.pcworld.com/article/2092420/facebook-puts-10000-bluray-discs-in-lowpower-storage-system.html.</a:t>
            </a:r>
            <a:endParaRPr sz="1600">
              <a:latin typeface="Constantia"/>
              <a:ea typeface="Constantia"/>
              <a:cs typeface="Constantia"/>
              <a:sym typeface="Constantia"/>
            </a:endParaRPr>
          </a:p>
        </p:txBody>
      </p:sp>
      <p:sp>
        <p:nvSpPr>
          <p:cNvPr id="420" name="Google Shape;420;p53"/>
          <p:cNvSpPr txBox="1">
            <a:spLocks noGrp="1"/>
          </p:cNvSpPr>
          <p:nvPr>
            <p:ph type="ftr" idx="11"/>
          </p:nvPr>
        </p:nvSpPr>
        <p:spPr>
          <a:xfrm>
            <a:off x="2783725" y="4749688"/>
            <a:ext cx="3936600" cy="309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Constantia"/>
                <a:ea typeface="Constantia"/>
                <a:cs typeface="Constantia"/>
                <a:sym typeface="Constantia"/>
              </a:rPr>
              <a:t>https://www2.cs.ucy.ac.cy/~dzeina/courses/epl646</a:t>
            </a:r>
            <a:endParaRPr>
              <a:latin typeface="Constantia"/>
              <a:ea typeface="Constantia"/>
              <a:cs typeface="Constantia"/>
              <a:sym typeface="Constantia"/>
            </a:endParaRPr>
          </a:p>
        </p:txBody>
      </p:sp>
      <p:sp>
        <p:nvSpPr>
          <p:cNvPr id="421" name="Google Shape;421;p5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latin typeface="Constantia"/>
                <a:ea typeface="Constantia"/>
                <a:cs typeface="Constantia"/>
                <a:sym typeface="Constantia"/>
              </a:rPr>
              <a:t>29</a:t>
            </a:fld>
            <a:endParaRPr>
              <a:latin typeface="Constantia"/>
              <a:ea typeface="Constantia"/>
              <a:cs typeface="Constantia"/>
              <a:sym typeface="Constantia"/>
            </a:endParaRPr>
          </a:p>
        </p:txBody>
      </p:sp>
      <p:pic>
        <p:nvPicPr>
          <p:cNvPr id="422" name="Google Shape;422;p53" descr="http://www.ucy.ac.cy/branding/documents/logo/DepartmentsAndUnitsLogo/FacultyOfPureAndAppliedSciences/ComputerScience/Department_of_Computer_Science_en.jpg"/>
          <p:cNvPicPr preferRelativeResize="0"/>
          <p:nvPr/>
        </p:nvPicPr>
        <p:blipFill rotWithShape="1">
          <a:blip r:embed="rId3">
            <a:alphaModFix/>
          </a:blip>
          <a:srcRect/>
          <a:stretch/>
        </p:blipFill>
        <p:spPr>
          <a:xfrm>
            <a:off x="1" y="1"/>
            <a:ext cx="2071670" cy="7975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Introduction</a:t>
            </a:r>
            <a:endParaRPr/>
          </a:p>
        </p:txBody>
      </p:sp>
      <p:sp>
        <p:nvSpPr>
          <p:cNvPr id="152" name="Google Shape;152;p27"/>
          <p:cNvSpPr txBox="1">
            <a:spLocks noGrp="1"/>
          </p:cNvSpPr>
          <p:nvPr>
            <p:ph type="body" idx="1"/>
          </p:nvPr>
        </p:nvSpPr>
        <p:spPr>
          <a:xfrm>
            <a:off x="3957600" y="847288"/>
            <a:ext cx="4729200" cy="3710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rgbClr val="000000"/>
              </a:buClr>
              <a:buSzPts val="1100"/>
              <a:buFont typeface="Arial"/>
              <a:buNone/>
            </a:pPr>
            <a:r>
              <a:rPr lang="en" sz="1400"/>
              <a:t>Driven by the promise of data analytics, enterprises have started gathering vast amounts of data from diverse data sources. </a:t>
            </a:r>
            <a:endParaRPr sz="1400"/>
          </a:p>
          <a:p>
            <a:pPr marL="0" lvl="0" indent="0" algn="l" rtl="0">
              <a:lnSpc>
                <a:spcPct val="115000"/>
              </a:lnSpc>
              <a:spcBef>
                <a:spcPts val="360"/>
              </a:spcBef>
              <a:spcAft>
                <a:spcPts val="0"/>
              </a:spcAft>
              <a:buClr>
                <a:srgbClr val="000000"/>
              </a:buClr>
              <a:buSzPts val="1100"/>
              <a:buFont typeface="Arial"/>
              <a:buNone/>
            </a:pPr>
            <a:r>
              <a:rPr lang="en" sz="1400"/>
              <a:t>DNA possesses four key properties that make it relevant for archival storage.</a:t>
            </a:r>
            <a:endParaRPr sz="1400"/>
          </a:p>
          <a:p>
            <a:pPr marL="457200" lvl="0" indent="-317500" algn="l" rtl="0">
              <a:lnSpc>
                <a:spcPct val="115000"/>
              </a:lnSpc>
              <a:spcBef>
                <a:spcPts val="360"/>
              </a:spcBef>
              <a:spcAft>
                <a:spcPts val="0"/>
              </a:spcAft>
              <a:buSzPts val="1400"/>
              <a:buAutoNum type="arabicPeriod"/>
            </a:pPr>
            <a:r>
              <a:rPr lang="en" sz="1400"/>
              <a:t>Extremely dense threedimensional storage medium that has the theoretical ability to store 455 Exabytes in 1 gram; </a:t>
            </a:r>
            <a:endParaRPr sz="1400"/>
          </a:p>
          <a:p>
            <a:pPr marL="457200" lvl="0" indent="-317500" algn="l" rtl="0">
              <a:lnSpc>
                <a:spcPct val="115000"/>
              </a:lnSpc>
              <a:spcBef>
                <a:spcPts val="0"/>
              </a:spcBef>
              <a:spcAft>
                <a:spcPts val="0"/>
              </a:spcAft>
              <a:buSzPts val="1400"/>
              <a:buAutoNum type="arabicPeriod"/>
            </a:pPr>
            <a:r>
              <a:rPr lang="en" sz="1400"/>
              <a:t>DNA can last several centuries when stored at standard temperature in an anoxic, anhydrous atmosphere;</a:t>
            </a:r>
            <a:endParaRPr sz="1400"/>
          </a:p>
          <a:p>
            <a:pPr marL="457200" lvl="0" indent="-317500" algn="l" rtl="0">
              <a:lnSpc>
                <a:spcPct val="115000"/>
              </a:lnSpc>
              <a:spcBef>
                <a:spcPts val="0"/>
              </a:spcBef>
              <a:spcAft>
                <a:spcPts val="0"/>
              </a:spcAft>
              <a:buSzPts val="1400"/>
              <a:buAutoNum type="arabicPeriod"/>
            </a:pPr>
            <a:r>
              <a:rPr lang="en" sz="1400"/>
              <a:t>It is very easy, quick, and cheap to perform in-vitro replication of DNA;</a:t>
            </a:r>
            <a:endParaRPr sz="1400"/>
          </a:p>
          <a:p>
            <a:pPr marL="457200" lvl="0" indent="-317500" algn="l" rtl="0">
              <a:lnSpc>
                <a:spcPct val="115000"/>
              </a:lnSpc>
              <a:spcBef>
                <a:spcPts val="0"/>
              </a:spcBef>
              <a:spcAft>
                <a:spcPts val="0"/>
              </a:spcAft>
              <a:buSzPts val="1400"/>
              <a:buAutoNum type="arabicPeriod"/>
            </a:pPr>
            <a:r>
              <a:rPr lang="en" sz="1400"/>
              <a:t>The difference in Kryder’s rate. The Kryder’s rate for DNA is theoretically zero given that the density of DNA is biologically fixed.</a:t>
            </a:r>
            <a:endParaRPr/>
          </a:p>
        </p:txBody>
      </p:sp>
      <p:sp>
        <p:nvSpPr>
          <p:cNvPr id="153" name="Google Shape;153;p27"/>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154" name="Google Shape;154;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55" name="Google Shape;155;p27"/>
          <p:cNvPicPr preferRelativeResize="0"/>
          <p:nvPr/>
        </p:nvPicPr>
        <p:blipFill>
          <a:blip r:embed="rId3">
            <a:alphaModFix/>
          </a:blip>
          <a:stretch>
            <a:fillRect/>
          </a:stretch>
        </p:blipFill>
        <p:spPr>
          <a:xfrm>
            <a:off x="214825" y="1085775"/>
            <a:ext cx="3642800" cy="3565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5D"/>
              </a:buClr>
              <a:buSzPts val="3600"/>
              <a:buFont typeface="Constantia"/>
              <a:buNone/>
            </a:pPr>
            <a:r>
              <a:rPr lang="en"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428" name="Google Shape;428;p54"/>
          <p:cNvSpPr txBox="1">
            <a:spLocks noGrp="1"/>
          </p:cNvSpPr>
          <p:nvPr>
            <p:ph type="body" idx="1"/>
          </p:nvPr>
        </p:nvSpPr>
        <p:spPr>
          <a:xfrm>
            <a:off x="539552" y="1265510"/>
            <a:ext cx="8424900" cy="3394500"/>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[22] M. Perlmutter. The Lost Picture Show: Hollywood Archivists Cannot Outpace Obsolescence. </a:t>
            </a:r>
            <a:r>
              <a:rPr lang="en" sz="1600" u="sng">
                <a:solidFill>
                  <a:schemeClr val="hlink"/>
                </a:solidFill>
                <a:latin typeface="Constantia"/>
                <a:ea typeface="Constantia"/>
                <a:cs typeface="Constantia"/>
                <a:sym typeface="Constantia"/>
                <a:hlinkClick r:id="rId3"/>
              </a:rPr>
              <a:t>https://spectrum.ieee.org/computing/it/the-lost-picture-show-hollywood-archivists-cant-outpace-obsolescence</a:t>
            </a:r>
            <a:r>
              <a:rPr lang="en" sz="1600">
                <a:latin typeface="Constantia"/>
                <a:ea typeface="Constantia"/>
                <a:cs typeface="Constantia"/>
                <a:sym typeface="Constantia"/>
              </a:rPr>
              <a:t>, 2017.</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[23] C. Rashtchian, K. Makarychev, M. Racz, S. Ang, D. Jevdjic, S. Yekhanin, L. Ceze, and K. Strauss. Clustering billions of reads for dna data storage. In I. Guyon, U. V. Luxburg, S. Bengio, H. Wallach, R. Fergus, S. Vishwanathan, and R. Garnett, editors, NIPS. 2017.</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[24] R. J. Roberts and K. Murray. Restriction Endonuclease. CRC Critical Reviews in Biochemistry, 4(2):123–164, 1976.</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[25] D. Rosenthal. The Medium Term Prospects for Long Term Storage. </a:t>
            </a:r>
            <a:r>
              <a:rPr lang="en" sz="1600" u="sng">
                <a:solidFill>
                  <a:schemeClr val="hlink"/>
                </a:solidFill>
                <a:latin typeface="Constantia"/>
                <a:ea typeface="Constantia"/>
                <a:cs typeface="Constantia"/>
                <a:sym typeface="Constantia"/>
                <a:hlinkClick r:id="rId4"/>
              </a:rPr>
              <a:t>https://blog.dshr.org/2016/12/the-medium-term-prospects-for-long-term.html</a:t>
            </a:r>
            <a:r>
              <a:rPr lang="en" sz="1600">
                <a:latin typeface="Constantia"/>
                <a:ea typeface="Constantia"/>
                <a:cs typeface="Constantia"/>
                <a:sym typeface="Constantia"/>
              </a:rPr>
              <a:t>, 2016.</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endParaRPr sz="1600">
              <a:latin typeface="Constantia"/>
              <a:ea typeface="Constantia"/>
              <a:cs typeface="Constantia"/>
              <a:sym typeface="Constantia"/>
            </a:endParaRPr>
          </a:p>
        </p:txBody>
      </p:sp>
      <p:sp>
        <p:nvSpPr>
          <p:cNvPr id="429" name="Google Shape;429;p54"/>
          <p:cNvSpPr txBox="1">
            <a:spLocks noGrp="1"/>
          </p:cNvSpPr>
          <p:nvPr>
            <p:ph type="ftr" idx="11"/>
          </p:nvPr>
        </p:nvSpPr>
        <p:spPr>
          <a:xfrm>
            <a:off x="2783725" y="4749688"/>
            <a:ext cx="3936600" cy="309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Constantia"/>
                <a:ea typeface="Constantia"/>
                <a:cs typeface="Constantia"/>
                <a:sym typeface="Constantia"/>
              </a:rPr>
              <a:t>https://www2.cs.ucy.ac.cy/~dzeina/courses/epl646</a:t>
            </a:r>
            <a:endParaRPr>
              <a:latin typeface="Constantia"/>
              <a:ea typeface="Constantia"/>
              <a:cs typeface="Constantia"/>
              <a:sym typeface="Constantia"/>
            </a:endParaRPr>
          </a:p>
        </p:txBody>
      </p:sp>
      <p:sp>
        <p:nvSpPr>
          <p:cNvPr id="430" name="Google Shape;430;p5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latin typeface="Constantia"/>
                <a:ea typeface="Constantia"/>
                <a:cs typeface="Constantia"/>
                <a:sym typeface="Constantia"/>
              </a:rPr>
              <a:t>30</a:t>
            </a:fld>
            <a:endParaRPr>
              <a:latin typeface="Constantia"/>
              <a:ea typeface="Constantia"/>
              <a:cs typeface="Constantia"/>
              <a:sym typeface="Constantia"/>
            </a:endParaRPr>
          </a:p>
        </p:txBody>
      </p:sp>
      <p:pic>
        <p:nvPicPr>
          <p:cNvPr id="431" name="Google Shape;431;p54" descr="http://www.ucy.ac.cy/branding/documents/logo/DepartmentsAndUnitsLogo/FacultyOfPureAndAppliedSciences/ComputerScience/Department_of_Computer_Science_en.jpg"/>
          <p:cNvPicPr preferRelativeResize="0"/>
          <p:nvPr/>
        </p:nvPicPr>
        <p:blipFill rotWithShape="1">
          <a:blip r:embed="rId5">
            <a:alphaModFix/>
          </a:blip>
          <a:srcRect/>
          <a:stretch/>
        </p:blipFill>
        <p:spPr>
          <a:xfrm>
            <a:off x="1" y="1"/>
            <a:ext cx="2071670" cy="79753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7365D"/>
              </a:buClr>
              <a:buSzPts val="3600"/>
              <a:buFont typeface="Constantia"/>
              <a:buNone/>
            </a:pPr>
            <a:r>
              <a:rPr lang="en"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437" name="Google Shape;437;p55"/>
          <p:cNvSpPr txBox="1">
            <a:spLocks noGrp="1"/>
          </p:cNvSpPr>
          <p:nvPr>
            <p:ph type="body" idx="1"/>
          </p:nvPr>
        </p:nvSpPr>
        <p:spPr>
          <a:xfrm>
            <a:off x="539552" y="1265510"/>
            <a:ext cx="8424900" cy="3394500"/>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[26] G. F. Schneider and C. Dekker. DNA Sequencing with Nanopores. Nature Biotechnology, 30:326, apr 2012.</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[27] J.-J. Shu, Q.-W. Wang, and K.-Y. Yong. DNA-Based Computing of Strategic Assignment Problems. Phys. Rev. Lett., 106, May 2011.</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[28] W. Yan, J. Yao, Q. Cao, C. Xie, and H. Jiang. ROS: A Rack-based Optical Storage System with Inline Accessibility for Long-Term Data Preservation. In EUROSYS, 2017.</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[29] S. M. H. T. Yazdi, Y. Yuan, J. Ma, H. Zhao, and O. Milenkovic. A Rewritable, Random-Access DNA-Based Storage System. Nature Scientific Reports, 5(14318), 2015.</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r>
              <a:rPr lang="en" sz="1600">
                <a:latin typeface="Constantia"/>
                <a:ea typeface="Constantia"/>
                <a:cs typeface="Constantia"/>
                <a:sym typeface="Constantia"/>
              </a:rPr>
              <a:t>[30] J. Zhang, K. Kobert, T. Flouri, and A. Stamatakis. PEAR: a fast and accurate Illumina Paired-End reAd mergeR .Bioinformatics, 30(5), 2013.</a:t>
            </a:r>
            <a:endParaRPr sz="1600">
              <a:latin typeface="Constantia"/>
              <a:ea typeface="Constantia"/>
              <a:cs typeface="Constantia"/>
              <a:sym typeface="Constantia"/>
            </a:endParaRPr>
          </a:p>
          <a:p>
            <a:pPr marL="0" lvl="0" indent="0" algn="l" rtl="0">
              <a:spcBef>
                <a:spcPts val="320"/>
              </a:spcBef>
              <a:spcAft>
                <a:spcPts val="0"/>
              </a:spcAft>
              <a:buClr>
                <a:schemeClr val="dk1"/>
              </a:buClr>
              <a:buSzPts val="1100"/>
              <a:buNone/>
            </a:pPr>
            <a:endParaRPr sz="1600">
              <a:latin typeface="Constantia"/>
              <a:ea typeface="Constantia"/>
              <a:cs typeface="Constantia"/>
              <a:sym typeface="Constantia"/>
            </a:endParaRPr>
          </a:p>
        </p:txBody>
      </p:sp>
      <p:sp>
        <p:nvSpPr>
          <p:cNvPr id="438" name="Google Shape;438;p55"/>
          <p:cNvSpPr txBox="1">
            <a:spLocks noGrp="1"/>
          </p:cNvSpPr>
          <p:nvPr>
            <p:ph type="ftr" idx="11"/>
          </p:nvPr>
        </p:nvSpPr>
        <p:spPr>
          <a:xfrm>
            <a:off x="2783725" y="4749688"/>
            <a:ext cx="3936600" cy="309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Constantia"/>
                <a:ea typeface="Constantia"/>
                <a:cs typeface="Constantia"/>
                <a:sym typeface="Constantia"/>
              </a:rPr>
              <a:t>https://www2.cs.ucy.ac.cy/~dzeina/courses/epl646</a:t>
            </a:r>
            <a:endParaRPr>
              <a:latin typeface="Constantia"/>
              <a:ea typeface="Constantia"/>
              <a:cs typeface="Constantia"/>
              <a:sym typeface="Constantia"/>
            </a:endParaRPr>
          </a:p>
        </p:txBody>
      </p:sp>
      <p:sp>
        <p:nvSpPr>
          <p:cNvPr id="439" name="Google Shape;439;p5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latin typeface="Constantia"/>
                <a:ea typeface="Constantia"/>
                <a:cs typeface="Constantia"/>
                <a:sym typeface="Constantia"/>
              </a:rPr>
              <a:t>31</a:t>
            </a:fld>
            <a:endParaRPr>
              <a:latin typeface="Constantia"/>
              <a:ea typeface="Constantia"/>
              <a:cs typeface="Constantia"/>
              <a:sym typeface="Constantia"/>
            </a:endParaRPr>
          </a:p>
        </p:txBody>
      </p:sp>
      <p:pic>
        <p:nvPicPr>
          <p:cNvPr id="440" name="Google Shape;440;p55" descr="http://www.ucy.ac.cy/branding/documents/logo/DepartmentsAndUnitsLogo/FacultyOfPureAndAppliedSciences/ComputerScience/Department_of_Computer_Science_en.jpg"/>
          <p:cNvPicPr preferRelativeResize="0"/>
          <p:nvPr/>
        </p:nvPicPr>
        <p:blipFill rotWithShape="1">
          <a:blip r:embed="rId3">
            <a:alphaModFix/>
          </a:blip>
          <a:srcRect/>
          <a:stretch/>
        </p:blipFill>
        <p:spPr>
          <a:xfrm>
            <a:off x="1" y="1"/>
            <a:ext cx="2071670" cy="7975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Introduction</a:t>
            </a:r>
            <a:endParaRPr/>
          </a:p>
        </p:txBody>
      </p:sp>
      <p:sp>
        <p:nvSpPr>
          <p:cNvPr id="161" name="Google Shape;161;p28"/>
          <p:cNvSpPr txBox="1">
            <a:spLocks noGrp="1"/>
          </p:cNvSpPr>
          <p:nvPr>
            <p:ph type="body" idx="1"/>
          </p:nvPr>
        </p:nvSpPr>
        <p:spPr>
          <a:xfrm>
            <a:off x="287125" y="1303000"/>
            <a:ext cx="5343300" cy="3010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ts val="1100"/>
              <a:buNone/>
            </a:pPr>
            <a:r>
              <a:rPr lang="en" sz="1400"/>
              <a:t>In this paper, we investigate the implications of integrating DNA in the DBMS storage hierarchy. We present OligoArchive, an architecture for using a DNA-based storage system as the archival tier of a relational DBMS. </a:t>
            </a:r>
            <a:endParaRPr sz="1400"/>
          </a:p>
          <a:p>
            <a:pPr marL="457200" lvl="0" indent="-317500" algn="l" rtl="0">
              <a:spcBef>
                <a:spcPts val="360"/>
              </a:spcBef>
              <a:spcAft>
                <a:spcPts val="0"/>
              </a:spcAft>
              <a:buSzPts val="1400"/>
              <a:buChar char="•"/>
            </a:pPr>
            <a:r>
              <a:rPr lang="en" sz="1400"/>
              <a:t>Database schema awareness can be used to improve density during the encoding process, and assist in identifying errors during the decoding process;</a:t>
            </a:r>
            <a:endParaRPr sz="1400"/>
          </a:p>
          <a:p>
            <a:pPr marL="914400" lvl="0" indent="0" algn="l" rtl="0">
              <a:spcBef>
                <a:spcPts val="360"/>
              </a:spcBef>
              <a:spcAft>
                <a:spcPts val="0"/>
              </a:spcAft>
              <a:buNone/>
            </a:pPr>
            <a:endParaRPr sz="1800"/>
          </a:p>
          <a:p>
            <a:pPr marL="457200" lvl="0" indent="-317500" algn="l" rtl="0">
              <a:spcBef>
                <a:spcPts val="360"/>
              </a:spcBef>
              <a:spcAft>
                <a:spcPts val="0"/>
              </a:spcAft>
              <a:buSzPts val="1400"/>
              <a:buChar char="•"/>
            </a:pPr>
            <a:r>
              <a:rPr lang="en" sz="1400"/>
              <a:t>SQL operations that are traditionally executed by the DBMS in-silico can be translated into biochemical techniques that can be executed in-vitro;</a:t>
            </a:r>
            <a:endParaRPr sz="1400"/>
          </a:p>
        </p:txBody>
      </p:sp>
      <p:sp>
        <p:nvSpPr>
          <p:cNvPr id="162" name="Google Shape;162;p28"/>
          <p:cNvSpPr txBox="1">
            <a:spLocks noGrp="1"/>
          </p:cNvSpPr>
          <p:nvPr>
            <p:ph type="ftr" idx="11"/>
          </p:nvPr>
        </p:nvSpPr>
        <p:spPr>
          <a:xfrm>
            <a:off x="457200" y="46810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163" name="Google Shape;163;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64" name="Google Shape;164;p28"/>
          <p:cNvPicPr preferRelativeResize="0"/>
          <p:nvPr/>
        </p:nvPicPr>
        <p:blipFill>
          <a:blip r:embed="rId3">
            <a:alphaModFix/>
          </a:blip>
          <a:stretch>
            <a:fillRect/>
          </a:stretch>
        </p:blipFill>
        <p:spPr>
          <a:xfrm>
            <a:off x="5564875" y="1441851"/>
            <a:ext cx="3121925" cy="2871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Background</a:t>
            </a:r>
            <a:endParaRPr/>
          </a:p>
        </p:txBody>
      </p:sp>
      <p:sp>
        <p:nvSpPr>
          <p:cNvPr id="170" name="Google Shape;170;p29"/>
          <p:cNvSpPr txBox="1">
            <a:spLocks noGrp="1"/>
          </p:cNvSpPr>
          <p:nvPr>
            <p:ph type="body" idx="1"/>
          </p:nvPr>
        </p:nvSpPr>
        <p:spPr>
          <a:xfrm>
            <a:off x="340175" y="558375"/>
            <a:ext cx="8478600" cy="3965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40"/>
              </a:spcBef>
              <a:spcAft>
                <a:spcPts val="0"/>
              </a:spcAft>
              <a:buNone/>
            </a:pPr>
            <a:r>
              <a:rPr lang="en" sz="1400" b="1" dirty="0"/>
              <a:t>DNA (Deoxyribo Nucleic Acid):</a:t>
            </a:r>
            <a:r>
              <a:rPr lang="en" sz="1400" dirty="0"/>
              <a:t> Macro-molecule carries genetic code required for functioning of all living organism.</a:t>
            </a:r>
            <a:endParaRPr sz="1400" b="1" dirty="0"/>
          </a:p>
          <a:p>
            <a:pPr marL="0" lvl="0" indent="0" algn="l" rtl="0">
              <a:lnSpc>
                <a:spcPct val="150000"/>
              </a:lnSpc>
              <a:spcBef>
                <a:spcPts val="640"/>
              </a:spcBef>
              <a:spcAft>
                <a:spcPts val="0"/>
              </a:spcAft>
              <a:buNone/>
            </a:pPr>
            <a:r>
              <a:rPr lang="en" sz="1400" b="1" dirty="0"/>
              <a:t>Nucleotides:</a:t>
            </a:r>
            <a:r>
              <a:rPr lang="en" sz="1400" dirty="0"/>
              <a:t> Small blocks of DNA.	</a:t>
            </a:r>
            <a:endParaRPr sz="1400" dirty="0"/>
          </a:p>
          <a:p>
            <a:pPr marL="0" lvl="0" indent="0" algn="l" rtl="0">
              <a:lnSpc>
                <a:spcPct val="150000"/>
              </a:lnSpc>
              <a:spcBef>
                <a:spcPts val="640"/>
              </a:spcBef>
              <a:spcAft>
                <a:spcPts val="0"/>
              </a:spcAft>
              <a:buNone/>
            </a:pPr>
            <a:r>
              <a:rPr lang="en" sz="1400" dirty="0"/>
              <a:t>		(A) Adenine , (C) Cytosine, (G) Guanine, (T) Thymine </a:t>
            </a:r>
            <a:endParaRPr sz="1400" dirty="0"/>
          </a:p>
          <a:p>
            <a:pPr marL="0" lvl="0" indent="0" algn="l" rtl="0">
              <a:lnSpc>
                <a:spcPct val="150000"/>
              </a:lnSpc>
              <a:spcBef>
                <a:spcPts val="640"/>
              </a:spcBef>
              <a:spcAft>
                <a:spcPts val="0"/>
              </a:spcAft>
              <a:buNone/>
            </a:pPr>
            <a:r>
              <a:rPr lang="en" sz="1400" b="1" dirty="0"/>
              <a:t>Oligonucleotide (oligo): </a:t>
            </a:r>
            <a:r>
              <a:rPr lang="en" sz="1400" dirty="0"/>
              <a:t>A single stranded sequence of nucleotides used for data storage; is synthesized one nucleotide at a time. </a:t>
            </a:r>
            <a:endParaRPr sz="1400" dirty="0"/>
          </a:p>
          <a:p>
            <a:pPr marL="0" lvl="0" indent="0" algn="l" rtl="0">
              <a:lnSpc>
                <a:spcPct val="150000"/>
              </a:lnSpc>
              <a:spcBef>
                <a:spcPts val="640"/>
              </a:spcBef>
              <a:spcAft>
                <a:spcPts val="0"/>
              </a:spcAft>
              <a:buNone/>
            </a:pPr>
            <a:r>
              <a:rPr lang="en" sz="1400" b="1" dirty="0"/>
              <a:t>To read encoded nucleotide sequence:</a:t>
            </a:r>
            <a:r>
              <a:rPr lang="en" sz="1400" dirty="0"/>
              <a:t> By sequencing oligos. </a:t>
            </a:r>
            <a:endParaRPr sz="1400" dirty="0"/>
          </a:p>
          <a:p>
            <a:pPr marL="0" lvl="0" indent="0" algn="l" rtl="0">
              <a:lnSpc>
                <a:spcPct val="150000"/>
              </a:lnSpc>
              <a:spcBef>
                <a:spcPts val="640"/>
              </a:spcBef>
              <a:spcAft>
                <a:spcPts val="0"/>
              </a:spcAft>
              <a:buNone/>
            </a:pPr>
            <a:r>
              <a:rPr lang="en" sz="1400" b="1" dirty="0"/>
              <a:t>Polymerase Chain Reaction (PCR):</a:t>
            </a:r>
            <a:r>
              <a:rPr lang="en" sz="1400" dirty="0"/>
              <a:t> First step of sequencing; </a:t>
            </a:r>
            <a:endParaRPr sz="1400" dirty="0"/>
          </a:p>
          <a:p>
            <a:pPr marL="0" lvl="0" indent="0" algn="l" rtl="0">
              <a:lnSpc>
                <a:spcPct val="150000"/>
              </a:lnSpc>
              <a:spcBef>
                <a:spcPts val="640"/>
              </a:spcBef>
              <a:spcAft>
                <a:spcPts val="0"/>
              </a:spcAft>
              <a:buNone/>
            </a:pPr>
            <a:r>
              <a:rPr lang="en" sz="1400" dirty="0"/>
              <a:t>constraining of DNA. </a:t>
            </a:r>
            <a:endParaRPr sz="1400" dirty="0"/>
          </a:p>
          <a:p>
            <a:pPr marL="0" lvl="0" indent="0" algn="l" rtl="0">
              <a:lnSpc>
                <a:spcPct val="150000"/>
              </a:lnSpc>
              <a:spcBef>
                <a:spcPts val="640"/>
              </a:spcBef>
              <a:spcAft>
                <a:spcPts val="0"/>
              </a:spcAft>
              <a:buNone/>
            </a:pPr>
            <a:r>
              <a:rPr lang="en" sz="1400" b="1" dirty="0"/>
              <a:t>PCR Input: </a:t>
            </a:r>
            <a:r>
              <a:rPr lang="en" sz="1400" dirty="0"/>
              <a:t>a template DNA strand, a polymerase enzyme, </a:t>
            </a:r>
            <a:endParaRPr sz="1400" dirty="0"/>
          </a:p>
          <a:p>
            <a:pPr marL="0" lvl="0" indent="0" algn="l" rtl="0">
              <a:lnSpc>
                <a:spcPct val="150000"/>
              </a:lnSpc>
              <a:spcBef>
                <a:spcPts val="640"/>
              </a:spcBef>
              <a:spcAft>
                <a:spcPts val="0"/>
              </a:spcAft>
              <a:buNone/>
            </a:pPr>
            <a:r>
              <a:rPr lang="en" sz="1400" dirty="0"/>
              <a:t>sequencing primers, and individual nucleotides.</a:t>
            </a:r>
            <a:endParaRPr sz="1400" dirty="0"/>
          </a:p>
          <a:p>
            <a:pPr marL="0" lvl="0" indent="0" algn="l" rtl="0">
              <a:lnSpc>
                <a:spcPct val="100000"/>
              </a:lnSpc>
              <a:spcBef>
                <a:spcPts val="640"/>
              </a:spcBef>
              <a:spcAft>
                <a:spcPts val="0"/>
              </a:spcAft>
              <a:buNone/>
            </a:pPr>
            <a:endParaRPr sz="1400" dirty="0"/>
          </a:p>
        </p:txBody>
      </p:sp>
      <p:sp>
        <p:nvSpPr>
          <p:cNvPr id="171" name="Google Shape;171;p29"/>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172" name="Google Shape;172;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73" name="Google Shape;173;p29"/>
          <p:cNvPicPr preferRelativeResize="0"/>
          <p:nvPr/>
        </p:nvPicPr>
        <p:blipFill rotWithShape="1">
          <a:blip r:embed="rId3">
            <a:alphaModFix/>
          </a:blip>
          <a:srcRect l="5209" r="4341"/>
          <a:stretch/>
        </p:blipFill>
        <p:spPr>
          <a:xfrm>
            <a:off x="5066550" y="2396275"/>
            <a:ext cx="3620250" cy="222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Background</a:t>
            </a:r>
            <a:endParaRPr/>
          </a:p>
        </p:txBody>
      </p:sp>
      <p:sp>
        <p:nvSpPr>
          <p:cNvPr id="179" name="Google Shape;179;p30"/>
          <p:cNvSpPr txBox="1">
            <a:spLocks noGrp="1"/>
          </p:cNvSpPr>
          <p:nvPr>
            <p:ph type="body" idx="1"/>
          </p:nvPr>
        </p:nvSpPr>
        <p:spPr>
          <a:xfrm>
            <a:off x="2159450" y="1026900"/>
            <a:ext cx="6832200" cy="33945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40"/>
              </a:spcBef>
              <a:spcAft>
                <a:spcPts val="0"/>
              </a:spcAft>
              <a:buNone/>
            </a:pPr>
            <a:r>
              <a:rPr lang="en" sz="1400" b="1"/>
              <a:t>Sequencing By Synthesis: </a:t>
            </a:r>
            <a:r>
              <a:rPr lang="en" sz="1400"/>
              <a:t>synthesizes a double stranded DNA from the single-stranded template, similar to PCR.</a:t>
            </a:r>
            <a:endParaRPr sz="1400"/>
          </a:p>
          <a:p>
            <a:pPr marL="0" lvl="0" indent="0" algn="l" rtl="0">
              <a:lnSpc>
                <a:spcPct val="150000"/>
              </a:lnSpc>
              <a:spcBef>
                <a:spcPts val="640"/>
              </a:spcBef>
              <a:spcAft>
                <a:spcPts val="0"/>
              </a:spcAft>
              <a:buNone/>
            </a:pPr>
            <a:r>
              <a:rPr lang="en" sz="1400" b="1"/>
              <a:t>Fluorescent Nucleotides: </a:t>
            </a:r>
            <a:r>
              <a:rPr lang="en" sz="1400"/>
              <a:t>each nucleotide emits a different color.</a:t>
            </a:r>
            <a:endParaRPr sz="1400"/>
          </a:p>
          <a:p>
            <a:pPr marL="0" lvl="0" indent="0" algn="l" rtl="0">
              <a:lnSpc>
                <a:spcPct val="150000"/>
              </a:lnSpc>
              <a:spcBef>
                <a:spcPts val="640"/>
              </a:spcBef>
              <a:spcAft>
                <a:spcPts val="0"/>
              </a:spcAft>
              <a:buNone/>
            </a:pPr>
            <a:r>
              <a:rPr lang="en" sz="1400" b="1"/>
              <a:t>Paired-end Sequencing: </a:t>
            </a:r>
            <a:endParaRPr sz="1400" b="1"/>
          </a:p>
          <a:p>
            <a:pPr marL="457200" lvl="0" indent="-317500" algn="l" rtl="0">
              <a:lnSpc>
                <a:spcPct val="150000"/>
              </a:lnSpc>
              <a:spcBef>
                <a:spcPts val="640"/>
              </a:spcBef>
              <a:spcAft>
                <a:spcPts val="0"/>
              </a:spcAft>
              <a:buSzPts val="1400"/>
              <a:buChar char="•"/>
            </a:pPr>
            <a:r>
              <a:rPr lang="en" sz="1400"/>
              <a:t>As the polymerase assembles nucleotides, fluorescent microscopy is used to record the emitted color. </a:t>
            </a:r>
            <a:endParaRPr sz="1400"/>
          </a:p>
          <a:p>
            <a:pPr marL="457200" lvl="0" indent="-317500" algn="l" rtl="0">
              <a:lnSpc>
                <a:spcPct val="150000"/>
              </a:lnSpc>
              <a:spcBef>
                <a:spcPts val="0"/>
              </a:spcBef>
              <a:spcAft>
                <a:spcPts val="0"/>
              </a:spcAft>
              <a:buSzPts val="1400"/>
              <a:buChar char="•"/>
            </a:pPr>
            <a:r>
              <a:rPr lang="en" sz="1400"/>
              <a:t>Each nucleotide is recognized through software. </a:t>
            </a:r>
            <a:endParaRPr sz="1400"/>
          </a:p>
          <a:p>
            <a:pPr marL="457200" lvl="0" indent="-317500" algn="l" rtl="0">
              <a:lnSpc>
                <a:spcPct val="150000"/>
              </a:lnSpc>
              <a:spcBef>
                <a:spcPts val="0"/>
              </a:spcBef>
              <a:spcAft>
                <a:spcPts val="0"/>
              </a:spcAft>
              <a:buSzPts val="1400"/>
              <a:buChar char="•"/>
            </a:pPr>
            <a:r>
              <a:rPr lang="en" sz="1400"/>
              <a:t>Often preferred to single-end sequencing due to the ability to recover from sequencing errors due to higher coverage.</a:t>
            </a:r>
            <a:endParaRPr sz="1400"/>
          </a:p>
          <a:p>
            <a:pPr marL="0" lvl="0" indent="0" algn="l" rtl="0">
              <a:spcBef>
                <a:spcPts val="640"/>
              </a:spcBef>
              <a:spcAft>
                <a:spcPts val="0"/>
              </a:spcAft>
              <a:buNone/>
            </a:pPr>
            <a:endParaRPr sz="1400"/>
          </a:p>
        </p:txBody>
      </p:sp>
      <p:sp>
        <p:nvSpPr>
          <p:cNvPr id="180" name="Google Shape;180;p30"/>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181" name="Google Shape;181;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82" name="Google Shape;182;p30"/>
          <p:cNvPicPr preferRelativeResize="0"/>
          <p:nvPr/>
        </p:nvPicPr>
        <p:blipFill>
          <a:blip r:embed="rId3">
            <a:alphaModFix/>
          </a:blip>
          <a:stretch>
            <a:fillRect/>
          </a:stretch>
        </p:blipFill>
        <p:spPr>
          <a:xfrm>
            <a:off x="263975" y="940625"/>
            <a:ext cx="1919275" cy="378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1"/>
          <p:cNvPicPr preferRelativeResize="0"/>
          <p:nvPr/>
        </p:nvPicPr>
        <p:blipFill>
          <a:blip r:embed="rId3">
            <a:alphaModFix/>
          </a:blip>
          <a:stretch>
            <a:fillRect/>
          </a:stretch>
        </p:blipFill>
        <p:spPr>
          <a:xfrm>
            <a:off x="104775" y="1914526"/>
            <a:ext cx="3494700" cy="2009775"/>
          </a:xfrm>
          <a:prstGeom prst="rect">
            <a:avLst/>
          </a:prstGeom>
          <a:noFill/>
          <a:ln>
            <a:noFill/>
          </a:ln>
        </p:spPr>
      </p:pic>
      <p:sp>
        <p:nvSpPr>
          <p:cNvPr id="188" name="Google Shape;188;p31"/>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Background</a:t>
            </a:r>
            <a:endParaRPr/>
          </a:p>
        </p:txBody>
      </p:sp>
      <p:sp>
        <p:nvSpPr>
          <p:cNvPr id="189" name="Google Shape;189;p31"/>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190" name="Google Shape;190;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91" name="Google Shape;191;p31"/>
          <p:cNvPicPr preferRelativeResize="0"/>
          <p:nvPr/>
        </p:nvPicPr>
        <p:blipFill>
          <a:blip r:embed="rId4">
            <a:alphaModFix/>
          </a:blip>
          <a:stretch>
            <a:fillRect/>
          </a:stretch>
        </p:blipFill>
        <p:spPr>
          <a:xfrm>
            <a:off x="6374825" y="2124688"/>
            <a:ext cx="2311974" cy="1589475"/>
          </a:xfrm>
          <a:prstGeom prst="rect">
            <a:avLst/>
          </a:prstGeom>
          <a:noFill/>
          <a:ln>
            <a:noFill/>
          </a:ln>
        </p:spPr>
      </p:pic>
      <p:sp>
        <p:nvSpPr>
          <p:cNvPr id="192" name="Google Shape;192;p31"/>
          <p:cNvSpPr txBox="1">
            <a:spLocks noGrp="1"/>
          </p:cNvSpPr>
          <p:nvPr>
            <p:ph type="body" idx="1"/>
          </p:nvPr>
        </p:nvSpPr>
        <p:spPr>
          <a:xfrm>
            <a:off x="457200" y="771863"/>
            <a:ext cx="8229600" cy="41427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640"/>
              </a:spcBef>
              <a:spcAft>
                <a:spcPts val="0"/>
              </a:spcAft>
              <a:buSzPts val="1400"/>
              <a:buChar char="•"/>
            </a:pPr>
            <a:r>
              <a:rPr lang="en" sz="1400" b="1"/>
              <a:t>Assumption: </a:t>
            </a:r>
            <a:r>
              <a:rPr lang="en" sz="1400"/>
              <a:t>DNA storage will become cost effective.</a:t>
            </a:r>
            <a:r>
              <a:rPr lang="en" sz="1400" b="1"/>
              <a:t>  </a:t>
            </a:r>
            <a:endParaRPr sz="1400" b="1"/>
          </a:p>
          <a:p>
            <a:pPr marL="457200" lvl="0" indent="-317500" algn="l" rtl="0">
              <a:lnSpc>
                <a:spcPct val="150000"/>
              </a:lnSpc>
              <a:spcBef>
                <a:spcPts val="0"/>
              </a:spcBef>
              <a:spcAft>
                <a:spcPts val="0"/>
              </a:spcAft>
              <a:buSzPts val="1400"/>
              <a:buChar char="•"/>
            </a:pPr>
            <a:r>
              <a:rPr lang="en" sz="1400" b="1"/>
              <a:t>DNA synthesis costs approximately 1% to 10% of a cent per nucleotide.</a:t>
            </a:r>
            <a:endParaRPr sz="1400" b="1"/>
          </a:p>
          <a:p>
            <a:pPr marL="457200" lvl="0" indent="-317500" algn="l" rtl="0">
              <a:lnSpc>
                <a:spcPct val="150000"/>
              </a:lnSpc>
              <a:spcBef>
                <a:spcPts val="0"/>
              </a:spcBef>
              <a:spcAft>
                <a:spcPts val="0"/>
              </a:spcAft>
              <a:buSzPts val="1400"/>
              <a:buChar char="•"/>
            </a:pPr>
            <a:r>
              <a:rPr lang="en" sz="1400" b="1"/>
              <a:t>Maximum information capacity of a nucleotide is 2 bits.</a:t>
            </a:r>
            <a:endParaRPr sz="1400" b="1"/>
          </a:p>
          <a:p>
            <a:pPr marL="0" lvl="0" indent="0" algn="l" rtl="0">
              <a:lnSpc>
                <a:spcPct val="150000"/>
              </a:lnSpc>
              <a:spcBef>
                <a:spcPts val="640"/>
              </a:spcBef>
              <a:spcAft>
                <a:spcPts val="0"/>
              </a:spcAft>
              <a:buNone/>
            </a:pPr>
            <a:r>
              <a:rPr lang="en" sz="1400" b="1"/>
              <a:t>                                                                                     </a:t>
            </a:r>
            <a:endParaRPr sz="1400" b="1"/>
          </a:p>
          <a:p>
            <a:pPr marL="0" lvl="0" indent="0" algn="l" rtl="0">
              <a:lnSpc>
                <a:spcPct val="150000"/>
              </a:lnSpc>
              <a:spcBef>
                <a:spcPts val="640"/>
              </a:spcBef>
              <a:spcAft>
                <a:spcPts val="0"/>
              </a:spcAft>
              <a:buNone/>
            </a:pPr>
            <a:r>
              <a:rPr lang="en" sz="1100" b="1"/>
              <a:t>                                                                                                                                </a:t>
            </a:r>
            <a:r>
              <a:rPr lang="en" sz="2400" b="1"/>
              <a:t>10</a:t>
            </a:r>
            <a:r>
              <a:rPr lang="en" sz="2400" b="1" baseline="30000">
                <a:latin typeface="Arial"/>
                <a:ea typeface="Arial"/>
                <a:cs typeface="Arial"/>
                <a:sym typeface="Arial"/>
              </a:rPr>
              <a:t>7</a:t>
            </a:r>
            <a:r>
              <a:rPr lang="en" sz="2400" b="1"/>
              <a:t> </a:t>
            </a:r>
            <a:endParaRPr sz="2400" b="1"/>
          </a:p>
          <a:p>
            <a:pPr marL="0" lvl="0" indent="0" algn="l" rtl="0">
              <a:lnSpc>
                <a:spcPct val="150000"/>
              </a:lnSpc>
              <a:spcBef>
                <a:spcPts val="640"/>
              </a:spcBef>
              <a:spcAft>
                <a:spcPts val="0"/>
              </a:spcAft>
              <a:buNone/>
            </a:pPr>
            <a:r>
              <a:rPr lang="en" sz="1400" b="1"/>
              <a:t>                                                                                                    TIMES</a:t>
            </a:r>
            <a:endParaRPr sz="1400" b="1"/>
          </a:p>
          <a:p>
            <a:pPr marL="0" lvl="0" indent="0" algn="l" rtl="0">
              <a:lnSpc>
                <a:spcPct val="150000"/>
              </a:lnSpc>
              <a:spcBef>
                <a:spcPts val="640"/>
              </a:spcBef>
              <a:spcAft>
                <a:spcPts val="0"/>
              </a:spcAft>
              <a:buNone/>
            </a:pPr>
            <a:endParaRPr sz="1400" b="1"/>
          </a:p>
          <a:p>
            <a:pPr marL="0" lvl="0" indent="0" algn="l" rtl="0">
              <a:lnSpc>
                <a:spcPct val="150000"/>
              </a:lnSpc>
              <a:spcBef>
                <a:spcPts val="640"/>
              </a:spcBef>
              <a:spcAft>
                <a:spcPts val="0"/>
              </a:spcAft>
              <a:buNone/>
            </a:pPr>
            <a:endParaRPr sz="1400" b="1"/>
          </a:p>
          <a:p>
            <a:pPr marL="0" lvl="0" indent="0" algn="l" rtl="0">
              <a:lnSpc>
                <a:spcPct val="150000"/>
              </a:lnSpc>
              <a:spcBef>
                <a:spcPts val="640"/>
              </a:spcBef>
              <a:spcAft>
                <a:spcPts val="0"/>
              </a:spcAft>
              <a:buNone/>
            </a:pPr>
            <a:r>
              <a:rPr lang="en" sz="1400" b="1"/>
              <a:t>Future: </a:t>
            </a:r>
            <a:r>
              <a:rPr lang="en" sz="1400"/>
              <a:t>Promising work on new enzymatic synthesis technologies and parallel array synthesis techniques are expected to also make large-scale synthesis of oligos affordable.</a:t>
            </a:r>
            <a:endParaRPr sz="1400"/>
          </a:p>
          <a:p>
            <a:pPr marL="0" lvl="0" indent="0" algn="l" rtl="0">
              <a:lnSpc>
                <a:spcPct val="150000"/>
              </a:lnSpc>
              <a:spcBef>
                <a:spcPts val="640"/>
              </a:spcBef>
              <a:spcAft>
                <a:spcPts val="0"/>
              </a:spcAft>
              <a:buNone/>
            </a:pPr>
            <a:endParaRPr sz="1400"/>
          </a:p>
        </p:txBody>
      </p:sp>
      <p:pic>
        <p:nvPicPr>
          <p:cNvPr id="193" name="Google Shape;193;p31"/>
          <p:cNvPicPr preferRelativeResize="0"/>
          <p:nvPr/>
        </p:nvPicPr>
        <p:blipFill>
          <a:blip r:embed="rId5">
            <a:alphaModFix/>
          </a:blip>
          <a:stretch>
            <a:fillRect/>
          </a:stretch>
        </p:blipFill>
        <p:spPr>
          <a:xfrm>
            <a:off x="4910150" y="813475"/>
            <a:ext cx="404800" cy="404800"/>
          </a:xfrm>
          <a:prstGeom prst="rect">
            <a:avLst/>
          </a:prstGeom>
          <a:noFill/>
          <a:ln>
            <a:noFill/>
          </a:ln>
        </p:spPr>
      </p:pic>
      <p:pic>
        <p:nvPicPr>
          <p:cNvPr id="194" name="Google Shape;194;p31"/>
          <p:cNvPicPr preferRelativeResize="0"/>
          <p:nvPr/>
        </p:nvPicPr>
        <p:blipFill>
          <a:blip r:embed="rId6">
            <a:alphaModFix/>
          </a:blip>
          <a:stretch>
            <a:fillRect/>
          </a:stretch>
        </p:blipFill>
        <p:spPr>
          <a:xfrm>
            <a:off x="2905125" y="2224600"/>
            <a:ext cx="1389676" cy="1389676"/>
          </a:xfrm>
          <a:prstGeom prst="rect">
            <a:avLst/>
          </a:prstGeom>
          <a:noFill/>
          <a:ln>
            <a:noFill/>
          </a:ln>
        </p:spPr>
      </p:pic>
      <p:pic>
        <p:nvPicPr>
          <p:cNvPr id="195" name="Google Shape;195;p31"/>
          <p:cNvPicPr preferRelativeResize="0"/>
          <p:nvPr/>
        </p:nvPicPr>
        <p:blipFill>
          <a:blip r:embed="rId7">
            <a:alphaModFix/>
          </a:blip>
          <a:stretch>
            <a:fillRect/>
          </a:stretch>
        </p:blipFill>
        <p:spPr>
          <a:xfrm>
            <a:off x="5448700" y="2324527"/>
            <a:ext cx="1389676" cy="1389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OligoArchive Architecture</a:t>
            </a:r>
            <a:endParaRPr/>
          </a:p>
        </p:txBody>
      </p:sp>
      <p:sp>
        <p:nvSpPr>
          <p:cNvPr id="201" name="Google Shape;201;p32"/>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202" name="Google Shape;202;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03" name="Google Shape;203;p32"/>
          <p:cNvSpPr/>
          <p:nvPr/>
        </p:nvSpPr>
        <p:spPr>
          <a:xfrm>
            <a:off x="860425" y="1152525"/>
            <a:ext cx="14289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Performance</a:t>
            </a:r>
            <a:endParaRPr/>
          </a:p>
        </p:txBody>
      </p:sp>
      <p:cxnSp>
        <p:nvCxnSpPr>
          <p:cNvPr id="204" name="Google Shape;204;p32"/>
          <p:cNvCxnSpPr>
            <a:stCxn id="203" idx="3"/>
          </p:cNvCxnSpPr>
          <p:nvPr/>
        </p:nvCxnSpPr>
        <p:spPr>
          <a:xfrm>
            <a:off x="2289325" y="1375725"/>
            <a:ext cx="850800" cy="54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cxnSp>
        <p:nvCxnSpPr>
          <p:cNvPr id="205" name="Google Shape;205;p32"/>
          <p:cNvCxnSpPr>
            <a:stCxn id="203" idx="2"/>
            <a:endCxn id="206" idx="0"/>
          </p:cNvCxnSpPr>
          <p:nvPr/>
        </p:nvCxnSpPr>
        <p:spPr>
          <a:xfrm>
            <a:off x="1574875" y="1598925"/>
            <a:ext cx="0" cy="620400"/>
          </a:xfrm>
          <a:prstGeom prst="straightConnector1">
            <a:avLst/>
          </a:prstGeom>
          <a:noFill/>
          <a:ln w="9525" cap="flat" cmpd="sng">
            <a:solidFill>
              <a:schemeClr val="dk2"/>
            </a:solidFill>
            <a:prstDash val="solid"/>
            <a:round/>
            <a:headEnd type="none" w="med" len="med"/>
            <a:tailEnd type="triangle" w="med" len="med"/>
          </a:ln>
          <a:effectLst>
            <a:outerShdw blurRad="57150" dist="19050" dir="5400000" algn="bl" rotWithShape="0">
              <a:srgbClr val="000000">
                <a:alpha val="50000"/>
              </a:srgbClr>
            </a:outerShdw>
            <a:reflection endPos="30000" dist="38100" dir="5400000" fadeDir="5400012" sy="-100000" algn="bl" rotWithShape="0"/>
          </a:effectLst>
        </p:spPr>
      </p:cxnSp>
      <p:cxnSp>
        <p:nvCxnSpPr>
          <p:cNvPr id="207" name="Google Shape;207;p32"/>
          <p:cNvCxnSpPr>
            <a:endCxn id="208" idx="1"/>
          </p:cNvCxnSpPr>
          <p:nvPr/>
        </p:nvCxnSpPr>
        <p:spPr>
          <a:xfrm rot="10800000" flipH="1">
            <a:off x="3143375" y="1156650"/>
            <a:ext cx="720600" cy="224400"/>
          </a:xfrm>
          <a:prstGeom prst="straightConnector1">
            <a:avLst/>
          </a:prstGeom>
          <a:noFill/>
          <a:ln w="9525" cap="flat" cmpd="sng">
            <a:solidFill>
              <a:schemeClr val="dk2"/>
            </a:solidFill>
            <a:prstDash val="solid"/>
            <a:round/>
            <a:headEnd type="none" w="med" len="med"/>
            <a:tailEnd type="none" w="med" len="med"/>
          </a:ln>
        </p:spPr>
      </p:cxnSp>
      <p:cxnSp>
        <p:nvCxnSpPr>
          <p:cNvPr id="209" name="Google Shape;209;p32"/>
          <p:cNvCxnSpPr>
            <a:endCxn id="210" idx="1"/>
          </p:cNvCxnSpPr>
          <p:nvPr/>
        </p:nvCxnSpPr>
        <p:spPr>
          <a:xfrm>
            <a:off x="3149675" y="1390650"/>
            <a:ext cx="714300" cy="375600"/>
          </a:xfrm>
          <a:prstGeom prst="straightConnector1">
            <a:avLst/>
          </a:prstGeom>
          <a:noFill/>
          <a:ln w="9525" cap="flat" cmpd="sng">
            <a:solidFill>
              <a:schemeClr val="dk2"/>
            </a:solidFill>
            <a:prstDash val="solid"/>
            <a:round/>
            <a:headEnd type="none" w="med" len="med"/>
            <a:tailEnd type="none" w="med" len="med"/>
          </a:ln>
        </p:spPr>
      </p:cxnSp>
      <p:sp>
        <p:nvSpPr>
          <p:cNvPr id="208" name="Google Shape;208;p32"/>
          <p:cNvSpPr/>
          <p:nvPr/>
        </p:nvSpPr>
        <p:spPr>
          <a:xfrm>
            <a:off x="3863975" y="933450"/>
            <a:ext cx="14289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OLTP</a:t>
            </a:r>
            <a:endParaRPr/>
          </a:p>
        </p:txBody>
      </p:sp>
      <p:sp>
        <p:nvSpPr>
          <p:cNvPr id="210" name="Google Shape;210;p32"/>
          <p:cNvSpPr/>
          <p:nvPr/>
        </p:nvSpPr>
        <p:spPr>
          <a:xfrm>
            <a:off x="3863975" y="1543050"/>
            <a:ext cx="14289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OLAP</a:t>
            </a:r>
            <a:endParaRPr/>
          </a:p>
        </p:txBody>
      </p:sp>
      <p:sp>
        <p:nvSpPr>
          <p:cNvPr id="206" name="Google Shape;206;p32"/>
          <p:cNvSpPr/>
          <p:nvPr/>
        </p:nvSpPr>
        <p:spPr>
          <a:xfrm>
            <a:off x="860425" y="2219325"/>
            <a:ext cx="14289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Capacity</a:t>
            </a:r>
            <a:endParaRPr/>
          </a:p>
        </p:txBody>
      </p:sp>
      <p:cxnSp>
        <p:nvCxnSpPr>
          <p:cNvPr id="211" name="Google Shape;211;p32"/>
          <p:cNvCxnSpPr>
            <a:stCxn id="210" idx="3"/>
          </p:cNvCxnSpPr>
          <p:nvPr/>
        </p:nvCxnSpPr>
        <p:spPr>
          <a:xfrm rot="10800000" flipH="1">
            <a:off x="5292875" y="1465650"/>
            <a:ext cx="723900" cy="300600"/>
          </a:xfrm>
          <a:prstGeom prst="straightConnector1">
            <a:avLst/>
          </a:prstGeom>
          <a:noFill/>
          <a:ln w="9525" cap="flat" cmpd="sng">
            <a:solidFill>
              <a:schemeClr val="dk2"/>
            </a:solidFill>
            <a:prstDash val="solid"/>
            <a:round/>
            <a:headEnd type="none" w="med" len="med"/>
            <a:tailEnd type="none" w="med" len="med"/>
          </a:ln>
        </p:spPr>
      </p:cxnSp>
      <p:cxnSp>
        <p:nvCxnSpPr>
          <p:cNvPr id="212" name="Google Shape;212;p32"/>
          <p:cNvCxnSpPr>
            <a:stCxn id="208" idx="3"/>
          </p:cNvCxnSpPr>
          <p:nvPr/>
        </p:nvCxnSpPr>
        <p:spPr>
          <a:xfrm>
            <a:off x="5292875" y="1156650"/>
            <a:ext cx="746100" cy="300600"/>
          </a:xfrm>
          <a:prstGeom prst="straightConnector1">
            <a:avLst/>
          </a:prstGeom>
          <a:noFill/>
          <a:ln w="9525" cap="flat" cmpd="sng">
            <a:solidFill>
              <a:schemeClr val="dk2"/>
            </a:solidFill>
            <a:prstDash val="solid"/>
            <a:round/>
            <a:headEnd type="none" w="med" len="med"/>
            <a:tailEnd type="none" w="med" len="med"/>
          </a:ln>
        </p:spPr>
      </p:cxnSp>
      <p:cxnSp>
        <p:nvCxnSpPr>
          <p:cNvPr id="213" name="Google Shape;213;p32"/>
          <p:cNvCxnSpPr>
            <a:endCxn id="214" idx="1"/>
          </p:cNvCxnSpPr>
          <p:nvPr/>
        </p:nvCxnSpPr>
        <p:spPr>
          <a:xfrm>
            <a:off x="6016800" y="1465650"/>
            <a:ext cx="783900" cy="27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214" name="Google Shape;214;p32"/>
          <p:cNvSpPr/>
          <p:nvPr/>
        </p:nvSpPr>
        <p:spPr>
          <a:xfrm>
            <a:off x="6800700" y="1245150"/>
            <a:ext cx="18861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DRAM / Flash (SSD)</a:t>
            </a:r>
            <a:endParaRPr/>
          </a:p>
        </p:txBody>
      </p:sp>
      <p:cxnSp>
        <p:nvCxnSpPr>
          <p:cNvPr id="215" name="Google Shape;215;p32"/>
          <p:cNvCxnSpPr>
            <a:stCxn id="206" idx="2"/>
            <a:endCxn id="216" idx="0"/>
          </p:cNvCxnSpPr>
          <p:nvPr/>
        </p:nvCxnSpPr>
        <p:spPr>
          <a:xfrm>
            <a:off x="1574875" y="2665725"/>
            <a:ext cx="0" cy="620400"/>
          </a:xfrm>
          <a:prstGeom prst="straightConnector1">
            <a:avLst/>
          </a:prstGeom>
          <a:noFill/>
          <a:ln w="9525" cap="flat" cmpd="sng">
            <a:solidFill>
              <a:schemeClr val="dk2"/>
            </a:solidFill>
            <a:prstDash val="solid"/>
            <a:round/>
            <a:headEnd type="none" w="med" len="med"/>
            <a:tailEnd type="triangl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216" name="Google Shape;216;p32"/>
          <p:cNvSpPr/>
          <p:nvPr/>
        </p:nvSpPr>
        <p:spPr>
          <a:xfrm>
            <a:off x="860425" y="3286125"/>
            <a:ext cx="14289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Archival</a:t>
            </a:r>
            <a:endParaRPr/>
          </a:p>
        </p:txBody>
      </p:sp>
      <p:cxnSp>
        <p:nvCxnSpPr>
          <p:cNvPr id="217" name="Google Shape;217;p32"/>
          <p:cNvCxnSpPr>
            <a:stCxn id="206" idx="3"/>
            <a:endCxn id="218" idx="1"/>
          </p:cNvCxnSpPr>
          <p:nvPr/>
        </p:nvCxnSpPr>
        <p:spPr>
          <a:xfrm>
            <a:off x="2289325" y="2442525"/>
            <a:ext cx="850800" cy="69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218" name="Google Shape;218;p32"/>
          <p:cNvSpPr/>
          <p:nvPr/>
        </p:nvSpPr>
        <p:spPr>
          <a:xfrm>
            <a:off x="3140075" y="2076450"/>
            <a:ext cx="2871900" cy="7461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Data accessed by latency-intensitive batch analytics applications </a:t>
            </a:r>
            <a:endParaRPr/>
          </a:p>
        </p:txBody>
      </p:sp>
      <p:cxnSp>
        <p:nvCxnSpPr>
          <p:cNvPr id="219" name="Google Shape;219;p32"/>
          <p:cNvCxnSpPr>
            <a:stCxn id="218" idx="3"/>
            <a:endCxn id="220" idx="1"/>
          </p:cNvCxnSpPr>
          <p:nvPr/>
        </p:nvCxnSpPr>
        <p:spPr>
          <a:xfrm>
            <a:off x="6011975" y="2449500"/>
            <a:ext cx="788700" cy="96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220" name="Google Shape;220;p32"/>
          <p:cNvSpPr/>
          <p:nvPr/>
        </p:nvSpPr>
        <p:spPr>
          <a:xfrm>
            <a:off x="6800700" y="2235750"/>
            <a:ext cx="18861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Hard Disk Drives</a:t>
            </a:r>
            <a:endParaRPr/>
          </a:p>
        </p:txBody>
      </p:sp>
      <p:cxnSp>
        <p:nvCxnSpPr>
          <p:cNvPr id="221" name="Google Shape;221;p32"/>
          <p:cNvCxnSpPr>
            <a:stCxn id="216" idx="3"/>
            <a:endCxn id="222" idx="1"/>
          </p:cNvCxnSpPr>
          <p:nvPr/>
        </p:nvCxnSpPr>
        <p:spPr>
          <a:xfrm>
            <a:off x="2289325" y="3509325"/>
            <a:ext cx="850800" cy="69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222" name="Google Shape;222;p32"/>
          <p:cNvSpPr/>
          <p:nvPr/>
        </p:nvSpPr>
        <p:spPr>
          <a:xfrm>
            <a:off x="3140075" y="3143250"/>
            <a:ext cx="2871900" cy="7461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Data that are accessed very rarely</a:t>
            </a:r>
            <a:endParaRPr/>
          </a:p>
        </p:txBody>
      </p:sp>
      <p:cxnSp>
        <p:nvCxnSpPr>
          <p:cNvPr id="223" name="Google Shape;223;p32"/>
          <p:cNvCxnSpPr>
            <a:stCxn id="222" idx="3"/>
            <a:endCxn id="224" idx="1"/>
          </p:cNvCxnSpPr>
          <p:nvPr/>
        </p:nvCxnSpPr>
        <p:spPr>
          <a:xfrm>
            <a:off x="6011975" y="3516300"/>
            <a:ext cx="864900" cy="96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reflection endPos="30000" dist="38100" dir="5400000" fadeDir="5400012" sy="-100000" algn="bl" rotWithShape="0"/>
          </a:effectLst>
        </p:spPr>
      </p:cxnSp>
      <p:sp>
        <p:nvSpPr>
          <p:cNvPr id="224" name="Google Shape;224;p32"/>
          <p:cNvSpPr/>
          <p:nvPr/>
        </p:nvSpPr>
        <p:spPr>
          <a:xfrm>
            <a:off x="6876900" y="3302550"/>
            <a:ext cx="18861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Virtual Tape Libraries (VTL)</a:t>
            </a:r>
            <a:endParaRPr/>
          </a:p>
        </p:txBody>
      </p:sp>
      <p:sp>
        <p:nvSpPr>
          <p:cNvPr id="225" name="Google Shape;225;p32"/>
          <p:cNvSpPr/>
          <p:nvPr/>
        </p:nvSpPr>
        <p:spPr>
          <a:xfrm rot="5400000">
            <a:off x="7699375" y="2994025"/>
            <a:ext cx="304800" cy="1943100"/>
          </a:xfrm>
          <a:prstGeom prst="rightBrace">
            <a:avLst>
              <a:gd name="adj1" fmla="val 8333"/>
              <a:gd name="adj2" fmla="val 50000"/>
            </a:avLst>
          </a:prstGeom>
          <a:no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6876900" y="4216950"/>
            <a:ext cx="1886100" cy="446400"/>
          </a:xfrm>
          <a:prstGeom prst="roundRect">
            <a:avLst>
              <a:gd name="adj" fmla="val 16667"/>
            </a:avLst>
          </a:prstGeom>
          <a:solidFill>
            <a:srgbClr val="FFFAEF"/>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OligoArchive</a:t>
            </a:r>
            <a:endParaRPr/>
          </a:p>
        </p:txBody>
      </p:sp>
      <p:sp>
        <p:nvSpPr>
          <p:cNvPr id="227" name="Google Shape;227;p32"/>
          <p:cNvSpPr txBox="1"/>
          <p:nvPr/>
        </p:nvSpPr>
        <p:spPr>
          <a:xfrm>
            <a:off x="7019750" y="3884925"/>
            <a:ext cx="7839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replace</a:t>
            </a:r>
            <a:endParaRPr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3"/>
          <p:cNvPicPr preferRelativeResize="0"/>
          <p:nvPr/>
        </p:nvPicPr>
        <p:blipFill rotWithShape="1">
          <a:blip r:embed="rId3">
            <a:alphaModFix/>
          </a:blip>
          <a:srcRect l="29026" t="21149" r="11868" b="27327"/>
          <a:stretch/>
        </p:blipFill>
        <p:spPr>
          <a:xfrm>
            <a:off x="543875" y="1130150"/>
            <a:ext cx="5404598" cy="2650074"/>
          </a:xfrm>
          <a:prstGeom prst="rect">
            <a:avLst/>
          </a:prstGeom>
          <a:noFill/>
          <a:ln>
            <a:noFill/>
          </a:ln>
        </p:spPr>
      </p:pic>
      <p:pic>
        <p:nvPicPr>
          <p:cNvPr id="233" name="Google Shape;233;p33"/>
          <p:cNvPicPr preferRelativeResize="0"/>
          <p:nvPr/>
        </p:nvPicPr>
        <p:blipFill rotWithShape="1">
          <a:blip r:embed="rId3">
            <a:alphaModFix/>
          </a:blip>
          <a:srcRect l="29027" t="21149" r="58236" b="64591"/>
          <a:stretch/>
        </p:blipFill>
        <p:spPr>
          <a:xfrm>
            <a:off x="67375" y="677550"/>
            <a:ext cx="1908398" cy="1201751"/>
          </a:xfrm>
          <a:prstGeom prst="rect">
            <a:avLst/>
          </a:prstGeom>
          <a:noFill/>
          <a:ln>
            <a:noFill/>
          </a:ln>
        </p:spPr>
      </p:pic>
      <p:sp>
        <p:nvSpPr>
          <p:cNvPr id="234" name="Google Shape;234;p33"/>
          <p:cNvSpPr txBox="1">
            <a:spLocks noGrp="1"/>
          </p:cNvSpPr>
          <p:nvPr>
            <p:ph type="title"/>
          </p:nvPr>
        </p:nvSpPr>
        <p:spPr>
          <a:xfrm>
            <a:off x="457200" y="170261"/>
            <a:ext cx="8229600" cy="583500"/>
          </a:xfrm>
          <a:prstGeom prst="rect">
            <a:avLst/>
          </a:prstGeom>
          <a:solidFill>
            <a:srgbClr val="FDE9D8"/>
          </a:solidFill>
          <a:ln w="9525"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Database Engine</a:t>
            </a:r>
            <a:endParaRPr/>
          </a:p>
        </p:txBody>
      </p:sp>
      <p:sp>
        <p:nvSpPr>
          <p:cNvPr id="235" name="Google Shape;235;p33"/>
          <p:cNvSpPr txBox="1">
            <a:spLocks noGrp="1"/>
          </p:cNvSpPr>
          <p:nvPr>
            <p:ph type="ftr" idx="11"/>
          </p:nvPr>
        </p:nvSpPr>
        <p:spPr>
          <a:xfrm>
            <a:off x="457200" y="4651223"/>
            <a:ext cx="7859100" cy="446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https://www2.cs.ucy.ac.cy/~dzeina/courses/epl646</a:t>
            </a:r>
            <a:endParaRPr/>
          </a:p>
        </p:txBody>
      </p:sp>
      <p:sp>
        <p:nvSpPr>
          <p:cNvPr id="236" name="Google Shape;236;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37" name="Google Shape;237;p33"/>
          <p:cNvSpPr txBox="1">
            <a:spLocks noGrp="1"/>
          </p:cNvSpPr>
          <p:nvPr>
            <p:ph type="body" idx="1"/>
          </p:nvPr>
        </p:nvSpPr>
        <p:spPr>
          <a:xfrm>
            <a:off x="5948475" y="957750"/>
            <a:ext cx="3006600" cy="2430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40"/>
              </a:spcBef>
              <a:spcAft>
                <a:spcPts val="0"/>
              </a:spcAft>
              <a:buNone/>
            </a:pPr>
            <a:r>
              <a:rPr lang="en" sz="1400" b="1"/>
              <a:t>OligoArchive Database: </a:t>
            </a:r>
            <a:r>
              <a:rPr lang="en" sz="1400"/>
              <a:t>responsible for converting data back and forth between the relational on-disk data format and oligonucleotide sequences.</a:t>
            </a:r>
            <a:endParaRPr sz="1400"/>
          </a:p>
          <a:p>
            <a:pPr marL="0" lvl="0" indent="0" algn="l" rtl="0">
              <a:lnSpc>
                <a:spcPct val="150000"/>
              </a:lnSpc>
              <a:spcBef>
                <a:spcPts val="640"/>
              </a:spcBef>
              <a:spcAft>
                <a:spcPts val="0"/>
              </a:spcAft>
              <a:buNone/>
            </a:pPr>
            <a:r>
              <a:rPr lang="en" sz="1400" b="1"/>
              <a:t>Maximum Length of each Oligo:</a:t>
            </a:r>
            <a:r>
              <a:rPr lang="en" sz="1400"/>
              <a:t> few hundred to few thousand nucleotides.</a:t>
            </a:r>
            <a:endParaRPr sz="1400"/>
          </a:p>
          <a:p>
            <a:pPr marL="0" lvl="0" indent="0" algn="l" rtl="0">
              <a:lnSpc>
                <a:spcPct val="150000"/>
              </a:lnSpc>
              <a:spcBef>
                <a:spcPts val="640"/>
              </a:spcBef>
              <a:spcAft>
                <a:spcPts val="0"/>
              </a:spcAft>
              <a:buNone/>
            </a:pPr>
            <a:r>
              <a:rPr lang="en" sz="1400" b="1"/>
              <a:t>Random Access: </a:t>
            </a:r>
            <a:r>
              <a:rPr lang="en" sz="1400"/>
              <a:t>is achieved using library sequencing primers.</a:t>
            </a:r>
            <a:endParaRPr sz="1400"/>
          </a:p>
        </p:txBody>
      </p:sp>
      <p:sp>
        <p:nvSpPr>
          <p:cNvPr id="238" name="Google Shape;238;p33"/>
          <p:cNvSpPr/>
          <p:nvPr/>
        </p:nvSpPr>
        <p:spPr>
          <a:xfrm>
            <a:off x="1793925" y="1206350"/>
            <a:ext cx="123900" cy="5094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txBox="1"/>
          <p:nvPr/>
        </p:nvSpPr>
        <p:spPr>
          <a:xfrm>
            <a:off x="1917825" y="1237850"/>
            <a:ext cx="1198200" cy="4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&gt; 1000 </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   oligos</a:t>
            </a:r>
            <a:endParaRPr>
              <a:latin typeface="Calibri"/>
              <a:ea typeface="Calibri"/>
              <a:cs typeface="Calibri"/>
              <a:sym typeface="Calibri"/>
            </a:endParaRPr>
          </a:p>
        </p:txBody>
      </p:sp>
      <p:sp>
        <p:nvSpPr>
          <p:cNvPr id="240" name="Google Shape;240;p33"/>
          <p:cNvSpPr txBox="1">
            <a:spLocks noGrp="1"/>
          </p:cNvSpPr>
          <p:nvPr>
            <p:ph type="body" idx="1"/>
          </p:nvPr>
        </p:nvSpPr>
        <p:spPr>
          <a:xfrm>
            <a:off x="175075" y="3856425"/>
            <a:ext cx="5773500" cy="9108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 sz="1100" i="1"/>
              <a:t>Database–DNA storage division of labor: Conversion between relational data and textual representation of oligonucleotide sequences. Both synthesis and sequencing are error prone as shown by truncated, extended, and erroneous reads during a get. </a:t>
            </a:r>
            <a:endParaRPr sz="1100" i="1"/>
          </a:p>
          <a:p>
            <a:pPr marL="0" lvl="0" indent="0" algn="l" rtl="0">
              <a:spcBef>
                <a:spcPts val="640"/>
              </a:spcBef>
              <a:spcAft>
                <a:spcPts val="0"/>
              </a:spcAft>
              <a:buNone/>
            </a:pPr>
            <a:endParaRPr sz="1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3720</Words>
  <Application>Microsoft Office PowerPoint</Application>
  <PresentationFormat>On-screen Show (16:9)</PresentationFormat>
  <Paragraphs>239</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Calibri</vt:lpstr>
      <vt:lpstr>Constantia</vt:lpstr>
      <vt:lpstr>Arial</vt:lpstr>
      <vt:lpstr>Simple Light</vt:lpstr>
      <vt:lpstr>Θέμα του Office</vt:lpstr>
      <vt:lpstr>OligoArchive: Using DNA in the DBMS storage hierarchy</vt:lpstr>
      <vt:lpstr>Presentation Outline (Indicative)</vt:lpstr>
      <vt:lpstr>Introduction</vt:lpstr>
      <vt:lpstr>Introduction</vt:lpstr>
      <vt:lpstr>Background</vt:lpstr>
      <vt:lpstr>Background</vt:lpstr>
      <vt:lpstr>Background</vt:lpstr>
      <vt:lpstr>OligoArchive Architecture</vt:lpstr>
      <vt:lpstr>Database Engine</vt:lpstr>
      <vt:lpstr>Database Engine (Errors - Problems)</vt:lpstr>
      <vt:lpstr>DNA Storage System</vt:lpstr>
      <vt:lpstr>Pg_oligo_dump: Encoding data</vt:lpstr>
      <vt:lpstr>Pg_oligo_dump: Encoding data</vt:lpstr>
      <vt:lpstr>Pg_oligo_dump: Encoding data</vt:lpstr>
      <vt:lpstr>Pg_oligo_dump: Encoding data</vt:lpstr>
      <vt:lpstr>Pg_oligo_dump: Encoding data</vt:lpstr>
      <vt:lpstr>Pg_oligo_dump: Encoding data</vt:lpstr>
      <vt:lpstr>Pg_oligo_restore: Decoding data</vt:lpstr>
      <vt:lpstr>In-Vitro Query Processing</vt:lpstr>
      <vt:lpstr>In-Vitro Query Processing</vt:lpstr>
      <vt:lpstr>Encoding and Synthesis</vt:lpstr>
      <vt:lpstr>Sequencing and Restoration</vt:lpstr>
      <vt:lpstr>Sequencing and Restoration</vt:lpstr>
      <vt:lpstr>In-Vitro Query Processing </vt:lpstr>
      <vt:lpstr>Conclusion</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OligoArchive: Using DNA in the DBMS storage hierarchy</dc:title>
  <cp:lastModifiedBy>jgeorg02</cp:lastModifiedBy>
  <cp:revision>1</cp:revision>
  <dcterms:modified xsi:type="dcterms:W3CDTF">2019-03-13T17:43:22Z</dcterms:modified>
</cp:coreProperties>
</file>