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32" r:id="rId1"/>
    <p:sldMasterId id="2147483756" r:id="rId2"/>
  </p:sldMasterIdLst>
  <p:notesMasterIdLst>
    <p:notesMasterId r:id="rId31"/>
  </p:notesMasterIdLst>
  <p:handoutMasterIdLst>
    <p:handoutMasterId r:id="rId32"/>
  </p:handoutMasterIdLst>
  <p:sldIdLst>
    <p:sldId id="371" r:id="rId3"/>
    <p:sldId id="451" r:id="rId4"/>
    <p:sldId id="452" r:id="rId5"/>
    <p:sldId id="454" r:id="rId6"/>
    <p:sldId id="455" r:id="rId7"/>
    <p:sldId id="463" r:id="rId8"/>
    <p:sldId id="380" r:id="rId9"/>
    <p:sldId id="381" r:id="rId10"/>
    <p:sldId id="458" r:id="rId11"/>
    <p:sldId id="459" r:id="rId12"/>
    <p:sldId id="462" r:id="rId13"/>
    <p:sldId id="409" r:id="rId14"/>
    <p:sldId id="408" r:id="rId15"/>
    <p:sldId id="410" r:id="rId16"/>
    <p:sldId id="411" r:id="rId17"/>
    <p:sldId id="414" r:id="rId18"/>
    <p:sldId id="387" r:id="rId19"/>
    <p:sldId id="412" r:id="rId20"/>
    <p:sldId id="442" r:id="rId21"/>
    <p:sldId id="437" r:id="rId22"/>
    <p:sldId id="422" r:id="rId23"/>
    <p:sldId id="441" r:id="rId24"/>
    <p:sldId id="443" r:id="rId25"/>
    <p:sldId id="460" r:id="rId26"/>
    <p:sldId id="461" r:id="rId27"/>
    <p:sldId id="394" r:id="rId28"/>
    <p:sldId id="395" r:id="rId29"/>
    <p:sldId id="396" r:id="rId30"/>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A00"/>
    <a:srgbClr val="00A600"/>
    <a:srgbClr val="FBFBFB"/>
    <a:srgbClr val="FF9B00"/>
    <a:srgbClr val="00AEEF"/>
    <a:srgbClr val="910091"/>
    <a:srgbClr val="929292"/>
    <a:srgbClr val="000000"/>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6801" autoAdjust="0"/>
  </p:normalViewPr>
  <p:slideViewPr>
    <p:cSldViewPr snapToGrid="0">
      <p:cViewPr>
        <p:scale>
          <a:sx n="80" d="100"/>
          <a:sy n="80" d="100"/>
        </p:scale>
        <p:origin x="-198" y="-54"/>
      </p:cViewPr>
      <p:guideLst>
        <p:guide orient="horz" pos="147"/>
        <p:guide orient="horz" pos="4171"/>
        <p:guide orient="horz" pos="2307"/>
        <p:guide orient="horz" pos="3565"/>
        <p:guide orient="horz" pos="3624"/>
        <p:guide orient="horz" pos="912"/>
        <p:guide orient="horz" pos="1057"/>
        <p:guide orient="horz" pos="2375"/>
        <p:guide orient="horz" pos="1114"/>
        <p:guide pos="3806"/>
        <p:guide pos="2557"/>
        <p:guide pos="128"/>
        <p:guide pos="6301"/>
        <p:guide pos="1312"/>
        <p:guide pos="5123"/>
        <p:guide pos="1379"/>
        <p:guide pos="2626"/>
        <p:guide pos="3882"/>
        <p:guide pos="5056"/>
        <p:guide pos="6368"/>
        <p:guide pos="7548"/>
        <p:guide pos="328"/>
      </p:guideLst>
    </p:cSldViewPr>
  </p:slideViewPr>
  <p:notesTextViewPr>
    <p:cViewPr>
      <p:scale>
        <a:sx n="100" d="100"/>
        <a:sy n="100" d="100"/>
      </p:scale>
      <p:origin x="0" y="0"/>
    </p:cViewPr>
  </p:notesTextViewPr>
  <p:sorterViewPr>
    <p:cViewPr>
      <p:scale>
        <a:sx n="100" d="100"/>
        <a:sy n="100" d="100"/>
      </p:scale>
      <p:origin x="0" y="5916"/>
    </p:cViewPr>
  </p:sorterViewPr>
  <p:notesViewPr>
    <p:cSldViewPr snapToGrid="0" showGuides="1">
      <p:cViewPr>
        <p:scale>
          <a:sx n="160" d="100"/>
          <a:sy n="160" d="100"/>
        </p:scale>
        <p:origin x="-576" y="33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miyamart\Documents\My%20Dropbox\Work\Cloud%20Computing\Scale%20Efficiency%20v15.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1290344762242"/>
          <c:y val="4.1651933611895099E-2"/>
          <c:w val="0.74169837291667295"/>
          <c:h val="0.77401606087594799"/>
        </c:manualLayout>
      </c:layout>
      <c:scatterChart>
        <c:scatterStyle val="smoothMarker"/>
        <c:varyColors val="0"/>
        <c:ser>
          <c:idx val="0"/>
          <c:order val="0"/>
          <c:tx>
            <c:v>Public Cloud</c:v>
          </c:tx>
          <c:spPr>
            <a:ln w="101600">
              <a:solidFill>
                <a:srgbClr val="022B60">
                  <a:lumMod val="25000"/>
                  <a:lumOff val="75000"/>
                </a:srgbClr>
              </a:solidFill>
            </a:ln>
          </c:spPr>
          <c:marker>
            <c:symbol val="none"/>
          </c:marker>
          <c:xVal>
            <c:numRef>
              <c:f>'Scale Efficiency'!$D$8:$I$8</c:f>
              <c:numCache>
                <c:formatCode>#,##0</c:formatCode>
                <c:ptCount val="6"/>
                <c:pt idx="0">
                  <c:v>100</c:v>
                </c:pt>
                <c:pt idx="1">
                  <c:v>1000</c:v>
                </c:pt>
                <c:pt idx="2">
                  <c:v>25000</c:v>
                </c:pt>
                <c:pt idx="3">
                  <c:v>100000</c:v>
                </c:pt>
                <c:pt idx="4">
                  <c:v>500000</c:v>
                </c:pt>
                <c:pt idx="5">
                  <c:v>2000000</c:v>
                </c:pt>
              </c:numCache>
            </c:numRef>
          </c:xVal>
          <c:yVal>
            <c:numRef>
              <c:f>'Scale Efficiency'!$D$110:$I$110</c:f>
              <c:numCache>
                <c:formatCode>"$"#,##0_);[Red]\("$"#,##0\)</c:formatCode>
                <c:ptCount val="6"/>
                <c:pt idx="0">
                  <c:v>6107.1025492366034</c:v>
                </c:pt>
                <c:pt idx="1">
                  <c:v>1596.055497716676</c:v>
                </c:pt>
                <c:pt idx="2">
                  <c:v>623.29314446110948</c:v>
                </c:pt>
                <c:pt idx="3">
                  <c:v>328.97179127451238</c:v>
                </c:pt>
                <c:pt idx="4">
                  <c:v>279.17284690203672</c:v>
                </c:pt>
                <c:pt idx="5">
                  <c:v>248.685729925375</c:v>
                </c:pt>
              </c:numCache>
            </c:numRef>
          </c:yVal>
          <c:smooth val="1"/>
        </c:ser>
        <c:dLbls>
          <c:showLegendKey val="0"/>
          <c:showVal val="0"/>
          <c:showCatName val="0"/>
          <c:showSerName val="0"/>
          <c:showPercent val="0"/>
          <c:showBubbleSize val="0"/>
        </c:dLbls>
        <c:axId val="89382272"/>
        <c:axId val="47133824"/>
      </c:scatterChart>
      <c:valAx>
        <c:axId val="89382272"/>
        <c:scaling>
          <c:logBase val="10"/>
          <c:orientation val="minMax"/>
          <c:max val="100000"/>
          <c:min val="100"/>
        </c:scaling>
        <c:delete val="0"/>
        <c:axPos val="b"/>
        <c:title>
          <c:tx>
            <c:rich>
              <a:bodyPr/>
              <a:lstStyle/>
              <a:p>
                <a:pPr>
                  <a:defRPr sz="1600">
                    <a:gradFill>
                      <a:gsLst>
                        <a:gs pos="0">
                          <a:prstClr val="black"/>
                        </a:gs>
                        <a:gs pos="80000">
                          <a:prstClr val="black"/>
                        </a:gs>
                      </a:gsLst>
                      <a:lin ang="5400000" scaled="0"/>
                    </a:gradFill>
                  </a:defRPr>
                </a:pPr>
                <a:r>
                  <a:rPr lang="en-US" sz="2400" dirty="0" smtClean="0">
                    <a:gradFill>
                      <a:gsLst>
                        <a:gs pos="0">
                          <a:prstClr val="black"/>
                        </a:gs>
                        <a:gs pos="80000">
                          <a:prstClr val="black"/>
                        </a:gs>
                      </a:gsLst>
                      <a:lin ang="5400000" scaled="0"/>
                    </a:gradFill>
                  </a:rPr>
                  <a:t># of Servers in Public Cloud</a:t>
                </a:r>
                <a:endParaRPr lang="en-US" sz="2400" dirty="0">
                  <a:gradFill>
                    <a:gsLst>
                      <a:gs pos="0">
                        <a:prstClr val="black"/>
                      </a:gs>
                      <a:gs pos="80000">
                        <a:prstClr val="black"/>
                      </a:gs>
                    </a:gsLst>
                    <a:lin ang="5400000" scaled="0"/>
                  </a:gradFill>
                </a:endParaRPr>
              </a:p>
            </c:rich>
          </c:tx>
          <c:layout>
            <c:manualLayout>
              <c:xMode val="edge"/>
              <c:yMode val="edge"/>
              <c:x val="0.41118455387897401"/>
              <c:y val="0.91751261725517697"/>
            </c:manualLayout>
          </c:layout>
          <c:overlay val="0"/>
        </c:title>
        <c:numFmt formatCode="#,##0" sourceLinked="1"/>
        <c:majorTickMark val="out"/>
        <c:minorTickMark val="none"/>
        <c:tickLblPos val="nextTo"/>
        <c:txPr>
          <a:bodyPr/>
          <a:lstStyle/>
          <a:p>
            <a:pPr>
              <a:defRPr>
                <a:gradFill>
                  <a:gsLst>
                    <a:gs pos="0">
                      <a:prstClr val="black"/>
                    </a:gs>
                    <a:gs pos="80000">
                      <a:prstClr val="black"/>
                    </a:gs>
                  </a:gsLst>
                  <a:lin ang="5400000" scaled="0"/>
                </a:gradFill>
              </a:defRPr>
            </a:pPr>
            <a:endParaRPr lang="en-US"/>
          </a:p>
        </c:txPr>
        <c:crossAx val="47133824"/>
        <c:crosses val="autoZero"/>
        <c:crossBetween val="midCat"/>
      </c:valAx>
      <c:valAx>
        <c:axId val="47133824"/>
        <c:scaling>
          <c:orientation val="minMax"/>
          <c:max val="5000"/>
          <c:min val="0"/>
        </c:scaling>
        <c:delete val="0"/>
        <c:axPos val="l"/>
        <c:majorGridlines>
          <c:spPr>
            <a:ln>
              <a:solidFill>
                <a:srgbClr val="FFFFFF">
                  <a:lumMod val="85000"/>
                </a:srgbClr>
              </a:solidFill>
            </a:ln>
          </c:spPr>
        </c:majorGridlines>
        <c:title>
          <c:tx>
            <c:rich>
              <a:bodyPr rot="-5400000" vert="horz"/>
              <a:lstStyle/>
              <a:p>
                <a:pPr>
                  <a:defRPr sz="1600"/>
                </a:pPr>
                <a:r>
                  <a:rPr lang="en-US" sz="2400" dirty="0" smtClean="0">
                    <a:gradFill>
                      <a:gsLst>
                        <a:gs pos="0">
                          <a:schemeClr val="tx1"/>
                        </a:gs>
                        <a:gs pos="80000">
                          <a:schemeClr val="tx1"/>
                        </a:gs>
                      </a:gsLst>
                      <a:lin ang="5400000" scaled="0"/>
                    </a:gradFill>
                    <a:latin typeface="Segoe UI" pitchFamily="34" charset="0"/>
                    <a:ea typeface="Segoe UI" pitchFamily="34" charset="0"/>
                    <a:cs typeface="Segoe UI" pitchFamily="34" charset="0"/>
                  </a:rPr>
                  <a:t>TCO/Server</a:t>
                </a:r>
                <a:endParaRPr lang="en-US" sz="2400" dirty="0">
                  <a:gradFill>
                    <a:gsLst>
                      <a:gs pos="0">
                        <a:schemeClr val="tx1"/>
                      </a:gs>
                      <a:gs pos="80000">
                        <a:schemeClr val="tx1"/>
                      </a:gs>
                    </a:gsLst>
                    <a:lin ang="5400000" scaled="0"/>
                  </a:gradFill>
                  <a:latin typeface="Segoe UI" pitchFamily="34" charset="0"/>
                  <a:ea typeface="Segoe UI" pitchFamily="34" charset="0"/>
                  <a:cs typeface="Segoe UI" pitchFamily="34" charset="0"/>
                </a:endParaRPr>
              </a:p>
              <a:p>
                <a:pPr>
                  <a:defRPr sz="1600"/>
                </a:pPr>
                <a:r>
                  <a:rPr lang="en-US" sz="2400" dirty="0">
                    <a:gradFill>
                      <a:gsLst>
                        <a:gs pos="0">
                          <a:schemeClr val="tx1"/>
                        </a:gs>
                        <a:gs pos="80000">
                          <a:schemeClr val="tx1"/>
                        </a:gs>
                      </a:gsLst>
                      <a:lin ang="5400000" scaled="0"/>
                    </a:gradFill>
                    <a:latin typeface="Segoe UI" pitchFamily="34" charset="0"/>
                    <a:ea typeface="Segoe UI" pitchFamily="34" charset="0"/>
                    <a:cs typeface="Segoe UI" pitchFamily="34" charset="0"/>
                  </a:rPr>
                  <a:t>(at average utilization)</a:t>
                </a:r>
              </a:p>
            </c:rich>
          </c:tx>
          <c:layout>
            <c:manualLayout>
              <c:xMode val="edge"/>
              <c:yMode val="edge"/>
              <c:x val="1.1666009043108617E-2"/>
              <c:y val="0.21917986622388666"/>
            </c:manualLayout>
          </c:layout>
          <c:overlay val="0"/>
        </c:title>
        <c:numFmt formatCode="&quot;$&quot;#,##0_);[Red]\(&quot;$&quot;#,##0\)" sourceLinked="1"/>
        <c:majorTickMark val="out"/>
        <c:minorTickMark val="none"/>
        <c:tickLblPos val="nextTo"/>
        <c:txPr>
          <a:bodyPr/>
          <a:lstStyle/>
          <a:p>
            <a:pPr>
              <a:defRPr sz="1200">
                <a:gradFill>
                  <a:gsLst>
                    <a:gs pos="0">
                      <a:schemeClr val="tx1"/>
                    </a:gs>
                    <a:gs pos="80000">
                      <a:schemeClr val="tx1"/>
                    </a:gs>
                  </a:gsLst>
                  <a:lin ang="5400000" scaled="0"/>
                </a:gradFill>
              </a:defRPr>
            </a:pPr>
            <a:endParaRPr lang="en-US"/>
          </a:p>
        </c:txPr>
        <c:crossAx val="89382272"/>
        <c:crosses val="autoZero"/>
        <c:crossBetween val="midCat"/>
        <c:majorUnit val="1000"/>
      </c:valAx>
    </c:plotArea>
    <c:plotVisOnly val="1"/>
    <c:dispBlanksAs val="gap"/>
    <c:showDLblsOverMax val="0"/>
  </c:chart>
  <c:spPr>
    <a:solidFill>
      <a:srgbClr val="FBFBFB"/>
    </a:solidFill>
  </c:spPr>
  <c:txPr>
    <a:bodyPr/>
    <a:lstStyle/>
    <a:p>
      <a:pPr>
        <a:defRPr sz="12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5/23/2012</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
        <p:nvSpPr>
          <p:cNvPr id="8"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defPPr>
              <a:defRPr lang="en-US"/>
            </a:defPPr>
            <a:lvl1pPr marL="0" algn="l" defTabSz="686047" rtl="0" eaLnBrk="1" latinLnBrk="0" hangingPunct="1">
              <a:defRPr sz="1400" kern="1200">
                <a:solidFill>
                  <a:schemeClr val="tx1"/>
                </a:solidFill>
                <a:latin typeface="+mn-lt"/>
                <a:ea typeface="+mn-ea"/>
                <a:cs typeface="+mn-cs"/>
              </a:defRPr>
            </a:lvl1pPr>
            <a:lvl2pPr marL="343024" algn="l" defTabSz="686047" rtl="0" eaLnBrk="1" latinLnBrk="0" hangingPunct="1">
              <a:defRPr sz="1400" kern="1200">
                <a:solidFill>
                  <a:schemeClr val="tx1"/>
                </a:solidFill>
                <a:latin typeface="+mn-lt"/>
                <a:ea typeface="+mn-ea"/>
                <a:cs typeface="+mn-cs"/>
              </a:defRPr>
            </a:lvl2pPr>
            <a:lvl3pPr marL="686047" algn="l" defTabSz="686047" rtl="0" eaLnBrk="1" latinLnBrk="0" hangingPunct="1">
              <a:defRPr sz="1400" kern="1200">
                <a:solidFill>
                  <a:schemeClr val="tx1"/>
                </a:solidFill>
                <a:latin typeface="+mn-lt"/>
                <a:ea typeface="+mn-ea"/>
                <a:cs typeface="+mn-cs"/>
              </a:defRPr>
            </a:lvl3pPr>
            <a:lvl4pPr marL="1029070" algn="l" defTabSz="686047" rtl="0" eaLnBrk="1" latinLnBrk="0" hangingPunct="1">
              <a:defRPr sz="1400" kern="1200">
                <a:solidFill>
                  <a:schemeClr val="tx1"/>
                </a:solidFill>
                <a:latin typeface="+mn-lt"/>
                <a:ea typeface="+mn-ea"/>
                <a:cs typeface="+mn-cs"/>
              </a:defRPr>
            </a:lvl4pPr>
            <a:lvl5pPr marL="1372094" algn="l" defTabSz="686047" rtl="0" eaLnBrk="1" latinLnBrk="0" hangingPunct="1">
              <a:defRPr sz="1400" kern="1200">
                <a:solidFill>
                  <a:schemeClr val="tx1"/>
                </a:solidFill>
                <a:latin typeface="+mn-lt"/>
                <a:ea typeface="+mn-ea"/>
                <a:cs typeface="+mn-cs"/>
              </a:defRPr>
            </a:lvl5pPr>
            <a:lvl6pPr marL="1715118" algn="l" defTabSz="686047" rtl="0" eaLnBrk="1" latinLnBrk="0" hangingPunct="1">
              <a:defRPr sz="1400" kern="1200">
                <a:solidFill>
                  <a:schemeClr val="tx1"/>
                </a:solidFill>
                <a:latin typeface="+mn-lt"/>
                <a:ea typeface="+mn-ea"/>
                <a:cs typeface="+mn-cs"/>
              </a:defRPr>
            </a:lvl6pPr>
            <a:lvl7pPr marL="2058140" algn="l" defTabSz="686047" rtl="0" eaLnBrk="1" latinLnBrk="0" hangingPunct="1">
              <a:defRPr sz="1400" kern="1200">
                <a:solidFill>
                  <a:schemeClr val="tx1"/>
                </a:solidFill>
                <a:latin typeface="+mn-lt"/>
                <a:ea typeface="+mn-ea"/>
                <a:cs typeface="+mn-cs"/>
              </a:defRPr>
            </a:lvl7pPr>
            <a:lvl8pPr marL="2401164" algn="l" defTabSz="686047" rtl="0" eaLnBrk="1" latinLnBrk="0" hangingPunct="1">
              <a:defRPr sz="1400" kern="1200">
                <a:solidFill>
                  <a:schemeClr val="tx1"/>
                </a:solidFill>
                <a:latin typeface="+mn-lt"/>
                <a:ea typeface="+mn-ea"/>
                <a:cs typeface="+mn-cs"/>
              </a:defRPr>
            </a:lvl8pPr>
            <a:lvl9pPr marL="2744188" algn="l" defTabSz="686047" rtl="0" eaLnBrk="1" latinLnBrk="0" hangingPunct="1">
              <a:defRPr sz="1400" kern="1200">
                <a:solidFill>
                  <a:schemeClr val="tx1"/>
                </a:solidFill>
                <a:latin typeface="+mn-lt"/>
                <a:ea typeface="+mn-ea"/>
                <a:cs typeface="+mn-cs"/>
              </a:defRPr>
            </a:lvl9pPr>
          </a:lstStyle>
          <a:p>
            <a:r>
              <a:rPr lang="en-US" dirty="0" smtClean="0">
                <a:latin typeface="Segoe UI" pitchFamily="34" charset="0"/>
                <a:ea typeface="Segoe UI" pitchFamily="34" charset="0"/>
                <a:cs typeface="Segoe UI" pitchFamily="34" charset="0"/>
              </a:rPr>
              <a:t>&lt;Event Name&gt;</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5/23/2012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
        <p:nvSpPr>
          <p:cNvPr id="9"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defPPr>
              <a:defRPr lang="en-US"/>
            </a:defPPr>
            <a:lvl1pPr marL="0" algn="l" defTabSz="686047" rtl="0" eaLnBrk="1" latinLnBrk="0" hangingPunct="1">
              <a:defRPr sz="1400" kern="1200">
                <a:solidFill>
                  <a:schemeClr val="tx1"/>
                </a:solidFill>
                <a:latin typeface="+mn-lt"/>
                <a:ea typeface="+mn-ea"/>
                <a:cs typeface="+mn-cs"/>
              </a:defRPr>
            </a:lvl1pPr>
            <a:lvl2pPr marL="343024" algn="l" defTabSz="686047" rtl="0" eaLnBrk="1" latinLnBrk="0" hangingPunct="1">
              <a:defRPr sz="1400" kern="1200">
                <a:solidFill>
                  <a:schemeClr val="tx1"/>
                </a:solidFill>
                <a:latin typeface="+mn-lt"/>
                <a:ea typeface="+mn-ea"/>
                <a:cs typeface="+mn-cs"/>
              </a:defRPr>
            </a:lvl2pPr>
            <a:lvl3pPr marL="686047" algn="l" defTabSz="686047" rtl="0" eaLnBrk="1" latinLnBrk="0" hangingPunct="1">
              <a:defRPr sz="1400" kern="1200">
                <a:solidFill>
                  <a:schemeClr val="tx1"/>
                </a:solidFill>
                <a:latin typeface="+mn-lt"/>
                <a:ea typeface="+mn-ea"/>
                <a:cs typeface="+mn-cs"/>
              </a:defRPr>
            </a:lvl3pPr>
            <a:lvl4pPr marL="1029070" algn="l" defTabSz="686047" rtl="0" eaLnBrk="1" latinLnBrk="0" hangingPunct="1">
              <a:defRPr sz="1400" kern="1200">
                <a:solidFill>
                  <a:schemeClr val="tx1"/>
                </a:solidFill>
                <a:latin typeface="+mn-lt"/>
                <a:ea typeface="+mn-ea"/>
                <a:cs typeface="+mn-cs"/>
              </a:defRPr>
            </a:lvl4pPr>
            <a:lvl5pPr marL="1372094" algn="l" defTabSz="686047" rtl="0" eaLnBrk="1" latinLnBrk="0" hangingPunct="1">
              <a:defRPr sz="1400" kern="1200">
                <a:solidFill>
                  <a:schemeClr val="tx1"/>
                </a:solidFill>
                <a:latin typeface="+mn-lt"/>
                <a:ea typeface="+mn-ea"/>
                <a:cs typeface="+mn-cs"/>
              </a:defRPr>
            </a:lvl5pPr>
            <a:lvl6pPr marL="1715118" algn="l" defTabSz="686047" rtl="0" eaLnBrk="1" latinLnBrk="0" hangingPunct="1">
              <a:defRPr sz="1400" kern="1200">
                <a:solidFill>
                  <a:schemeClr val="tx1"/>
                </a:solidFill>
                <a:latin typeface="+mn-lt"/>
                <a:ea typeface="+mn-ea"/>
                <a:cs typeface="+mn-cs"/>
              </a:defRPr>
            </a:lvl6pPr>
            <a:lvl7pPr marL="2058140" algn="l" defTabSz="686047" rtl="0" eaLnBrk="1" latinLnBrk="0" hangingPunct="1">
              <a:defRPr sz="1400" kern="1200">
                <a:solidFill>
                  <a:schemeClr val="tx1"/>
                </a:solidFill>
                <a:latin typeface="+mn-lt"/>
                <a:ea typeface="+mn-ea"/>
                <a:cs typeface="+mn-cs"/>
              </a:defRPr>
            </a:lvl7pPr>
            <a:lvl8pPr marL="2401164" algn="l" defTabSz="686047" rtl="0" eaLnBrk="1" latinLnBrk="0" hangingPunct="1">
              <a:defRPr sz="1400" kern="1200">
                <a:solidFill>
                  <a:schemeClr val="tx1"/>
                </a:solidFill>
                <a:latin typeface="+mn-lt"/>
                <a:ea typeface="+mn-ea"/>
                <a:cs typeface="+mn-cs"/>
              </a:defRPr>
            </a:lvl8pPr>
            <a:lvl9pPr marL="2744188" algn="l" defTabSz="686047" rtl="0" eaLnBrk="1" latinLnBrk="0" hangingPunct="1">
              <a:defRPr sz="1400" kern="1200">
                <a:solidFill>
                  <a:schemeClr val="tx1"/>
                </a:solidFill>
                <a:latin typeface="+mn-lt"/>
                <a:ea typeface="+mn-ea"/>
                <a:cs typeface="+mn-cs"/>
              </a:defRPr>
            </a:lvl9pPr>
          </a:lstStyle>
          <a:p>
            <a:r>
              <a:rPr lang="en-US" dirty="0" smtClean="0">
                <a:latin typeface="Segoe UI" pitchFamily="34" charset="0"/>
                <a:ea typeface="Segoe UI" pitchFamily="34" charset="0"/>
                <a:cs typeface="Segoe UI" pitchFamily="34" charset="0"/>
              </a:rPr>
              <a:t>&lt;Event Name&gt;</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3878180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CEB0AB-9979-4FCA-B540-62340A4C09B2}"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401516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CEB0AB-9979-4FCA-B540-62340A4C09B2}"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401516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000"/>
              </a:spcAft>
            </a:pPr>
            <a:endParaRPr lang="en-US" dirty="0"/>
          </a:p>
        </p:txBody>
      </p:sp>
      <p:sp>
        <p:nvSpPr>
          <p:cNvPr id="4" name="Slide Number Placeholder 3"/>
          <p:cNvSpPr>
            <a:spLocks noGrp="1"/>
          </p:cNvSpPr>
          <p:nvPr>
            <p:ph type="sldNum" sz="quarter" idx="10"/>
          </p:nvPr>
        </p:nvSpPr>
        <p:spPr/>
        <p:txBody>
          <a:bodyPr/>
          <a:lstStyle/>
          <a:p>
            <a:fld id="{40CEB0AB-9979-4FCA-B540-62340A4C09B2}"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401516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Microsoft © 2010</a:t>
            </a:r>
            <a:endParaRPr lang="en-US"/>
          </a:p>
        </p:txBody>
      </p:sp>
      <p:sp>
        <p:nvSpPr>
          <p:cNvPr id="5" name="Slide Number Placeholder 4"/>
          <p:cNvSpPr>
            <a:spLocks noGrp="1"/>
          </p:cNvSpPr>
          <p:nvPr>
            <p:ph type="sldNum" sz="quarter" idx="11"/>
          </p:nvPr>
        </p:nvSpPr>
        <p:spPr/>
        <p:txBody>
          <a:bodyPr/>
          <a:lstStyle/>
          <a:p>
            <a:fld id="{805CAB2E-B3AF-4E0A-8642-4B89CD52DE2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A6CE430-C9CF-40CB-BE62-CA4201213FFA}" type="slidenum">
              <a:rPr lang="en-US" smtClean="0"/>
              <a:t>4</a:t>
            </a:fld>
            <a:endParaRPr lang="en-US"/>
          </a:p>
        </p:txBody>
      </p:sp>
    </p:spTree>
    <p:extLst>
      <p:ext uri="{BB962C8B-B14F-4D97-AF65-F5344CB8AC3E}">
        <p14:creationId xmlns:p14="http://schemas.microsoft.com/office/powerpoint/2010/main" val="2011017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204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204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783837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4202068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06F7D01D-79D5-42B0-AFCA-14F45F0E250A}" type="slidenum">
              <a:rPr lang="en-US" smtClean="0"/>
              <a:pPr>
                <a:defRPr/>
              </a:pPr>
              <a:t>9</a:t>
            </a:fld>
            <a:endParaRPr lang="en-US" dirty="0"/>
          </a:p>
        </p:txBody>
      </p:sp>
    </p:spTree>
    <p:extLst>
      <p:ext uri="{BB962C8B-B14F-4D97-AF65-F5344CB8AC3E}">
        <p14:creationId xmlns:p14="http://schemas.microsoft.com/office/powerpoint/2010/main" val="793521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CEB0AB-9979-4FCA-B540-62340A4C09B2}"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401516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946413"/>
          </a:xfrm>
        </p:spPr>
        <p:txBody>
          <a:bodyPr/>
          <a:lstStyle>
            <a:lvl1pPr marL="0" indent="0">
              <a:spcBef>
                <a:spcPts val="0"/>
              </a:spcBef>
              <a:spcAft>
                <a:spcPts val="900"/>
              </a:spcAft>
              <a:buNone/>
              <a:defRPr sz="4000" spc="-100" baseline="0">
                <a:latin typeface="Segoe UI Light" pitchFamily="34" charset="0"/>
              </a:defRPr>
            </a:lvl1pPr>
            <a:lvl2pPr marL="0" indent="0">
              <a:spcBef>
                <a:spcPts val="0"/>
              </a:spcBef>
              <a:spcAft>
                <a:spcPts val="400"/>
              </a:spcAft>
              <a:buNone/>
              <a:defRPr sz="2000" spc="-50" baseline="0"/>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11715367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2" descr="C:\Users\Claudette\Documents\2010 jobs\amaxra\APS-SOW 0298\Revised APS template\graphics\were all in-w.png"/>
          <p:cNvPicPr>
            <a:picLocks noChangeAspect="1" noChangeArrowheads="1"/>
          </p:cNvPicPr>
          <p:nvPr userDrawn="1"/>
        </p:nvPicPr>
        <p:blipFill>
          <a:blip r:embed="rId2"/>
          <a:srcRect/>
          <a:stretch>
            <a:fillRect/>
          </a:stretch>
        </p:blipFill>
        <p:spPr bwMode="auto">
          <a:xfrm>
            <a:off x="10736264" y="6156532"/>
            <a:ext cx="1150936" cy="4366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0112908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C:\Users\Claudette\Documents\2010 jobs\amaxra\APS-SOW 0298\Revised APS template\graphics\were all in-w.png"/>
          <p:cNvPicPr>
            <a:picLocks noChangeAspect="1" noChangeArrowheads="1"/>
          </p:cNvPicPr>
          <p:nvPr userDrawn="1"/>
        </p:nvPicPr>
        <p:blipFill>
          <a:blip r:embed="rId2"/>
          <a:srcRect/>
          <a:stretch>
            <a:fillRect/>
          </a:stretch>
        </p:blipFill>
        <p:spPr bwMode="auto">
          <a:xfrm>
            <a:off x="10736264" y="6156532"/>
            <a:ext cx="1150936" cy="4366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34537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402185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ckground slide">
    <p:spTree>
      <p:nvGrpSpPr>
        <p:cNvPr id="1" name=""/>
        <p:cNvGrpSpPr/>
        <p:nvPr/>
      </p:nvGrpSpPr>
      <p:grpSpPr>
        <a:xfrm>
          <a:off x="0" y="0"/>
          <a:ext cx="0" cy="0"/>
          <a:chOff x="0" y="0"/>
          <a:chExt cx="0" cy="0"/>
        </a:xfrm>
      </p:grpSpPr>
      <p:sp>
        <p:nvSpPr>
          <p:cNvPr id="4" name="Title 3"/>
          <p:cNvSpPr>
            <a:spLocks noGrp="1"/>
          </p:cNvSpPr>
          <p:nvPr>
            <p:ph type="title"/>
          </p:nvPr>
        </p:nvSpPr>
        <p:spPr>
          <a:xfrm>
            <a:off x="609441" y="457200"/>
            <a:ext cx="10969943" cy="498598"/>
          </a:xfrm>
          <a:prstGeom prst="rect">
            <a:avLst/>
          </a:prstGeom>
        </p:spPr>
        <p:txBody>
          <a:bodyPr vert="horz"/>
          <a:lstStyle>
            <a:lvl1pPr algn="l">
              <a:defRPr sz="3600" b="0">
                <a:solidFill>
                  <a:srgbClr val="FE5815"/>
                </a:solidFill>
                <a:latin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6697858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5"/>
            <a:ext cx="11228440" cy="1218795"/>
          </a:xfrm>
        </p:spPr>
        <p:txBody>
          <a:bodyPr/>
          <a:lstStyle>
            <a:lvl1pPr marL="0" indent="0">
              <a:buNone/>
              <a:defRPr sz="8800" i="0" spc="-100"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7"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1" y="6307016"/>
            <a:ext cx="1869647" cy="314448"/>
          </a:xfrm>
          <a:prstGeom prst="rect">
            <a:avLst/>
          </a:prstGeom>
          <a:noFill/>
          <a:ln>
            <a:noFill/>
          </a:ln>
        </p:spPr>
      </p:pic>
      <p:sp>
        <p:nvSpPr>
          <p:cNvPr id="9" name="Text Placeholder 8"/>
          <p:cNvSpPr>
            <a:spLocks noGrp="1"/>
          </p:cNvSpPr>
          <p:nvPr>
            <p:ph type="body" sz="quarter" idx="11" hasCustomPrompt="1"/>
          </p:nvPr>
        </p:nvSpPr>
        <p:spPr>
          <a:xfrm>
            <a:off x="512763" y="3219165"/>
            <a:ext cx="7513637" cy="443198"/>
          </a:xfrm>
        </p:spPr>
        <p:txBody>
          <a:bodyPr/>
          <a:lstStyle>
            <a:lvl1pPr marL="0" indent="0">
              <a:buNone/>
              <a:defRPr spc="-100"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spTree>
    <p:extLst>
      <p:ext uri="{BB962C8B-B14F-4D97-AF65-F5344CB8AC3E}">
        <p14:creationId xmlns:p14="http://schemas.microsoft.com/office/powerpoint/2010/main" val="1995687508"/>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5"/>
            <a:ext cx="11228440" cy="1218795"/>
          </a:xfrm>
        </p:spPr>
        <p:txBody>
          <a:bodyPr/>
          <a:lstStyle>
            <a:lvl1pPr marL="0" indent="0">
              <a:buNone/>
              <a:defRPr sz="8800" i="0" spc="-100"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1" y="6307016"/>
            <a:ext cx="1869647" cy="314448"/>
          </a:xfrm>
          <a:prstGeom prst="rect">
            <a:avLst/>
          </a:prstGeom>
          <a:noFill/>
          <a:ln>
            <a:noFill/>
          </a:ln>
        </p:spPr>
      </p:pic>
      <p:sp>
        <p:nvSpPr>
          <p:cNvPr id="4" name="Text Placeholder 8"/>
          <p:cNvSpPr>
            <a:spLocks noGrp="1"/>
          </p:cNvSpPr>
          <p:nvPr>
            <p:ph type="body" sz="quarter" idx="11" hasCustomPrompt="1"/>
          </p:nvPr>
        </p:nvSpPr>
        <p:spPr>
          <a:xfrm>
            <a:off x="512763"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175552859"/>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5"/>
            <a:ext cx="11228440" cy="1218795"/>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1" y="6307016"/>
            <a:ext cx="1869647" cy="314448"/>
          </a:xfrm>
          <a:prstGeom prst="rect">
            <a:avLst/>
          </a:prstGeom>
          <a:noFill/>
          <a:ln>
            <a:noFill/>
          </a:ln>
        </p:spPr>
      </p:pic>
      <p:sp>
        <p:nvSpPr>
          <p:cNvPr id="4" name="Text Placeholder 8"/>
          <p:cNvSpPr>
            <a:spLocks noGrp="1"/>
          </p:cNvSpPr>
          <p:nvPr>
            <p:ph type="body" sz="quarter" idx="11" hasCustomPrompt="1"/>
          </p:nvPr>
        </p:nvSpPr>
        <p:spPr>
          <a:xfrm>
            <a:off x="512763"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1810415580"/>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5"/>
            <a:ext cx="11228440" cy="1218795"/>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1" y="6307016"/>
            <a:ext cx="1869647" cy="314448"/>
          </a:xfrm>
          <a:prstGeom prst="rect">
            <a:avLst/>
          </a:prstGeom>
          <a:noFill/>
          <a:ln>
            <a:noFill/>
          </a:ln>
        </p:spPr>
      </p:pic>
      <p:sp>
        <p:nvSpPr>
          <p:cNvPr id="4" name="Text Placeholder 8"/>
          <p:cNvSpPr>
            <a:spLocks noGrp="1"/>
          </p:cNvSpPr>
          <p:nvPr>
            <p:ph type="body" sz="quarter" idx="11" hasCustomPrompt="1"/>
          </p:nvPr>
        </p:nvSpPr>
        <p:spPr>
          <a:xfrm>
            <a:off x="512763"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91624867"/>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5"/>
            <a:ext cx="11228440" cy="1218795"/>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1" y="6307016"/>
            <a:ext cx="1869647" cy="314448"/>
          </a:xfrm>
          <a:prstGeom prst="rect">
            <a:avLst/>
          </a:prstGeom>
          <a:noFill/>
          <a:ln>
            <a:noFill/>
          </a:ln>
        </p:spPr>
      </p:pic>
      <p:sp>
        <p:nvSpPr>
          <p:cNvPr id="4" name="Text Placeholder 8"/>
          <p:cNvSpPr>
            <a:spLocks noGrp="1"/>
          </p:cNvSpPr>
          <p:nvPr>
            <p:ph type="body" sz="quarter" idx="11" hasCustomPrompt="1"/>
          </p:nvPr>
        </p:nvSpPr>
        <p:spPr>
          <a:xfrm>
            <a:off x="512763"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21577804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Blank Color 1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23393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9373425"/>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Color 2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930350"/>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Color 3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206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Color Layout 4">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085763"/>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Color Layout 5">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86703" y="5751369"/>
            <a:ext cx="1743075"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81070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46488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5"/>
            <a:ext cx="11228440" cy="1218795"/>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1" y="6307016"/>
            <a:ext cx="1869647" cy="314448"/>
          </a:xfrm>
          <a:prstGeom prst="rect">
            <a:avLst/>
          </a:prstGeom>
          <a:noFill/>
          <a:ln>
            <a:noFill/>
          </a:ln>
        </p:spPr>
      </p:pic>
      <p:sp>
        <p:nvSpPr>
          <p:cNvPr id="4" name="Text Placeholder 8"/>
          <p:cNvSpPr>
            <a:spLocks noGrp="1"/>
          </p:cNvSpPr>
          <p:nvPr>
            <p:ph type="body" sz="quarter" idx="11" hasCustomPrompt="1"/>
          </p:nvPr>
        </p:nvSpPr>
        <p:spPr>
          <a:xfrm>
            <a:off x="512763"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9162486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879102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ackground slide">
    <p:spTree>
      <p:nvGrpSpPr>
        <p:cNvPr id="1" name=""/>
        <p:cNvGrpSpPr/>
        <p:nvPr/>
      </p:nvGrpSpPr>
      <p:grpSpPr>
        <a:xfrm>
          <a:off x="0" y="0"/>
          <a:ext cx="0" cy="0"/>
          <a:chOff x="0" y="0"/>
          <a:chExt cx="0" cy="0"/>
        </a:xfrm>
      </p:grpSpPr>
      <p:sp>
        <p:nvSpPr>
          <p:cNvPr id="4" name="Title 3"/>
          <p:cNvSpPr>
            <a:spLocks noGrp="1"/>
          </p:cNvSpPr>
          <p:nvPr>
            <p:ph type="title"/>
          </p:nvPr>
        </p:nvSpPr>
        <p:spPr>
          <a:xfrm>
            <a:off x="609441" y="457200"/>
            <a:ext cx="10969943" cy="498598"/>
          </a:xfrm>
          <a:prstGeom prst="rect">
            <a:avLst/>
          </a:prstGeom>
        </p:spPr>
        <p:txBody>
          <a:bodyPr vert="horz"/>
          <a:lstStyle>
            <a:lvl1pPr algn="l">
              <a:defRPr sz="3600" b="0">
                <a:solidFill>
                  <a:srgbClr val="FE5815"/>
                </a:solidFill>
                <a:latin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6697858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a:lnSpc>
                <a:spcPct val="90000"/>
              </a:lnSpc>
              <a:defRPr>
                <a:latin typeface="+mj-lt"/>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50241686"/>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15736" y="76200"/>
            <a:ext cx="10157354" cy="747897"/>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19968" y="990600"/>
            <a:ext cx="4871298" cy="639762"/>
          </a:xfrm>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15736" y="1951038"/>
            <a:ext cx="4871298" cy="4525963"/>
          </a:xfrm>
        </p:spPr>
        <p:txBody>
          <a:bodyPr>
            <a:normAutofit/>
          </a:bodyPr>
          <a:lstStyle>
            <a:lvl1pPr>
              <a:defRPr sz="1800">
                <a:solidFill>
                  <a:schemeClr val="tx2">
                    <a:lumMod val="50000"/>
                  </a:schemeClr>
                </a:solidFill>
              </a:defRPr>
            </a:lvl1pPr>
            <a:lvl2pPr>
              <a:defRPr sz="1800">
                <a:solidFill>
                  <a:schemeClr val="tx2">
                    <a:lumMod val="50000"/>
                  </a:schemeClr>
                </a:solidFill>
              </a:defRPr>
            </a:lvl2pPr>
            <a:lvl3pPr>
              <a:defRPr sz="1800">
                <a:solidFill>
                  <a:schemeClr val="tx2">
                    <a:lumMod val="50000"/>
                  </a:schemeClr>
                </a:solidFill>
              </a:defRPr>
            </a:lvl3pPr>
            <a:lvl4pPr>
              <a:defRPr sz="1800">
                <a:solidFill>
                  <a:schemeClr val="tx2">
                    <a:lumMod val="50000"/>
                  </a:schemeClr>
                </a:solidFill>
              </a:defRPr>
            </a:lvl4pPr>
            <a:lvl5pPr>
              <a:defRPr sz="18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01792" y="990600"/>
            <a:ext cx="4871299" cy="639762"/>
          </a:xfrm>
        </p:spPr>
        <p:txBody>
          <a:bodyPr anchor="b">
            <a:no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297560" y="1951038"/>
            <a:ext cx="4871299" cy="4525963"/>
          </a:xfrm>
        </p:spPr>
        <p:txBody>
          <a:bodyPr>
            <a:normAutofit/>
          </a:bodyPr>
          <a:lstStyle>
            <a:lvl1pPr>
              <a:defRPr sz="1800">
                <a:solidFill>
                  <a:schemeClr val="tx2">
                    <a:lumMod val="50000"/>
                  </a:schemeClr>
                </a:solidFill>
              </a:defRPr>
            </a:lvl1pPr>
            <a:lvl2pPr>
              <a:defRPr sz="1800">
                <a:solidFill>
                  <a:schemeClr val="tx2">
                    <a:lumMod val="50000"/>
                  </a:schemeClr>
                </a:solidFill>
              </a:defRPr>
            </a:lvl2pPr>
            <a:lvl3pPr>
              <a:defRPr sz="1800">
                <a:solidFill>
                  <a:schemeClr val="tx2">
                    <a:lumMod val="50000"/>
                  </a:schemeClr>
                </a:solidFill>
              </a:defRPr>
            </a:lvl3pPr>
            <a:lvl4pPr>
              <a:defRPr sz="1800">
                <a:solidFill>
                  <a:schemeClr val="tx2">
                    <a:lumMod val="50000"/>
                  </a:schemeClr>
                </a:solidFill>
              </a:defRPr>
            </a:lvl4pPr>
            <a:lvl5pPr>
              <a:defRPr sz="18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609441" y="6356351"/>
            <a:ext cx="2844059" cy="365125"/>
          </a:xfrm>
          <a:prstGeom prst="rect">
            <a:avLst/>
          </a:prstGeom>
        </p:spPr>
        <p:txBody>
          <a:bodyPr/>
          <a:lstStyle/>
          <a:p>
            <a:fld id="{07C6647B-E513-4AF5-A039-DBF8636F84D1}" type="datetime1">
              <a:rPr lang="en-US" smtClean="0"/>
              <a:t>5/23/2012</a:t>
            </a:fld>
            <a:endParaRPr lang="en-US"/>
          </a:p>
        </p:txBody>
      </p:sp>
      <p:sp>
        <p:nvSpPr>
          <p:cNvPr id="8" name="Footer Placeholder 7"/>
          <p:cNvSpPr>
            <a:spLocks noGrp="1"/>
          </p:cNvSpPr>
          <p:nvPr>
            <p:ph type="ftr" sz="quarter" idx="11"/>
          </p:nvPr>
        </p:nvSpPr>
        <p:spPr>
          <a:xfrm>
            <a:off x="4164515" y="6356351"/>
            <a:ext cx="3859795" cy="365125"/>
          </a:xfrm>
          <a:prstGeom prst="rect">
            <a:avLst/>
          </a:prstGeom>
        </p:spPr>
        <p:txBody>
          <a:bodyPr/>
          <a:lstStyle/>
          <a:p>
            <a:r>
              <a:rPr lang="en-GB" smtClean="0"/>
              <a:t>LCA EMEA CLC Summit 2012</a:t>
            </a:r>
            <a:endParaRPr lang="en-US"/>
          </a:p>
        </p:txBody>
      </p:sp>
      <p:sp>
        <p:nvSpPr>
          <p:cNvPr id="9" name="Slide Number Placeholder 8"/>
          <p:cNvSpPr>
            <a:spLocks noGrp="1"/>
          </p:cNvSpPr>
          <p:nvPr>
            <p:ph type="sldNum" sz="quarter" idx="12"/>
          </p:nvPr>
        </p:nvSpPr>
        <p:spPr>
          <a:xfrm>
            <a:off x="8735325" y="6356351"/>
            <a:ext cx="2844059" cy="365125"/>
          </a:xfrm>
          <a:prstGeom prst="rect">
            <a:avLst/>
          </a:prstGeom>
        </p:spPr>
        <p:txBody>
          <a:bodyPr/>
          <a:lstStyle/>
          <a:p>
            <a:fld id="{7D3D4356-750F-43A5-86F1-332F9B8C8A9C}" type="slidenum">
              <a:rPr lang="en-US" smtClean="0"/>
              <a:t>‹#›</a:t>
            </a:fld>
            <a:endParaRPr lang="en-US"/>
          </a:p>
        </p:txBody>
      </p:sp>
    </p:spTree>
    <p:extLst>
      <p:ext uri="{BB962C8B-B14F-4D97-AF65-F5344CB8AC3E}">
        <p14:creationId xmlns:p14="http://schemas.microsoft.com/office/powerpoint/2010/main" val="11625038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a:lnSpc>
                <a:spcPct val="90000"/>
              </a:lnSpc>
              <a:defRPr>
                <a:latin typeface="+mj-lt"/>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5024168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1738452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8882" y="128016"/>
            <a:ext cx="10383779" cy="805434"/>
          </a:xfrm>
        </p:spPr>
        <p:txBody>
          <a:bodyPr vert="horz" lIns="0" tIns="45720" rIns="91440" bIns="45720" rtlCol="0" anchor="b">
            <a:normAutofit/>
          </a:bodyPr>
          <a:lstStyle>
            <a:lvl1pPr algn="l" defTabSz="457200" rtl="0" eaLnBrk="1" latinLnBrk="0" hangingPunct="1">
              <a:spcBef>
                <a:spcPct val="0"/>
              </a:spcBef>
              <a:buNone/>
              <a:defRPr lang="en-US" sz="2400" kern="1200" dirty="0">
                <a:solidFill>
                  <a:srgbClr val="002060"/>
                </a:solidFill>
                <a:latin typeface="Segoe" pitchFamily="34" charset="0"/>
                <a:ea typeface="+mj-ea"/>
                <a:cs typeface="+mj-cs"/>
              </a:defRPr>
            </a:lvl1pPr>
          </a:lstStyle>
          <a:p>
            <a:r>
              <a:rPr lang="nl-BE" dirty="0" smtClean="0"/>
              <a:t>Click to edit Master title style</a:t>
            </a:r>
            <a:endParaRPr lang="en-US" dirty="0"/>
          </a:p>
        </p:txBody>
      </p:sp>
    </p:spTree>
    <p:extLst>
      <p:ext uri="{BB962C8B-B14F-4D97-AF65-F5344CB8AC3E}">
        <p14:creationId xmlns:p14="http://schemas.microsoft.com/office/powerpoint/2010/main" val="1445014301"/>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112908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C:\Users\Claudette\Documents\2010 jobs\amaxra\APS-SOW 0298\Revised APS template\graphics\were all in-w.png"/>
          <p:cNvPicPr>
            <a:picLocks noChangeAspect="1" noChangeArrowheads="1"/>
          </p:cNvPicPr>
          <p:nvPr userDrawn="1"/>
        </p:nvPicPr>
        <p:blipFill>
          <a:blip r:embed="rId2"/>
          <a:srcRect/>
          <a:stretch>
            <a:fillRect/>
          </a:stretch>
        </p:blipFill>
        <p:spPr bwMode="auto">
          <a:xfrm>
            <a:off x="10736264" y="6156532"/>
            <a:ext cx="1150936" cy="4366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34537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402185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5"/>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441" y="6356355"/>
            <a:ext cx="2844059" cy="365125"/>
          </a:xfrm>
          <a:prstGeom prst="rect">
            <a:avLst/>
          </a:prstGeom>
        </p:spPr>
        <p:txBody>
          <a:bodyPr/>
          <a:lstStyle/>
          <a:p>
            <a:fld id="{C8DCA0AF-973E-47FF-A4B8-C20AA5CC7586}" type="datetimeFigureOut">
              <a:rPr lang="en-US" smtClean="0"/>
              <a:t>5/23/2012</a:t>
            </a:fld>
            <a:endParaRPr lang="en-US"/>
          </a:p>
        </p:txBody>
      </p:sp>
      <p:sp>
        <p:nvSpPr>
          <p:cNvPr id="5" name="Footer Placeholder 4"/>
          <p:cNvSpPr>
            <a:spLocks noGrp="1"/>
          </p:cNvSpPr>
          <p:nvPr>
            <p:ph type="ftr" sz="quarter" idx="11"/>
          </p:nvPr>
        </p:nvSpPr>
        <p:spPr>
          <a:xfrm>
            <a:off x="4164515" y="6356355"/>
            <a:ext cx="385979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5326" y="6356355"/>
            <a:ext cx="2844059" cy="365125"/>
          </a:xfrm>
          <a:prstGeom prst="rect">
            <a:avLst/>
          </a:prstGeom>
        </p:spPr>
        <p:txBody>
          <a:bodyPr/>
          <a:lstStyle/>
          <a:p>
            <a:fld id="{BAEA640B-1611-42BE-86E3-5322D325ED39}" type="slidenum">
              <a:rPr lang="en-US" smtClean="0"/>
              <a:t>‹#›</a:t>
            </a:fld>
            <a:endParaRPr lang="en-US"/>
          </a:p>
        </p:txBody>
      </p:sp>
    </p:spTree>
    <p:extLst>
      <p:ext uri="{BB962C8B-B14F-4D97-AF65-F5344CB8AC3E}">
        <p14:creationId xmlns:p14="http://schemas.microsoft.com/office/powerpoint/2010/main" val="15507470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7_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5"/>
            <a:ext cx="11228440" cy="1218795"/>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1" y="6307016"/>
            <a:ext cx="1869647" cy="314448"/>
          </a:xfrm>
          <a:prstGeom prst="rect">
            <a:avLst/>
          </a:prstGeom>
          <a:noFill/>
          <a:ln>
            <a:noFill/>
          </a:ln>
        </p:spPr>
      </p:pic>
      <p:sp>
        <p:nvSpPr>
          <p:cNvPr id="4" name="Text Placeholder 8"/>
          <p:cNvSpPr>
            <a:spLocks noGrp="1"/>
          </p:cNvSpPr>
          <p:nvPr>
            <p:ph type="body" sz="quarter" idx="11" hasCustomPrompt="1"/>
          </p:nvPr>
        </p:nvSpPr>
        <p:spPr>
          <a:xfrm>
            <a:off x="512763"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91624867"/>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background slide">
    <p:spTree>
      <p:nvGrpSpPr>
        <p:cNvPr id="1" name=""/>
        <p:cNvGrpSpPr/>
        <p:nvPr/>
      </p:nvGrpSpPr>
      <p:grpSpPr>
        <a:xfrm>
          <a:off x="0" y="0"/>
          <a:ext cx="0" cy="0"/>
          <a:chOff x="0" y="0"/>
          <a:chExt cx="0" cy="0"/>
        </a:xfrm>
      </p:grpSpPr>
      <p:sp>
        <p:nvSpPr>
          <p:cNvPr id="4" name="Title 3"/>
          <p:cNvSpPr>
            <a:spLocks noGrp="1"/>
          </p:cNvSpPr>
          <p:nvPr>
            <p:ph type="title"/>
          </p:nvPr>
        </p:nvSpPr>
        <p:spPr>
          <a:xfrm>
            <a:off x="609441" y="457200"/>
            <a:ext cx="10969943" cy="498598"/>
          </a:xfrm>
          <a:prstGeom prst="rect">
            <a:avLst/>
          </a:prstGeom>
        </p:spPr>
        <p:txBody>
          <a:bodyPr vert="horz"/>
          <a:lstStyle>
            <a:lvl1pPr algn="l">
              <a:defRPr sz="3600" b="0">
                <a:solidFill>
                  <a:srgbClr val="FE5815"/>
                </a:solidFill>
                <a:latin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6697858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8882" y="128016"/>
            <a:ext cx="10383779" cy="805434"/>
          </a:xfrm>
        </p:spPr>
        <p:txBody>
          <a:bodyPr vert="horz" lIns="0" tIns="45720" rIns="91440" bIns="45720" rtlCol="0" anchor="b">
            <a:normAutofit/>
          </a:bodyPr>
          <a:lstStyle>
            <a:lvl1pPr algn="l" defTabSz="457200" rtl="0" eaLnBrk="1" latinLnBrk="0" hangingPunct="1">
              <a:spcBef>
                <a:spcPct val="0"/>
              </a:spcBef>
              <a:buNone/>
              <a:defRPr lang="en-US" sz="2400" kern="1200" dirty="0">
                <a:solidFill>
                  <a:srgbClr val="002060"/>
                </a:solidFill>
                <a:latin typeface="Segoe" pitchFamily="34" charset="0"/>
                <a:ea typeface="+mj-ea"/>
                <a:cs typeface="+mj-cs"/>
              </a:defRPr>
            </a:lvl1pPr>
          </a:lstStyle>
          <a:p>
            <a:r>
              <a:rPr lang="nl-BE" dirty="0" smtClean="0"/>
              <a:t>Click to edit Master title style</a:t>
            </a:r>
            <a:endParaRPr lang="en-US" dirty="0"/>
          </a:p>
        </p:txBody>
      </p:sp>
    </p:spTree>
    <p:extLst>
      <p:ext uri="{BB962C8B-B14F-4D97-AF65-F5344CB8AC3E}">
        <p14:creationId xmlns:p14="http://schemas.microsoft.com/office/powerpoint/2010/main" val="1445014301"/>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5"/>
            <a:ext cx="11228440" cy="1218795"/>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1" y="6307016"/>
            <a:ext cx="1869647" cy="314448"/>
          </a:xfrm>
          <a:prstGeom prst="rect">
            <a:avLst/>
          </a:prstGeom>
          <a:noFill/>
          <a:ln>
            <a:noFill/>
          </a:ln>
        </p:spPr>
      </p:pic>
      <p:sp>
        <p:nvSpPr>
          <p:cNvPr id="4" name="Text Placeholder 8"/>
          <p:cNvSpPr>
            <a:spLocks noGrp="1"/>
          </p:cNvSpPr>
          <p:nvPr>
            <p:ph type="body" sz="quarter" idx="11" hasCustomPrompt="1"/>
          </p:nvPr>
        </p:nvSpPr>
        <p:spPr>
          <a:xfrm>
            <a:off x="512763"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9162486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17384526"/>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background slide">
    <p:spTree>
      <p:nvGrpSpPr>
        <p:cNvPr id="1" name=""/>
        <p:cNvGrpSpPr/>
        <p:nvPr/>
      </p:nvGrpSpPr>
      <p:grpSpPr>
        <a:xfrm>
          <a:off x="0" y="0"/>
          <a:ext cx="0" cy="0"/>
          <a:chOff x="0" y="0"/>
          <a:chExt cx="0" cy="0"/>
        </a:xfrm>
      </p:grpSpPr>
      <p:sp>
        <p:nvSpPr>
          <p:cNvPr id="4" name="Title 3"/>
          <p:cNvSpPr>
            <a:spLocks noGrp="1"/>
          </p:cNvSpPr>
          <p:nvPr>
            <p:ph type="title"/>
          </p:nvPr>
        </p:nvSpPr>
        <p:spPr>
          <a:xfrm>
            <a:off x="609441" y="457200"/>
            <a:ext cx="10969943" cy="498598"/>
          </a:xfrm>
          <a:prstGeom prst="rect">
            <a:avLst/>
          </a:prstGeom>
        </p:spPr>
        <p:txBody>
          <a:bodyPr vert="horz"/>
          <a:lstStyle>
            <a:lvl1pPr algn="l">
              <a:defRPr sz="3600" b="0">
                <a:solidFill>
                  <a:srgbClr val="FE5815"/>
                </a:solidFill>
                <a:latin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6697858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8882" y="128016"/>
            <a:ext cx="10383779" cy="805434"/>
          </a:xfrm>
        </p:spPr>
        <p:txBody>
          <a:bodyPr vert="horz" lIns="0" tIns="45720" rIns="91440" bIns="45720" rtlCol="0" anchor="b">
            <a:normAutofit/>
          </a:bodyPr>
          <a:lstStyle>
            <a:lvl1pPr algn="l" defTabSz="457200" rtl="0" eaLnBrk="1" latinLnBrk="0" hangingPunct="1">
              <a:spcBef>
                <a:spcPct val="0"/>
              </a:spcBef>
              <a:buNone/>
              <a:defRPr lang="en-US" sz="2400" kern="1200" dirty="0">
                <a:solidFill>
                  <a:srgbClr val="002060"/>
                </a:solidFill>
                <a:latin typeface="Segoe" pitchFamily="34" charset="0"/>
                <a:ea typeface="+mj-ea"/>
                <a:cs typeface="+mj-cs"/>
              </a:defRPr>
            </a:lvl1pPr>
          </a:lstStyle>
          <a:p>
            <a:r>
              <a:rPr lang="nl-BE" dirty="0" smtClean="0"/>
              <a:t>Click to edit Master title style</a:t>
            </a:r>
            <a:endParaRPr lang="en-US" dirty="0"/>
          </a:p>
        </p:txBody>
      </p:sp>
    </p:spTree>
    <p:extLst>
      <p:ext uri="{BB962C8B-B14F-4D97-AF65-F5344CB8AC3E}">
        <p14:creationId xmlns:p14="http://schemas.microsoft.com/office/powerpoint/2010/main" val="1445014301"/>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9_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5"/>
            <a:ext cx="11228440" cy="1218795"/>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1" y="6307016"/>
            <a:ext cx="1869647" cy="314448"/>
          </a:xfrm>
          <a:prstGeom prst="rect">
            <a:avLst/>
          </a:prstGeom>
          <a:noFill/>
          <a:ln>
            <a:noFill/>
          </a:ln>
        </p:spPr>
      </p:pic>
      <p:sp>
        <p:nvSpPr>
          <p:cNvPr id="4" name="Text Placeholder 8"/>
          <p:cNvSpPr>
            <a:spLocks noGrp="1"/>
          </p:cNvSpPr>
          <p:nvPr>
            <p:ph type="body" sz="quarter" idx="11" hasCustomPrompt="1"/>
          </p:nvPr>
        </p:nvSpPr>
        <p:spPr>
          <a:xfrm>
            <a:off x="512763"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91624867"/>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background slide">
    <p:spTree>
      <p:nvGrpSpPr>
        <p:cNvPr id="1" name=""/>
        <p:cNvGrpSpPr/>
        <p:nvPr/>
      </p:nvGrpSpPr>
      <p:grpSpPr>
        <a:xfrm>
          <a:off x="0" y="0"/>
          <a:ext cx="0" cy="0"/>
          <a:chOff x="0" y="0"/>
          <a:chExt cx="0" cy="0"/>
        </a:xfrm>
      </p:grpSpPr>
      <p:sp>
        <p:nvSpPr>
          <p:cNvPr id="4" name="Title 3"/>
          <p:cNvSpPr>
            <a:spLocks noGrp="1"/>
          </p:cNvSpPr>
          <p:nvPr>
            <p:ph type="title"/>
          </p:nvPr>
        </p:nvSpPr>
        <p:spPr>
          <a:xfrm>
            <a:off x="609441" y="457200"/>
            <a:ext cx="10969943" cy="498598"/>
          </a:xfrm>
          <a:prstGeom prst="rect">
            <a:avLst/>
          </a:prstGeom>
        </p:spPr>
        <p:txBody>
          <a:bodyPr vert="horz"/>
          <a:lstStyle>
            <a:lvl1pPr algn="l">
              <a:defRPr sz="3600" b="0">
                <a:solidFill>
                  <a:srgbClr val="FE5815"/>
                </a:solidFill>
                <a:latin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6697858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879102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8882" y="128016"/>
            <a:ext cx="10383779" cy="805434"/>
          </a:xfrm>
        </p:spPr>
        <p:txBody>
          <a:bodyPr vert="horz" lIns="0" tIns="45720" rIns="91440" bIns="45720" rtlCol="0" anchor="b">
            <a:normAutofit/>
          </a:bodyPr>
          <a:lstStyle>
            <a:lvl1pPr algn="l" defTabSz="457200" rtl="0" eaLnBrk="1" latinLnBrk="0" hangingPunct="1">
              <a:spcBef>
                <a:spcPct val="0"/>
              </a:spcBef>
              <a:buNone/>
              <a:defRPr lang="en-US" sz="2400" kern="1200" dirty="0">
                <a:solidFill>
                  <a:srgbClr val="002060"/>
                </a:solidFill>
                <a:latin typeface="Segoe" pitchFamily="34" charset="0"/>
                <a:ea typeface="+mj-ea"/>
                <a:cs typeface="+mj-cs"/>
              </a:defRPr>
            </a:lvl1pPr>
          </a:lstStyle>
          <a:p>
            <a:r>
              <a:rPr lang="nl-BE" dirty="0" smtClean="0"/>
              <a:t>Click to edit Master title style</a:t>
            </a:r>
            <a:endParaRPr lang="en-US" dirty="0"/>
          </a:p>
        </p:txBody>
      </p:sp>
    </p:spTree>
    <p:extLst>
      <p:ext uri="{BB962C8B-B14F-4D97-AF65-F5344CB8AC3E}">
        <p14:creationId xmlns:p14="http://schemas.microsoft.com/office/powerpoint/2010/main" val="144501430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06434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ck Layout - 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641056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293930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15736" y="76200"/>
            <a:ext cx="10157354" cy="747897"/>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19968" y="990600"/>
            <a:ext cx="4871298" cy="639762"/>
          </a:xfrm>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15736" y="1951038"/>
            <a:ext cx="4871298" cy="4525963"/>
          </a:xfrm>
        </p:spPr>
        <p:txBody>
          <a:bodyPr>
            <a:normAutofit/>
          </a:bodyPr>
          <a:lstStyle>
            <a:lvl1pPr>
              <a:defRPr sz="1800">
                <a:solidFill>
                  <a:schemeClr val="tx2">
                    <a:lumMod val="50000"/>
                  </a:schemeClr>
                </a:solidFill>
              </a:defRPr>
            </a:lvl1pPr>
            <a:lvl2pPr>
              <a:defRPr sz="1800">
                <a:solidFill>
                  <a:schemeClr val="tx2">
                    <a:lumMod val="50000"/>
                  </a:schemeClr>
                </a:solidFill>
              </a:defRPr>
            </a:lvl2pPr>
            <a:lvl3pPr>
              <a:defRPr sz="1800">
                <a:solidFill>
                  <a:schemeClr val="tx2">
                    <a:lumMod val="50000"/>
                  </a:schemeClr>
                </a:solidFill>
              </a:defRPr>
            </a:lvl3pPr>
            <a:lvl4pPr>
              <a:defRPr sz="1800">
                <a:solidFill>
                  <a:schemeClr val="tx2">
                    <a:lumMod val="50000"/>
                  </a:schemeClr>
                </a:solidFill>
              </a:defRPr>
            </a:lvl4pPr>
            <a:lvl5pPr>
              <a:defRPr sz="18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01792" y="990600"/>
            <a:ext cx="4871299" cy="639762"/>
          </a:xfrm>
        </p:spPr>
        <p:txBody>
          <a:bodyPr anchor="b">
            <a:no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297560" y="1951038"/>
            <a:ext cx="4871299" cy="4525963"/>
          </a:xfrm>
        </p:spPr>
        <p:txBody>
          <a:bodyPr>
            <a:normAutofit/>
          </a:bodyPr>
          <a:lstStyle>
            <a:lvl1pPr>
              <a:defRPr sz="1800">
                <a:solidFill>
                  <a:schemeClr val="tx2">
                    <a:lumMod val="50000"/>
                  </a:schemeClr>
                </a:solidFill>
              </a:defRPr>
            </a:lvl1pPr>
            <a:lvl2pPr>
              <a:defRPr sz="1800">
                <a:solidFill>
                  <a:schemeClr val="tx2">
                    <a:lumMod val="50000"/>
                  </a:schemeClr>
                </a:solidFill>
              </a:defRPr>
            </a:lvl2pPr>
            <a:lvl3pPr>
              <a:defRPr sz="1800">
                <a:solidFill>
                  <a:schemeClr val="tx2">
                    <a:lumMod val="50000"/>
                  </a:schemeClr>
                </a:solidFill>
              </a:defRPr>
            </a:lvl3pPr>
            <a:lvl4pPr>
              <a:defRPr sz="1800">
                <a:solidFill>
                  <a:schemeClr val="tx2">
                    <a:lumMod val="50000"/>
                  </a:schemeClr>
                </a:solidFill>
              </a:defRPr>
            </a:lvl4pPr>
            <a:lvl5pPr>
              <a:defRPr sz="18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609441" y="6356351"/>
            <a:ext cx="2844059" cy="365125"/>
          </a:xfrm>
          <a:prstGeom prst="rect">
            <a:avLst/>
          </a:prstGeom>
        </p:spPr>
        <p:txBody>
          <a:bodyPr/>
          <a:lstStyle/>
          <a:p>
            <a:fld id="{07C6647B-E513-4AF5-A039-DBF8636F84D1}" type="datetime1">
              <a:rPr lang="en-US" smtClean="0"/>
              <a:t>5/23/2012</a:t>
            </a:fld>
            <a:endParaRPr lang="en-US"/>
          </a:p>
        </p:txBody>
      </p:sp>
      <p:sp>
        <p:nvSpPr>
          <p:cNvPr id="8" name="Footer Placeholder 7"/>
          <p:cNvSpPr>
            <a:spLocks noGrp="1"/>
          </p:cNvSpPr>
          <p:nvPr>
            <p:ph type="ftr" sz="quarter" idx="11"/>
          </p:nvPr>
        </p:nvSpPr>
        <p:spPr>
          <a:xfrm>
            <a:off x="4164515" y="6356351"/>
            <a:ext cx="3859795" cy="365125"/>
          </a:xfrm>
          <a:prstGeom prst="rect">
            <a:avLst/>
          </a:prstGeom>
        </p:spPr>
        <p:txBody>
          <a:bodyPr/>
          <a:lstStyle/>
          <a:p>
            <a:r>
              <a:rPr lang="en-GB" smtClean="0"/>
              <a:t>LCA EMEA CLC Summit 2012</a:t>
            </a:r>
            <a:endParaRPr lang="en-US"/>
          </a:p>
        </p:txBody>
      </p:sp>
      <p:sp>
        <p:nvSpPr>
          <p:cNvPr id="9" name="Slide Number Placeholder 8"/>
          <p:cNvSpPr>
            <a:spLocks noGrp="1"/>
          </p:cNvSpPr>
          <p:nvPr>
            <p:ph type="sldNum" sz="quarter" idx="12"/>
          </p:nvPr>
        </p:nvSpPr>
        <p:spPr>
          <a:xfrm>
            <a:off x="8735325" y="6356351"/>
            <a:ext cx="2844059" cy="365125"/>
          </a:xfrm>
          <a:prstGeom prst="rect">
            <a:avLst/>
          </a:prstGeom>
        </p:spPr>
        <p:txBody>
          <a:bodyPr/>
          <a:lstStyle/>
          <a:p>
            <a:fld id="{7D3D4356-750F-43A5-86F1-332F9B8C8A9C}" type="slidenum">
              <a:rPr lang="en-US" smtClean="0"/>
              <a:t>‹#›</a:t>
            </a:fld>
            <a:endParaRPr lang="en-US"/>
          </a:p>
        </p:txBody>
      </p:sp>
    </p:spTree>
    <p:extLst>
      <p:ext uri="{BB962C8B-B14F-4D97-AF65-F5344CB8AC3E}">
        <p14:creationId xmlns:p14="http://schemas.microsoft.com/office/powerpoint/2010/main" val="11625038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8882" y="128016"/>
            <a:ext cx="10383779" cy="805434"/>
          </a:xfrm>
        </p:spPr>
        <p:txBody>
          <a:bodyPr vert="horz" lIns="0" tIns="45720" rIns="91440" bIns="45720" rtlCol="0" anchor="b">
            <a:normAutofit/>
          </a:bodyPr>
          <a:lstStyle>
            <a:lvl1pPr algn="l" defTabSz="457200" rtl="0" eaLnBrk="1" latinLnBrk="0" hangingPunct="1">
              <a:spcBef>
                <a:spcPct val="0"/>
              </a:spcBef>
              <a:buNone/>
              <a:defRPr lang="en-US" sz="2400" kern="1200" dirty="0">
                <a:solidFill>
                  <a:srgbClr val="002060"/>
                </a:solidFill>
                <a:latin typeface="Segoe" pitchFamily="34" charset="0"/>
                <a:ea typeface="+mj-ea"/>
                <a:cs typeface="+mj-cs"/>
              </a:defRPr>
            </a:lvl1pPr>
          </a:lstStyle>
          <a:p>
            <a:r>
              <a:rPr lang="nl-BE" dirty="0" smtClean="0"/>
              <a:t>Click to edit Master title style</a:t>
            </a:r>
            <a:endParaRPr lang="en-US" dirty="0"/>
          </a:p>
        </p:txBody>
      </p:sp>
      <p:sp>
        <p:nvSpPr>
          <p:cNvPr id="6" name="Slide Number Placeholder 5"/>
          <p:cNvSpPr>
            <a:spLocks noGrp="1"/>
          </p:cNvSpPr>
          <p:nvPr>
            <p:ph type="sldNum" sz="quarter" idx="12"/>
          </p:nvPr>
        </p:nvSpPr>
        <p:spPr>
          <a:xfrm>
            <a:off x="621630" y="6568472"/>
            <a:ext cx="597252" cy="216000"/>
          </a:xfrm>
          <a:prstGeom prst="rect">
            <a:avLst/>
          </a:prstGeom>
        </p:spPr>
        <p:txBody>
          <a:bodyPr wrap="none" lIns="0" tIns="0" rIns="0" bIns="0" anchor="ctr"/>
          <a:lstStyle>
            <a:lvl1pPr>
              <a:defRPr sz="1000">
                <a:solidFill>
                  <a:schemeClr val="bg1"/>
                </a:solidFill>
                <a:latin typeface="Segoe"/>
                <a:cs typeface="Segoe"/>
              </a:defRPr>
            </a:lvl1pPr>
          </a:lstStyle>
          <a:p>
            <a:fld id="{0D3DEF7F-B23A-254F-A615-AA72EA503E75}" type="slidenum">
              <a:rPr lang="en-US" smtClean="0">
                <a:solidFill>
                  <a:prstClr val="white"/>
                </a:solidFill>
              </a:rPr>
              <a:pPr/>
              <a:t>‹#›</a:t>
            </a:fld>
            <a:endParaRPr lang="en-US" dirty="0">
              <a:solidFill>
                <a:prstClr val="white"/>
              </a:solidFill>
            </a:endParaRPr>
          </a:p>
        </p:txBody>
      </p:sp>
      <p:sp>
        <p:nvSpPr>
          <p:cNvPr id="11" name="ZoneTexte 4"/>
          <p:cNvSpPr txBox="1"/>
          <p:nvPr userDrawn="1"/>
        </p:nvSpPr>
        <p:spPr>
          <a:xfrm>
            <a:off x="1218882" y="6553363"/>
            <a:ext cx="1574470" cy="246221"/>
          </a:xfrm>
          <a:prstGeom prst="rect">
            <a:avLst/>
          </a:prstGeom>
          <a:noFill/>
        </p:spPr>
        <p:txBody>
          <a:bodyPr wrap="none" rtlCol="0" anchor="ctr">
            <a:spAutoFit/>
          </a:bodyPr>
          <a:lstStyle/>
          <a:p>
            <a:r>
              <a:rPr lang="en-US" sz="1000" dirty="0" smtClean="0">
                <a:solidFill>
                  <a:prstClr val="white"/>
                </a:solidFill>
                <a:latin typeface="Segoe" pitchFamily="34" charset="0"/>
              </a:rPr>
              <a:t>Privileged &amp; Confidential</a:t>
            </a:r>
            <a:endParaRPr lang="en-US" sz="1000" dirty="0">
              <a:solidFill>
                <a:prstClr val="white"/>
              </a:solidFill>
              <a:latin typeface="Segoe" pitchFamily="34" charset="0"/>
            </a:endParaRPr>
          </a:p>
        </p:txBody>
      </p:sp>
    </p:spTree>
    <p:extLst>
      <p:ext uri="{BB962C8B-B14F-4D97-AF65-F5344CB8AC3E}">
        <p14:creationId xmlns:p14="http://schemas.microsoft.com/office/powerpoint/2010/main" val="1445014301"/>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9000">
              <a:srgbClr val="00AEEF">
                <a:tint val="66000"/>
                <a:satMod val="160000"/>
              </a:srgbClr>
            </a:gs>
            <a:gs pos="50000">
              <a:srgbClr val="00AEEF">
                <a:tint val="44500"/>
                <a:satMod val="160000"/>
              </a:srgbClr>
            </a:gs>
            <a:gs pos="100000">
              <a:srgbClr val="00AEEF">
                <a:tint val="23500"/>
                <a:satMod val="160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69786927"/>
      </p:ext>
    </p:extLst>
  </p:cSld>
  <p:clrMap bg1="lt1" tx1="dk1" bg2="lt2" tx2="dk2" accent1="accent1" accent2="accent2" accent3="accent3" accent4="accent4" accent5="accent5" accent6="accent6" hlink="hlink" folHlink="folHlink"/>
  <p:sldLayoutIdLst>
    <p:sldLayoutId id="2147483744" r:id="rId1"/>
    <p:sldLayoutId id="2147483735" r:id="rId2"/>
    <p:sldLayoutId id="2147483736" r:id="rId3"/>
    <p:sldLayoutId id="2147483739" r:id="rId4"/>
    <p:sldLayoutId id="2147483740" r:id="rId5"/>
    <p:sldLayoutId id="2147483742" r:id="rId6"/>
    <p:sldLayoutId id="2147483743" r:id="rId7"/>
    <p:sldLayoutId id="2147483773" r:id="rId8"/>
    <p:sldLayoutId id="2147483775" r:id="rId9"/>
    <p:sldLayoutId id="2147483779" r:id="rId10"/>
    <p:sldLayoutId id="2147483780" r:id="rId11"/>
    <p:sldLayoutId id="2147483781" r:id="rId12"/>
    <p:sldLayoutId id="2147483798" r:id="rId1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346075" indent="-346075" algn="l" defTabSz="914363" rtl="0" eaLnBrk="1" latinLnBrk="0" hangingPunct="1">
        <a:lnSpc>
          <a:spcPct val="90000"/>
        </a:lnSpc>
        <a:spcBef>
          <a:spcPct val="20000"/>
        </a:spcBef>
        <a:buSzPct val="90000"/>
        <a:buFont typeface="Arial" pitchFamily="34" charset="0"/>
        <a:buChar char="•"/>
        <a:defRPr sz="3200" kern="1200">
          <a:solidFill>
            <a:srgbClr val="FF0000"/>
          </a:solidFill>
          <a:latin typeface="+mj-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9000">
              <a:srgbClr val="00AEEF">
                <a:tint val="66000"/>
                <a:satMod val="160000"/>
              </a:srgbClr>
            </a:gs>
            <a:gs pos="50000">
              <a:srgbClr val="00AEEF">
                <a:tint val="44500"/>
                <a:satMod val="160000"/>
              </a:srgbClr>
            </a:gs>
            <a:gs pos="100000">
              <a:srgbClr val="00AEEF">
                <a:tint val="23500"/>
                <a:satMod val="160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5013393"/>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83" r:id="rId11"/>
    <p:sldLayoutId id="2147483796" r:id="rId12"/>
    <p:sldLayoutId id="2147483797" r:id="rId13"/>
    <p:sldLayoutId id="2147483799" r:id="rId14"/>
    <p:sldLayoutId id="2147483800" r:id="rId15"/>
    <p:sldLayoutId id="2147483801" r:id="rId16"/>
    <p:sldLayoutId id="2147483802" r:id="rId17"/>
    <p:sldLayoutId id="2147483803" r:id="rId18"/>
    <p:sldLayoutId id="2147483804" r:id="rId19"/>
    <p:sldLayoutId id="2147483805" r:id="rId20"/>
    <p:sldLayoutId id="2147483806" r:id="rId21"/>
    <p:sldLayoutId id="2147483823" r:id="rId22"/>
    <p:sldLayoutId id="2147483819" r:id="rId23"/>
    <p:sldLayoutId id="2147483820" r:id="rId24"/>
    <p:sldLayoutId id="2147483821" r:id="rId25"/>
    <p:sldLayoutId id="2147483836" r:id="rId26"/>
    <p:sldLayoutId id="2147483837" r:id="rId27"/>
    <p:sldLayoutId id="2147483839" r:id="rId28"/>
    <p:sldLayoutId id="2147483852" r:id="rId29"/>
    <p:sldLayoutId id="2147483853" r:id="rId30"/>
    <p:sldLayoutId id="2147483854" r:id="rId31"/>
    <p:sldLayoutId id="2147483856" r:id="rId32"/>
  </p:sldLayoutIdLst>
  <p:transition>
    <p:fade/>
  </p:transition>
  <p:txStyles>
    <p:title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p:titleStyle>
    <p:bodyStyle>
      <a:lvl1pPr marL="346075" indent="-346075" algn="l" defTabSz="914363" rtl="0" eaLnBrk="1" latinLnBrk="0" hangingPunct="1">
        <a:lnSpc>
          <a:spcPct val="90000"/>
        </a:lnSpc>
        <a:spcBef>
          <a:spcPct val="20000"/>
        </a:spcBef>
        <a:buSzPct val="90000"/>
        <a:buFont typeface="Arial" pitchFamily="34" charset="0"/>
        <a:buChar char="•"/>
        <a:defRPr sz="32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bing.com/url?source=images&amp;rch=FTh2gidJq2TVRbsz_0biuZmhOvM1RXD&amp;url=http://www.geant2.net/upload/img_400/reding.jpg&amp;urltarget=_blank&amp;q=Viviane+Reding&amp;view=detail&amp;&amp;id=268C80474D301378DD5446E1411C4ECE9FD50517&amp;first=0&amp;FORM=IDFRIR&amp;ssIG=fa0c293cc60e4930b3b75fce7bb6c65e" TargetMode="Externa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bing.com/url?source=images&amp;rch=nBv4uZZ-MMmwxcSnFqbLvFtgx2slqlJ&amp;url=http://img.optics.org/objects/news/thumb/1/7/12/NeelieKroes.jpg&amp;urltarget=_blank&amp;q=EU+Commission+Neelie+Kroes&amp;view=detail&amp;&amp;id=854B96D86D0124D40384C995BCF09549A7B62139&amp;first=0&amp;FORM=IDFRIR&amp;ssIG=f7ba8b6592ca41d0b5f90632774a2187" TargetMode="Externa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hyperlink" Target="http://europa.eu/rapid/pressReleasesAction.do?reference=IP/12/46&amp;format=HTML&amp;aged=0&amp;language=EN&amp;guiLanguage=en" TargetMode="External"/><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hyperlink" Target="http://www.microsoft.eu/digital-policy/posts/the-eus-proposed-data-protection-regulation-microsofts-position.aspx"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hyperlink" Target="http://www.microsoft.com/en-us/office365/trust-center.aspx" TargetMode="External"/><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hyperlink" Target="http://www.microsoft.com/cloud/interop/" TargetMode="External"/><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hyperlink" Target="http://www.cloudlegal.ccls.qmul.ac.uk/Research/index.html" TargetMode="External"/><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portal.bsa.org/cloudscorecard2012/" TargetMode="Externa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hyperlink" Target="http://www.microsoft.com/presspass/download/features/2012/IDC_Cloud_Jobs_Model_2012.pdf" TargetMode="External"/><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microsoft.eu/cloud-computing/videos/managing-the-belgian-eu-presidency-on-a-dynamic-cloud-platform.aspx" TargetMode="External"/><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hyperlink" Target="http://www.bbits.co.uk/love-clean-streets" TargetMode="External"/><Relationship Id="rId5" Type="http://schemas.openxmlformats.org/officeDocument/2006/relationships/hyperlink" Target="http://www.opendata71.fr/" TargetMode="External"/><Relationship Id="rId4" Type="http://schemas.openxmlformats.org/officeDocument/2006/relationships/hyperlink" Target="http://www.microsoft.eu/cloud-computing/case-studies/european-researchers-switch-from-super-computers-to-cloud-computing.aspx" TargetMode="External"/><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96999" y="1342806"/>
            <a:ext cx="11228440" cy="2437590"/>
          </a:xfrm>
        </p:spPr>
        <p:txBody>
          <a:bodyPr>
            <a:normAutofit/>
          </a:bodyPr>
          <a:lstStyle/>
          <a:p>
            <a:r>
              <a:rPr lang="en-US" dirty="0" smtClean="0">
                <a:solidFill>
                  <a:schemeClr val="bg1"/>
                </a:solidFill>
                <a:ea typeface="Segoe UI" pitchFamily="34" charset="0"/>
                <a:cs typeface="Segoe UI" pitchFamily="34" charset="0"/>
              </a:rPr>
              <a:t>A Policy Environment</a:t>
            </a:r>
            <a:r>
              <a:rPr lang="en-US" dirty="0">
                <a:solidFill>
                  <a:schemeClr val="bg1"/>
                </a:solidFill>
              </a:rPr>
              <a:t> </a:t>
            </a:r>
            <a:r>
              <a:rPr lang="en-US" dirty="0" smtClean="0">
                <a:solidFill>
                  <a:schemeClr val="bg1"/>
                </a:solidFill>
              </a:rPr>
              <a:t>to build Trust in the Cloud</a:t>
            </a:r>
            <a:endParaRPr lang="en-US" dirty="0">
              <a:solidFill>
                <a:schemeClr val="bg1"/>
              </a:solidFill>
              <a:ea typeface="Segoe UI" pitchFamily="34" charset="0"/>
              <a:cs typeface="Segoe UI" pitchFamily="34" charset="0"/>
            </a:endParaRPr>
          </a:p>
        </p:txBody>
      </p:sp>
      <p:sp>
        <p:nvSpPr>
          <p:cNvPr id="7" name="Text Placeholder 6"/>
          <p:cNvSpPr>
            <a:spLocks noGrp="1"/>
          </p:cNvSpPr>
          <p:nvPr>
            <p:ph type="body" sz="quarter" idx="11"/>
          </p:nvPr>
        </p:nvSpPr>
        <p:spPr>
          <a:xfrm>
            <a:off x="587496" y="5074990"/>
            <a:ext cx="10097431" cy="492443"/>
          </a:xfrm>
        </p:spPr>
        <p:txBody>
          <a:bodyPr>
            <a:normAutofit/>
          </a:bodyPr>
          <a:lstStyle/>
          <a:p>
            <a:pPr lvl="0" defTabSz="914400">
              <a:lnSpc>
                <a:spcPct val="100000"/>
              </a:lnSpc>
              <a:spcBef>
                <a:spcPts val="0"/>
              </a:spcBef>
              <a:buSzTx/>
              <a:defRPr/>
            </a:pPr>
            <a:r>
              <a:rPr lang="en-US" kern="0" spc="0" dirty="0">
                <a:solidFill>
                  <a:schemeClr val="bg1"/>
                </a:solidFill>
                <a:latin typeface="Segoe UI" pitchFamily="34" charset="0"/>
                <a:ea typeface="Segoe UI" pitchFamily="34" charset="0"/>
                <a:cs typeface="Segoe UI" pitchFamily="34" charset="0"/>
              </a:rPr>
              <a:t>Mark Lange, </a:t>
            </a:r>
            <a:r>
              <a:rPr lang="en-US" kern="0" spc="0" dirty="0" smtClean="0">
                <a:solidFill>
                  <a:schemeClr val="bg1"/>
                </a:solidFill>
                <a:latin typeface="Segoe UI" pitchFamily="34" charset="0"/>
                <a:ea typeface="Segoe UI" pitchFamily="34" charset="0"/>
                <a:cs typeface="Segoe UI" pitchFamily="34" charset="0"/>
              </a:rPr>
              <a:t>Senior Policy Counsel</a:t>
            </a:r>
            <a:endParaRPr lang="en-US" kern="0" spc="0" dirty="0">
              <a:solidFill>
                <a:schemeClr val="bg1"/>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39496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497" y="1542802"/>
            <a:ext cx="11149013" cy="5441490"/>
          </a:xfrm>
        </p:spPr>
        <p:txBody>
          <a:bodyPr/>
          <a:lstStyle/>
          <a:p>
            <a:r>
              <a:rPr lang="en-US" dirty="0" smtClean="0">
                <a:solidFill>
                  <a:schemeClr val="bg1"/>
                </a:solidFill>
                <a:latin typeface="+mn-lt"/>
              </a:rPr>
              <a:t>Some familiar </a:t>
            </a:r>
            <a:r>
              <a:rPr lang="en-US" dirty="0">
                <a:solidFill>
                  <a:schemeClr val="bg1"/>
                </a:solidFill>
                <a:latin typeface="+mn-lt"/>
              </a:rPr>
              <a:t>IT policy challenges:</a:t>
            </a:r>
          </a:p>
          <a:p>
            <a:pPr lvl="1"/>
            <a:r>
              <a:rPr lang="en-US" sz="2400" dirty="0">
                <a:solidFill>
                  <a:schemeClr val="bg1"/>
                </a:solidFill>
              </a:rPr>
              <a:t>Broadband</a:t>
            </a:r>
          </a:p>
          <a:p>
            <a:pPr lvl="1"/>
            <a:r>
              <a:rPr lang="en-US" sz="2400" dirty="0">
                <a:solidFill>
                  <a:schemeClr val="bg1"/>
                </a:solidFill>
              </a:rPr>
              <a:t>Data protection</a:t>
            </a:r>
          </a:p>
          <a:p>
            <a:pPr lvl="1"/>
            <a:r>
              <a:rPr lang="en-US" sz="2400" dirty="0">
                <a:solidFill>
                  <a:schemeClr val="bg1"/>
                </a:solidFill>
              </a:rPr>
              <a:t>Security</a:t>
            </a:r>
          </a:p>
          <a:p>
            <a:pPr lvl="1"/>
            <a:r>
              <a:rPr lang="en-US" sz="2400" dirty="0" smtClean="0">
                <a:solidFill>
                  <a:schemeClr val="bg1"/>
                </a:solidFill>
              </a:rPr>
              <a:t>Interoperability</a:t>
            </a:r>
          </a:p>
          <a:p>
            <a:pPr marL="346075" lvl="1" indent="0">
              <a:buNone/>
            </a:pPr>
            <a:endParaRPr lang="en-US" sz="2400" dirty="0">
              <a:solidFill>
                <a:schemeClr val="bg1"/>
              </a:solidFill>
            </a:endParaRPr>
          </a:p>
          <a:p>
            <a:r>
              <a:rPr lang="en-US" dirty="0" smtClean="0">
                <a:solidFill>
                  <a:schemeClr val="bg1"/>
                </a:solidFill>
                <a:latin typeface="+mn-lt"/>
              </a:rPr>
              <a:t>New context, </a:t>
            </a:r>
            <a:r>
              <a:rPr lang="en-US" dirty="0">
                <a:solidFill>
                  <a:schemeClr val="bg1"/>
                </a:solidFill>
                <a:latin typeface="+mn-lt"/>
              </a:rPr>
              <a:t>new urgency </a:t>
            </a:r>
          </a:p>
          <a:p>
            <a:pPr lvl="1"/>
            <a:r>
              <a:rPr lang="en-US" sz="2400" dirty="0">
                <a:solidFill>
                  <a:schemeClr val="bg1"/>
                </a:solidFill>
              </a:rPr>
              <a:t>Shift to cloud services accentuates need to address these issues, to enhance reliability, trust</a:t>
            </a:r>
          </a:p>
          <a:p>
            <a:pPr lvl="1"/>
            <a:r>
              <a:rPr lang="en-US" sz="2400" dirty="0">
                <a:solidFill>
                  <a:schemeClr val="bg1"/>
                </a:solidFill>
              </a:rPr>
              <a:t>Extent of cross-border data flows requires more coordinated international solutions to reduce barriers</a:t>
            </a:r>
          </a:p>
          <a:p>
            <a:pPr lvl="1"/>
            <a:r>
              <a:rPr lang="en-US" sz="2400" dirty="0">
                <a:solidFill>
                  <a:schemeClr val="bg1"/>
                </a:solidFill>
              </a:rPr>
              <a:t>Potential benefits are attractive, economic competitiveness at stake </a:t>
            </a:r>
          </a:p>
          <a:p>
            <a:endParaRPr lang="en-US" dirty="0"/>
          </a:p>
        </p:txBody>
      </p:sp>
      <p:sp>
        <p:nvSpPr>
          <p:cNvPr id="5" name="Title 2"/>
          <p:cNvSpPr txBox="1">
            <a:spLocks/>
          </p:cNvSpPr>
          <p:nvPr/>
        </p:nvSpPr>
        <p:spPr>
          <a:xfrm>
            <a:off x="355507" y="258640"/>
            <a:ext cx="10969943" cy="1138360"/>
          </a:xfrm>
          <a:prstGeom prst="rect">
            <a:avLst/>
          </a:prstGeom>
        </p:spPr>
        <p:txBody>
          <a:bodyPr vert="horz" lIns="0" tIns="45720" rIns="0" bIns="45720" rtlCol="0" anchor="ctr">
            <a:normAutofit fontScale="97500"/>
          </a:bodyPr>
          <a:lstStyle>
            <a:lvl1pPr>
              <a:spcBef>
                <a:spcPct val="0"/>
              </a:spcBef>
              <a:buNone/>
              <a:defRPr lang="en-US" sz="2400" b="1" i="0" dirty="0" smtClean="0">
                <a:latin typeface="+mj-lt"/>
                <a:ea typeface="+mj-ea"/>
                <a:cs typeface="+mj-cs"/>
              </a:defRPr>
            </a:lvl1pPr>
          </a:lstStyle>
          <a:p>
            <a:r>
              <a:rPr lang="en-US" sz="4800" b="0" dirty="0" smtClean="0">
                <a:solidFill>
                  <a:schemeClr val="bg1"/>
                </a:solidFill>
                <a:latin typeface="+mn-lt"/>
                <a:ea typeface="MS PGothic" pitchFamily="34" charset="-128"/>
                <a:cs typeface="Segoe UI" pitchFamily="34" charset="0"/>
              </a:rPr>
              <a:t>Challenges</a:t>
            </a:r>
          </a:p>
        </p:txBody>
      </p:sp>
    </p:spTree>
    <p:extLst>
      <p:ext uri="{BB962C8B-B14F-4D97-AF65-F5344CB8AC3E}">
        <p14:creationId xmlns:p14="http://schemas.microsoft.com/office/powerpoint/2010/main" val="141633152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616" y="2698668"/>
            <a:ext cx="11149013" cy="747897"/>
          </a:xfrm>
        </p:spPr>
        <p:txBody>
          <a:bodyPr>
            <a:normAutofit/>
          </a:bodyPr>
          <a:lstStyle/>
          <a:p>
            <a:pPr algn="ctr"/>
            <a:r>
              <a:rPr lang="en-US" dirty="0" smtClean="0">
                <a:solidFill>
                  <a:schemeClr val="bg1"/>
                </a:solidFill>
                <a:latin typeface="+mn-lt"/>
              </a:rPr>
              <a:t>The EU Policy Discussion</a:t>
            </a:r>
            <a:endParaRPr lang="en-US" dirty="0">
              <a:solidFill>
                <a:schemeClr val="bg1"/>
              </a:solidFill>
              <a:latin typeface="+mn-lt"/>
            </a:endParaRPr>
          </a:p>
        </p:txBody>
      </p:sp>
    </p:spTree>
    <p:extLst>
      <p:ext uri="{BB962C8B-B14F-4D97-AF65-F5344CB8AC3E}">
        <p14:creationId xmlns:p14="http://schemas.microsoft.com/office/powerpoint/2010/main" val="319423263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868854" y="647700"/>
            <a:ext cx="2079298" cy="187478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 name="Rectangle 11"/>
          <p:cNvSpPr/>
          <p:nvPr/>
        </p:nvSpPr>
        <p:spPr bwMode="auto">
          <a:xfrm>
            <a:off x="3216166" y="647700"/>
            <a:ext cx="8119240" cy="187478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4400" dirty="0" smtClean="0">
                <a:solidFill>
                  <a:schemeClr val="bg1"/>
                </a:solidFill>
              </a:rPr>
              <a:t>What’s </a:t>
            </a:r>
            <a:r>
              <a:rPr lang="en-US" sz="4400" dirty="0">
                <a:solidFill>
                  <a:schemeClr val="bg1"/>
                </a:solidFill>
              </a:rPr>
              <a:t>good for Europe</a:t>
            </a:r>
            <a:r>
              <a:rPr lang="en-US" sz="4400" dirty="0" smtClean="0">
                <a:solidFill>
                  <a:schemeClr val="bg1"/>
                </a:solidFill>
              </a:rPr>
              <a:t>?</a:t>
            </a:r>
          </a:p>
          <a:p>
            <a:pPr defTabSz="914099" fontAlgn="base">
              <a:spcBef>
                <a:spcPct val="0"/>
              </a:spcBef>
              <a:spcAft>
                <a:spcPct val="0"/>
              </a:spcAft>
            </a:pPr>
            <a:r>
              <a:rPr lang="nl-BE" sz="40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EU </a:t>
            </a:r>
            <a:r>
              <a:rPr lang="nl-BE" sz="4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Commissioner Reding</a:t>
            </a:r>
            <a:r>
              <a:rPr lang="en-US" sz="4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 </a:t>
            </a:r>
            <a:r>
              <a:rPr lang="en-US" sz="4000" i="1" spc="-50" dirty="0" smtClean="0">
                <a:gradFill>
                  <a:gsLst>
                    <a:gs pos="0">
                      <a:srgbClr val="FFFFFF"/>
                    </a:gs>
                    <a:gs pos="100000">
                      <a:srgbClr val="FFFFFF"/>
                    </a:gs>
                  </a:gsLst>
                  <a:lin ang="5400000" scaled="0"/>
                </a:gradFill>
                <a:ea typeface="Segoe UI" pitchFamily="34" charset="0"/>
                <a:cs typeface="Segoe UI" pitchFamily="34" charset="0"/>
              </a:rPr>
              <a:t>in </a:t>
            </a:r>
            <a:r>
              <a:rPr lang="nl-BE" sz="4000" i="1" spc="-50" dirty="0" smtClean="0">
                <a:gradFill>
                  <a:gsLst>
                    <a:gs pos="0">
                      <a:srgbClr val="FFFFFF"/>
                    </a:gs>
                    <a:gs pos="100000">
                      <a:srgbClr val="FFFFFF"/>
                    </a:gs>
                  </a:gsLst>
                  <a:lin ang="5400000" scaled="0"/>
                </a:gradFill>
                <a:ea typeface="Segoe UI" pitchFamily="34" charset="0"/>
                <a:cs typeface="Segoe UI" pitchFamily="34" charset="0"/>
              </a:rPr>
              <a:t>2009</a:t>
            </a:r>
            <a:endParaRPr lang="en-US" sz="4000" i="1" spc="-50" dirty="0">
              <a:gradFill>
                <a:gsLst>
                  <a:gs pos="0">
                    <a:srgbClr val="FFFFFF"/>
                  </a:gs>
                  <a:gs pos="100000">
                    <a:srgbClr val="FFFFFF"/>
                  </a:gs>
                </a:gsLst>
                <a:lin ang="5400000" scaled="0"/>
              </a:gradFill>
              <a:ea typeface="Segoe UI" pitchFamily="34" charset="0"/>
              <a:cs typeface="Segoe UI" pitchFamily="34" charset="0"/>
            </a:endParaRPr>
          </a:p>
          <a:p>
            <a:pPr defTabSz="914099" fontAlgn="base">
              <a:spcBef>
                <a:spcPct val="0"/>
              </a:spcBef>
              <a:spcAft>
                <a:spcPct val="0"/>
              </a:spcAft>
            </a:pPr>
            <a:endParaRPr lang="en-US" sz="4000" spc="-50" dirty="0" smtClean="0">
              <a:solidFill>
                <a:schemeClr val="bg1"/>
              </a:solidFill>
              <a:latin typeface="Segoe UI" pitchFamily="34" charset="0"/>
              <a:ea typeface="Segoe UI" pitchFamily="34" charset="0"/>
              <a:cs typeface="Segoe UI" pitchFamily="34" charset="0"/>
            </a:endParaRPr>
          </a:p>
        </p:txBody>
      </p:sp>
      <p:sp>
        <p:nvSpPr>
          <p:cNvPr id="13" name="Rectangle 12"/>
          <p:cNvSpPr/>
          <p:nvPr/>
        </p:nvSpPr>
        <p:spPr bwMode="auto">
          <a:xfrm>
            <a:off x="868853" y="3135086"/>
            <a:ext cx="10466553" cy="3234183"/>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3200" dirty="0" smtClean="0">
                <a:latin typeface="+mj-lt"/>
              </a:rPr>
              <a:t>“Europe's </a:t>
            </a:r>
            <a:r>
              <a:rPr lang="en-US" sz="3200" dirty="0">
                <a:latin typeface="+mj-lt"/>
              </a:rPr>
              <a:t>digital economy should be opened up to small businesses. . .   Cloud computing…[is] the medicine needed for our credit squeezed economy. . . </a:t>
            </a:r>
            <a:r>
              <a:rPr lang="en-US" sz="3200" b="1" dirty="0">
                <a:solidFill>
                  <a:schemeClr val="bg1"/>
                </a:solidFill>
                <a:latin typeface="+mj-lt"/>
              </a:rPr>
              <a:t>However, today these new services are nearly all US-owned and US-based. Once again, the US has started to exploit a business model before Europe has managed to do so. We cannot let this continue.</a:t>
            </a:r>
            <a:r>
              <a:rPr lang="en-US" sz="3200" dirty="0">
                <a:solidFill>
                  <a:schemeClr val="bg1"/>
                </a:solidFill>
                <a:latin typeface="+mj-lt"/>
              </a:rPr>
              <a:t>” </a:t>
            </a:r>
          </a:p>
          <a:p>
            <a:pPr defTabSz="914099" fontAlgn="base">
              <a:spcBef>
                <a:spcPct val="0"/>
              </a:spcBef>
              <a:spcAft>
                <a:spcPct val="0"/>
              </a:spcAft>
            </a:pPr>
            <a:endParaRPr lang="en-US" sz="15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4" name="Content Placeholder 11" descr="http://www.geant2.net/upload/img_400/reding.jpg">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68854" y="647700"/>
            <a:ext cx="2079298" cy="185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764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3216166" y="647699"/>
            <a:ext cx="8229600" cy="1795347"/>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4400" dirty="0" smtClean="0">
                <a:solidFill>
                  <a:schemeClr val="bg1"/>
                </a:solidFill>
              </a:rPr>
              <a:t>What’s </a:t>
            </a:r>
            <a:r>
              <a:rPr lang="en-US" sz="4400" dirty="0">
                <a:solidFill>
                  <a:schemeClr val="bg1"/>
                </a:solidFill>
              </a:rPr>
              <a:t>good for Europe</a:t>
            </a:r>
            <a:r>
              <a:rPr lang="en-US" sz="4400" dirty="0" smtClean="0">
                <a:solidFill>
                  <a:schemeClr val="bg1"/>
                </a:solidFill>
              </a:rPr>
              <a:t>?</a:t>
            </a:r>
          </a:p>
          <a:p>
            <a:pPr defTabSz="914099" fontAlgn="base">
              <a:spcBef>
                <a:spcPct val="0"/>
              </a:spcBef>
              <a:spcAft>
                <a:spcPct val="0"/>
              </a:spcAft>
            </a:pPr>
            <a:r>
              <a:rPr lang="nl-BE" sz="40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EU Vice </a:t>
            </a:r>
            <a:r>
              <a:rPr lang="nl-BE" sz="4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President Kroes </a:t>
            </a:r>
            <a:r>
              <a:rPr lang="en-US" sz="4000" i="1"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in </a:t>
            </a:r>
            <a:r>
              <a:rPr lang="nl-BE" sz="4000" i="1"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2012</a:t>
            </a:r>
            <a:endParaRPr lang="en-US" sz="4000" i="1"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3" name="Rectangle 12"/>
          <p:cNvSpPr/>
          <p:nvPr/>
        </p:nvSpPr>
        <p:spPr bwMode="auto">
          <a:xfrm>
            <a:off x="655096" y="2671282"/>
            <a:ext cx="10466553" cy="4008588"/>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r>
              <a:rPr lang="en-US" sz="2800" i="1" dirty="0" smtClean="0"/>
              <a:t>Q: much of the technology behind cloud is foreign. Is that a problem? Would you like to see more European cloud technology before uptake here?</a:t>
            </a:r>
          </a:p>
          <a:p>
            <a:r>
              <a:rPr lang="en-US" sz="2800" dirty="0" smtClean="0">
                <a:solidFill>
                  <a:schemeClr val="bg1"/>
                </a:solidFill>
              </a:rPr>
              <a:t>A: “What matters much more than where a company originates is whether it gives European companies and citizens services they need and want and that they have access to an overall environment which lets them support jobs in Europe…. </a:t>
            </a:r>
          </a:p>
          <a:p>
            <a:r>
              <a:rPr lang="en-US" sz="2800" b="1" dirty="0" smtClean="0">
                <a:solidFill>
                  <a:schemeClr val="bg1"/>
                </a:solidFill>
              </a:rPr>
              <a:t>We aren't picking winners; we are just creating an environment where there can be more winners.”</a:t>
            </a:r>
          </a:p>
        </p:txBody>
      </p:sp>
      <p:pic>
        <p:nvPicPr>
          <p:cNvPr id="16" name="Picture 15" descr="http://img.optics.org/objects/news/thumb/1/7/12/NeelieKroes.jpg">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868855" y="647700"/>
            <a:ext cx="2079298" cy="1795346"/>
          </a:xfrm>
          <a:prstGeom prst="rect">
            <a:avLst/>
          </a:prstGeom>
          <a:noFill/>
          <a:ln>
            <a:noFill/>
          </a:ln>
        </p:spPr>
      </p:pic>
    </p:spTree>
    <p:extLst>
      <p:ext uri="{BB962C8B-B14F-4D97-AF65-F5344CB8AC3E}">
        <p14:creationId xmlns:p14="http://schemas.microsoft.com/office/powerpoint/2010/main" val="1948409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631349" y="356260"/>
            <a:ext cx="9094542" cy="194960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4400" dirty="0" smtClean="0">
                <a:solidFill>
                  <a:schemeClr val="bg1"/>
                </a:solidFill>
              </a:rPr>
              <a:t>What’s </a:t>
            </a:r>
            <a:r>
              <a:rPr lang="en-US" sz="4400" dirty="0">
                <a:solidFill>
                  <a:schemeClr val="bg1"/>
                </a:solidFill>
              </a:rPr>
              <a:t>good for </a:t>
            </a:r>
            <a:r>
              <a:rPr lang="en-US" sz="4400" strike="sngStrike" dirty="0" smtClean="0">
                <a:solidFill>
                  <a:schemeClr val="bg1"/>
                </a:solidFill>
              </a:rPr>
              <a:t>Europe</a:t>
            </a:r>
            <a:r>
              <a:rPr lang="en-US" sz="4400" dirty="0" smtClean="0">
                <a:solidFill>
                  <a:schemeClr val="bg1"/>
                </a:solidFill>
              </a:rPr>
              <a:t> Germany?</a:t>
            </a:r>
          </a:p>
          <a:p>
            <a:pPr defTabSz="914099" fontAlgn="base">
              <a:spcBef>
                <a:spcPct val="0"/>
              </a:spcBef>
              <a:spcAft>
                <a:spcPct val="0"/>
              </a:spcAft>
            </a:pPr>
            <a:r>
              <a:rPr lang="nl-BE" sz="4000" spc="-50" dirty="0">
                <a:gradFill>
                  <a:gsLst>
                    <a:gs pos="0">
                      <a:srgbClr val="FFFFFF"/>
                    </a:gs>
                    <a:gs pos="100000">
                      <a:srgbClr val="FFFFFF"/>
                    </a:gs>
                  </a:gsLst>
                  <a:lin ang="5400000" scaled="0"/>
                </a:gradFill>
                <a:ea typeface="Segoe UI" pitchFamily="34" charset="0"/>
                <a:cs typeface="Segoe UI" pitchFamily="34" charset="0"/>
              </a:rPr>
              <a:t>German Consumer Protection </a:t>
            </a:r>
            <a:r>
              <a:rPr lang="nl-BE" sz="4000" spc="-50" dirty="0" smtClean="0">
                <a:gradFill>
                  <a:gsLst>
                    <a:gs pos="0">
                      <a:srgbClr val="FFFFFF"/>
                    </a:gs>
                    <a:gs pos="100000">
                      <a:srgbClr val="FFFFFF"/>
                    </a:gs>
                  </a:gsLst>
                  <a:lin ang="5400000" scaled="0"/>
                </a:gradFill>
                <a:ea typeface="Segoe UI" pitchFamily="34" charset="0"/>
                <a:cs typeface="Segoe UI" pitchFamily="34" charset="0"/>
              </a:rPr>
              <a:t>Minister Aigner</a:t>
            </a:r>
            <a:r>
              <a:rPr lang="en-US" sz="4000" spc="-50" dirty="0" smtClean="0">
                <a:gradFill>
                  <a:gsLst>
                    <a:gs pos="0">
                      <a:srgbClr val="FFFFFF"/>
                    </a:gs>
                    <a:gs pos="100000">
                      <a:srgbClr val="FFFFFF"/>
                    </a:gs>
                  </a:gsLst>
                  <a:lin ang="5400000" scaled="0"/>
                </a:gradFill>
                <a:ea typeface="Segoe UI" pitchFamily="34" charset="0"/>
                <a:cs typeface="Segoe UI" pitchFamily="34" charset="0"/>
              </a:rPr>
              <a:t> in </a:t>
            </a:r>
            <a:r>
              <a:rPr lang="nl-BE" sz="4000" spc="-50" dirty="0" smtClean="0">
                <a:gradFill>
                  <a:gsLst>
                    <a:gs pos="0">
                      <a:srgbClr val="FFFFFF"/>
                    </a:gs>
                    <a:gs pos="100000">
                      <a:srgbClr val="FFFFFF"/>
                    </a:gs>
                  </a:gsLst>
                  <a:lin ang="5400000" scaled="0"/>
                </a:gradFill>
                <a:ea typeface="Segoe UI" pitchFamily="34" charset="0"/>
                <a:cs typeface="Segoe UI" pitchFamily="34" charset="0"/>
              </a:rPr>
              <a:t>2012</a:t>
            </a:r>
            <a:endParaRPr lang="en-US" sz="4000" spc="-5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868855" y="2660074"/>
            <a:ext cx="10466553" cy="3173166"/>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r>
              <a:rPr lang="nl-BE" sz="3200" b="1" dirty="0" smtClean="0">
                <a:latin typeface="+mj-lt"/>
              </a:rPr>
              <a:t>“</a:t>
            </a:r>
            <a:r>
              <a:rPr lang="nl-BE" sz="3200" b="1" dirty="0" smtClean="0"/>
              <a:t>Cloud Computing ‘Made in Germany’ Claim Stirs debate at CeBIT”</a:t>
            </a:r>
            <a:endParaRPr lang="en-US" sz="3200" b="1" dirty="0"/>
          </a:p>
          <a:p>
            <a:endParaRPr lang="en-US" sz="3200" dirty="0" smtClean="0">
              <a:solidFill>
                <a:schemeClr val="bg1"/>
              </a:solidFill>
            </a:endParaRPr>
          </a:p>
          <a:p>
            <a:r>
              <a:rPr lang="en-US" sz="3200" dirty="0" smtClean="0">
                <a:solidFill>
                  <a:schemeClr val="bg1"/>
                </a:solidFill>
              </a:rPr>
              <a:t>“</a:t>
            </a:r>
            <a:r>
              <a:rPr lang="en-US" sz="3200" dirty="0">
                <a:solidFill>
                  <a:schemeClr val="bg1"/>
                </a:solidFill>
              </a:rPr>
              <a:t>German Consumer Protection Minister </a:t>
            </a:r>
            <a:r>
              <a:rPr lang="en-US" sz="3200" dirty="0" err="1">
                <a:solidFill>
                  <a:schemeClr val="bg1"/>
                </a:solidFill>
              </a:rPr>
              <a:t>Ilse</a:t>
            </a:r>
            <a:r>
              <a:rPr lang="en-US" sz="3200" dirty="0">
                <a:solidFill>
                  <a:schemeClr val="bg1"/>
                </a:solidFill>
              </a:rPr>
              <a:t> </a:t>
            </a:r>
            <a:r>
              <a:rPr lang="en-US" sz="3200" dirty="0" err="1">
                <a:solidFill>
                  <a:schemeClr val="bg1"/>
                </a:solidFill>
              </a:rPr>
              <a:t>Aigner</a:t>
            </a:r>
            <a:r>
              <a:rPr lang="en-US" sz="3200" dirty="0">
                <a:solidFill>
                  <a:schemeClr val="bg1"/>
                </a:solidFill>
              </a:rPr>
              <a:t> said that the country's strict laws on data protection ‘could be a </a:t>
            </a:r>
            <a:r>
              <a:rPr lang="en-US" sz="3200" b="1" dirty="0">
                <a:solidFill>
                  <a:schemeClr val="bg1"/>
                </a:solidFill>
              </a:rPr>
              <a:t>competitive advantage</a:t>
            </a:r>
            <a:r>
              <a:rPr lang="en-US" sz="3200" dirty="0">
                <a:solidFill>
                  <a:schemeClr val="bg1"/>
                </a:solidFill>
              </a:rPr>
              <a:t>.’"</a:t>
            </a:r>
          </a:p>
        </p:txBody>
      </p:sp>
      <p:pic>
        <p:nvPicPr>
          <p:cNvPr id="6"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410487" y="518335"/>
            <a:ext cx="2079298" cy="1625450"/>
          </a:xfrm>
        </p:spPr>
      </p:pic>
    </p:spTree>
    <p:extLst>
      <p:ext uri="{BB962C8B-B14F-4D97-AF65-F5344CB8AC3E}">
        <p14:creationId xmlns:p14="http://schemas.microsoft.com/office/powerpoint/2010/main" val="3188450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868854" y="539902"/>
            <a:ext cx="8119240" cy="2112869"/>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4400" dirty="0" smtClean="0">
                <a:solidFill>
                  <a:schemeClr val="bg1"/>
                </a:solidFill>
              </a:rPr>
              <a:t>What’s </a:t>
            </a:r>
            <a:r>
              <a:rPr lang="en-US" sz="4400" dirty="0">
                <a:solidFill>
                  <a:schemeClr val="bg1"/>
                </a:solidFill>
              </a:rPr>
              <a:t>good for Europe</a:t>
            </a:r>
            <a:r>
              <a:rPr lang="en-US" sz="4400" dirty="0" smtClean="0">
                <a:solidFill>
                  <a:schemeClr val="bg1"/>
                </a:solidFill>
              </a:rPr>
              <a:t>?</a:t>
            </a:r>
          </a:p>
          <a:p>
            <a:pPr defTabSz="914099" fontAlgn="base">
              <a:spcBef>
                <a:spcPct val="0"/>
              </a:spcBef>
              <a:spcAft>
                <a:spcPct val="0"/>
              </a:spcAft>
            </a:pPr>
            <a:r>
              <a:rPr lang="nl-BE" sz="4000" spc="-50" dirty="0">
                <a:gradFill>
                  <a:gsLst>
                    <a:gs pos="0">
                      <a:srgbClr val="FFFFFF"/>
                    </a:gs>
                    <a:gs pos="100000">
                      <a:srgbClr val="FFFFFF"/>
                    </a:gs>
                  </a:gsLst>
                  <a:lin ang="5400000" scaled="0"/>
                </a:gradFill>
                <a:ea typeface="Segoe UI" pitchFamily="34" charset="0"/>
                <a:cs typeface="Segoe UI" pitchFamily="34" charset="0"/>
              </a:rPr>
              <a:t>Justin </a:t>
            </a:r>
            <a:r>
              <a:rPr lang="nl-BE" sz="4000" spc="-50" dirty="0" smtClean="0">
                <a:gradFill>
                  <a:gsLst>
                    <a:gs pos="0">
                      <a:srgbClr val="FFFFFF"/>
                    </a:gs>
                    <a:gs pos="100000">
                      <a:srgbClr val="FFFFFF"/>
                    </a:gs>
                  </a:gsLst>
                  <a:lin ang="5400000" scaled="0"/>
                </a:gradFill>
                <a:ea typeface="Segoe UI" pitchFamily="34" charset="0"/>
                <a:cs typeface="Segoe UI" pitchFamily="34" charset="0"/>
              </a:rPr>
              <a:t>Pirie, Mimecast </a:t>
            </a:r>
          </a:p>
          <a:p>
            <a:pPr defTabSz="914099" fontAlgn="base">
              <a:spcBef>
                <a:spcPct val="0"/>
              </a:spcBef>
              <a:spcAft>
                <a:spcPct val="0"/>
              </a:spcAft>
            </a:pPr>
            <a:r>
              <a:rPr lang="nl-BE" sz="2800" spc="-50" dirty="0" smtClean="0">
                <a:gradFill>
                  <a:gsLst>
                    <a:gs pos="0">
                      <a:srgbClr val="FFFFFF"/>
                    </a:gs>
                    <a:gs pos="100000">
                      <a:srgbClr val="FFFFFF"/>
                    </a:gs>
                  </a:gsLst>
                  <a:lin ang="5400000" scaled="0"/>
                </a:gradFill>
                <a:ea typeface="Segoe UI" pitchFamily="34" charset="0"/>
                <a:cs typeface="Segoe UI" pitchFamily="34" charset="0"/>
              </a:rPr>
              <a:t>(fast-growing </a:t>
            </a:r>
            <a:r>
              <a:rPr lang="nl-BE" sz="2800" spc="-50" dirty="0">
                <a:gradFill>
                  <a:gsLst>
                    <a:gs pos="0">
                      <a:srgbClr val="FFFFFF"/>
                    </a:gs>
                    <a:gs pos="100000">
                      <a:srgbClr val="FFFFFF"/>
                    </a:gs>
                  </a:gsLst>
                  <a:lin ang="5400000" scaled="0"/>
                </a:gradFill>
                <a:ea typeface="Segoe UI" pitchFamily="34" charset="0"/>
                <a:cs typeface="Segoe UI" pitchFamily="34" charset="0"/>
              </a:rPr>
              <a:t>European SME</a:t>
            </a:r>
            <a:r>
              <a:rPr lang="nl-BE" sz="2800" spc="-50" dirty="0" smtClean="0">
                <a:gradFill>
                  <a:gsLst>
                    <a:gs pos="0">
                      <a:srgbClr val="FFFFFF"/>
                    </a:gs>
                    <a:gs pos="100000">
                      <a:srgbClr val="FFFFFF"/>
                    </a:gs>
                  </a:gsLst>
                  <a:lin ang="5400000" scaled="0"/>
                </a:gradFill>
                <a:ea typeface="Segoe UI" pitchFamily="34" charset="0"/>
                <a:cs typeface="Segoe UI" pitchFamily="34" charset="0"/>
              </a:rPr>
              <a:t>)</a:t>
            </a:r>
            <a:endParaRPr lang="nl-BE" sz="2800" spc="-5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868855" y="3265714"/>
            <a:ext cx="10466553" cy="2567525"/>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a:defRPr/>
            </a:pPr>
            <a:r>
              <a:rPr lang="en-US" sz="3200" kern="0" dirty="0">
                <a:solidFill>
                  <a:schemeClr val="bg1"/>
                </a:solidFill>
              </a:rPr>
              <a:t>“A single market is vital for Cloud Computing to succeed in Europe</a:t>
            </a:r>
            <a:r>
              <a:rPr lang="en-US" sz="3200" kern="0" dirty="0" smtClean="0">
                <a:solidFill>
                  <a:schemeClr val="bg1"/>
                </a:solidFill>
              </a:rPr>
              <a:t>.</a:t>
            </a:r>
          </a:p>
          <a:p>
            <a:pPr>
              <a:defRPr/>
            </a:pPr>
            <a:r>
              <a:rPr lang="en-US" sz="3200" b="1" kern="0" dirty="0" smtClean="0">
                <a:solidFill>
                  <a:schemeClr val="bg1"/>
                </a:solidFill>
              </a:rPr>
              <a:t>Because </a:t>
            </a:r>
            <a:r>
              <a:rPr lang="en-US" sz="3200" b="1" kern="0" dirty="0">
                <a:solidFill>
                  <a:schemeClr val="bg1"/>
                </a:solidFill>
              </a:rPr>
              <a:t>there isn’t one and data issues remain, Mimecast is </a:t>
            </a:r>
            <a:r>
              <a:rPr lang="en-US" sz="3200" b="1" kern="0" dirty="0" err="1">
                <a:solidFill>
                  <a:schemeClr val="bg1"/>
                </a:solidFill>
              </a:rPr>
              <a:t>prioritising</a:t>
            </a:r>
            <a:r>
              <a:rPr lang="en-US" sz="3200" b="1" kern="0" dirty="0">
                <a:solidFill>
                  <a:schemeClr val="bg1"/>
                </a:solidFill>
              </a:rPr>
              <a:t> the US over Europe as our key growth market</a:t>
            </a:r>
            <a:r>
              <a:rPr lang="en-US" sz="3200" kern="0" dirty="0">
                <a:solidFill>
                  <a:schemeClr val="bg1"/>
                </a:solidFill>
              </a:rPr>
              <a:t>”</a:t>
            </a:r>
          </a:p>
        </p:txBody>
      </p:sp>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8794" r="3091"/>
          <a:stretch/>
        </p:blipFill>
        <p:spPr bwMode="auto">
          <a:xfrm>
            <a:off x="8988094" y="539902"/>
            <a:ext cx="1550760" cy="2136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8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94990" y="385578"/>
            <a:ext cx="2915920" cy="2310525"/>
          </a:xfrm>
          <a:prstGeom prst="rect">
            <a:avLst/>
          </a:prstGeom>
          <a:solidFill>
            <a:srgbClr val="FBFB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 name="Rectangle 8"/>
          <p:cNvSpPr/>
          <p:nvPr/>
        </p:nvSpPr>
        <p:spPr bwMode="auto">
          <a:xfrm>
            <a:off x="804742" y="3431969"/>
            <a:ext cx="10767148" cy="2938836"/>
          </a:xfrm>
          <a:prstGeom prst="rect">
            <a:avLst/>
          </a:prstGeom>
          <a:solidFill>
            <a:srgbClr val="FBFB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marL="457200" indent="-457200">
              <a:buFontTx/>
              <a:buChar char="-"/>
            </a:pPr>
            <a:r>
              <a:rPr lang="en-US" sz="2800" dirty="0" smtClean="0">
                <a:solidFill>
                  <a:schemeClr val="bg1"/>
                </a:solidFill>
              </a:rPr>
              <a:t>VP Kroes </a:t>
            </a:r>
            <a:r>
              <a:rPr lang="en-US" sz="2800" dirty="0">
                <a:solidFill>
                  <a:schemeClr val="bg1"/>
                </a:solidFill>
              </a:rPr>
              <a:t>announced “cloud active” approach </a:t>
            </a:r>
            <a:r>
              <a:rPr lang="en-US" sz="2800" u="sng" dirty="0" smtClean="0">
                <a:solidFill>
                  <a:schemeClr val="bg1"/>
                </a:solidFill>
              </a:rPr>
              <a:t>January 2011</a:t>
            </a:r>
            <a:r>
              <a:rPr lang="en-US" sz="2800" dirty="0" smtClean="0">
                <a:solidFill>
                  <a:schemeClr val="bg1"/>
                </a:solidFill>
              </a:rPr>
              <a:t>:</a:t>
            </a:r>
          </a:p>
          <a:p>
            <a:pPr marL="457200" indent="-457200">
              <a:buFontTx/>
              <a:buChar char="-"/>
            </a:pPr>
            <a:r>
              <a:rPr lang="en-US" sz="2800" dirty="0" smtClean="0">
                <a:solidFill>
                  <a:schemeClr val="bg1"/>
                </a:solidFill>
              </a:rPr>
              <a:t>Throughout </a:t>
            </a:r>
            <a:r>
              <a:rPr lang="en-US" sz="2800" dirty="0">
                <a:solidFill>
                  <a:schemeClr val="bg1"/>
                </a:solidFill>
              </a:rPr>
              <a:t>2011, extensive </a:t>
            </a:r>
            <a:r>
              <a:rPr lang="en-US" sz="2800" dirty="0" smtClean="0">
                <a:solidFill>
                  <a:schemeClr val="bg1"/>
                </a:solidFill>
              </a:rPr>
              <a:t>consultations</a:t>
            </a:r>
          </a:p>
          <a:p>
            <a:pPr marL="457200" indent="-457200">
              <a:buFontTx/>
              <a:buChar char="-"/>
            </a:pPr>
            <a:r>
              <a:rPr lang="en-US" sz="2800" u="sng" dirty="0" smtClean="0">
                <a:solidFill>
                  <a:schemeClr val="bg1"/>
                </a:solidFill>
              </a:rPr>
              <a:t>European Cloud Partnership </a:t>
            </a:r>
            <a:r>
              <a:rPr lang="en-US" sz="2800" dirty="0" smtClean="0">
                <a:solidFill>
                  <a:schemeClr val="bg1"/>
                </a:solidFill>
              </a:rPr>
              <a:t>announced </a:t>
            </a:r>
            <a:r>
              <a:rPr lang="en-US" sz="2800" dirty="0">
                <a:solidFill>
                  <a:schemeClr val="bg1"/>
                </a:solidFill>
              </a:rPr>
              <a:t>January </a:t>
            </a:r>
            <a:r>
              <a:rPr lang="en-US" sz="2800" dirty="0" smtClean="0">
                <a:solidFill>
                  <a:schemeClr val="bg1"/>
                </a:solidFill>
              </a:rPr>
              <a:t>2012</a:t>
            </a:r>
          </a:p>
          <a:p>
            <a:pPr marL="914382" lvl="1" indent="-457200">
              <a:buFontTx/>
              <a:buChar char="-"/>
            </a:pPr>
            <a:r>
              <a:rPr lang="en-US" sz="2800" dirty="0" smtClean="0">
                <a:solidFill>
                  <a:schemeClr val="bg1"/>
                </a:solidFill>
              </a:rPr>
              <a:t>Initial </a:t>
            </a:r>
            <a:r>
              <a:rPr lang="en-US" sz="2800" dirty="0">
                <a:solidFill>
                  <a:schemeClr val="bg1"/>
                </a:solidFill>
              </a:rPr>
              <a:t>step: </a:t>
            </a:r>
            <a:r>
              <a:rPr lang="en-US" sz="2800" dirty="0" smtClean="0">
                <a:solidFill>
                  <a:schemeClr val="bg1"/>
                </a:solidFill>
              </a:rPr>
              <a:t>to produce common </a:t>
            </a:r>
            <a:r>
              <a:rPr lang="en-US" sz="2800" dirty="0">
                <a:solidFill>
                  <a:schemeClr val="bg1"/>
                </a:solidFill>
              </a:rPr>
              <a:t>requirements/specifications for public </a:t>
            </a:r>
            <a:r>
              <a:rPr lang="en-US" sz="2800" dirty="0" smtClean="0">
                <a:solidFill>
                  <a:schemeClr val="bg1"/>
                </a:solidFill>
              </a:rPr>
              <a:t>sector</a:t>
            </a:r>
          </a:p>
          <a:p>
            <a:pPr marL="457200" indent="-457200">
              <a:buFontTx/>
              <a:buChar char="-"/>
            </a:pPr>
            <a:r>
              <a:rPr lang="en-US" sz="2800" dirty="0" smtClean="0">
                <a:solidFill>
                  <a:schemeClr val="bg1"/>
                </a:solidFill>
              </a:rPr>
              <a:t>Communication </a:t>
            </a:r>
            <a:r>
              <a:rPr lang="en-US" sz="2800" dirty="0">
                <a:solidFill>
                  <a:schemeClr val="bg1"/>
                </a:solidFill>
              </a:rPr>
              <a:t>outlining full Strategy: </a:t>
            </a:r>
            <a:r>
              <a:rPr lang="en-US" sz="2800" dirty="0" smtClean="0">
                <a:solidFill>
                  <a:schemeClr val="bg1"/>
                </a:solidFill>
              </a:rPr>
              <a:t>expected summer 2012</a:t>
            </a:r>
            <a:endParaRPr lang="en-US" sz="2800" dirty="0">
              <a:solidFill>
                <a:schemeClr val="bg1"/>
              </a:solidFill>
            </a:endParaRPr>
          </a:p>
        </p:txBody>
      </p:sp>
      <p:sp>
        <p:nvSpPr>
          <p:cNvPr id="13" name="Rectangle 12"/>
          <p:cNvSpPr/>
          <p:nvPr/>
        </p:nvSpPr>
        <p:spPr bwMode="auto">
          <a:xfrm>
            <a:off x="3880944" y="396761"/>
            <a:ext cx="7690945" cy="2310525"/>
          </a:xfrm>
          <a:prstGeom prst="rect">
            <a:avLst/>
          </a:prstGeom>
          <a:solidFill>
            <a:srgbClr val="FBFB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2800" dirty="0">
                <a:solidFill>
                  <a:srgbClr val="00A600"/>
                </a:solidFill>
              </a:rPr>
              <a:t/>
            </a:r>
            <a:br>
              <a:rPr lang="en-US" sz="2800" dirty="0">
                <a:solidFill>
                  <a:srgbClr val="00A600"/>
                </a:solidFill>
              </a:rPr>
            </a:br>
            <a:r>
              <a:rPr lang="en-US" sz="4000" dirty="0" smtClean="0">
                <a:solidFill>
                  <a:schemeClr val="bg1"/>
                </a:solidFill>
              </a:rPr>
              <a:t>EU Cloud Computing Strategy</a:t>
            </a:r>
          </a:p>
        </p:txBody>
      </p:sp>
      <p:grpSp>
        <p:nvGrpSpPr>
          <p:cNvPr id="42" name="Group 41"/>
          <p:cNvGrpSpPr/>
          <p:nvPr/>
        </p:nvGrpSpPr>
        <p:grpSpPr bwMode="black">
          <a:xfrm>
            <a:off x="1762250" y="1193900"/>
            <a:ext cx="981400" cy="1062286"/>
            <a:chOff x="2576513" y="555625"/>
            <a:chExt cx="700088" cy="698500"/>
          </a:xfrm>
          <a:solidFill>
            <a:schemeClr val="bg1"/>
          </a:solidFill>
        </p:grpSpPr>
        <p:sp>
          <p:nvSpPr>
            <p:cNvPr id="43" name="Freeform 20"/>
            <p:cNvSpPr>
              <a:spLocks noEditPoints="1"/>
            </p:cNvSpPr>
            <p:nvPr/>
          </p:nvSpPr>
          <p:spPr bwMode="black">
            <a:xfrm>
              <a:off x="2576513" y="555625"/>
              <a:ext cx="700088" cy="698500"/>
            </a:xfrm>
            <a:custGeom>
              <a:avLst/>
              <a:gdLst>
                <a:gd name="T0" fmla="*/ 333 w 394"/>
                <a:gd name="T1" fmla="*/ 0 h 393"/>
                <a:gd name="T2" fmla="*/ 61 w 394"/>
                <a:gd name="T3" fmla="*/ 0 h 393"/>
                <a:gd name="T4" fmla="*/ 0 w 394"/>
                <a:gd name="T5" fmla="*/ 60 h 393"/>
                <a:gd name="T6" fmla="*/ 0 w 394"/>
                <a:gd name="T7" fmla="*/ 333 h 393"/>
                <a:gd name="T8" fmla="*/ 61 w 394"/>
                <a:gd name="T9" fmla="*/ 393 h 393"/>
                <a:gd name="T10" fmla="*/ 333 w 394"/>
                <a:gd name="T11" fmla="*/ 393 h 393"/>
                <a:gd name="T12" fmla="*/ 394 w 394"/>
                <a:gd name="T13" fmla="*/ 333 h 393"/>
                <a:gd name="T14" fmla="*/ 394 w 394"/>
                <a:gd name="T15" fmla="*/ 60 h 393"/>
                <a:gd name="T16" fmla="*/ 333 w 394"/>
                <a:gd name="T17" fmla="*/ 0 h 393"/>
                <a:gd name="T18" fmla="*/ 376 w 394"/>
                <a:gd name="T19" fmla="*/ 333 h 393"/>
                <a:gd name="T20" fmla="*/ 333 w 394"/>
                <a:gd name="T21" fmla="*/ 376 h 393"/>
                <a:gd name="T22" fmla="*/ 61 w 394"/>
                <a:gd name="T23" fmla="*/ 376 h 393"/>
                <a:gd name="T24" fmla="*/ 18 w 394"/>
                <a:gd name="T25" fmla="*/ 333 h 393"/>
                <a:gd name="T26" fmla="*/ 18 w 394"/>
                <a:gd name="T27" fmla="*/ 60 h 393"/>
                <a:gd name="T28" fmla="*/ 61 w 394"/>
                <a:gd name="T29" fmla="*/ 17 h 393"/>
                <a:gd name="T30" fmla="*/ 333 w 394"/>
                <a:gd name="T31" fmla="*/ 17 h 393"/>
                <a:gd name="T32" fmla="*/ 376 w 394"/>
                <a:gd name="T33" fmla="*/ 60 h 393"/>
                <a:gd name="T34" fmla="*/ 376 w 394"/>
                <a:gd name="T35" fmla="*/ 33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4" h="393">
                  <a:moveTo>
                    <a:pt x="333" y="0"/>
                  </a:moveTo>
                  <a:cubicBezTo>
                    <a:pt x="61" y="0"/>
                    <a:pt x="61" y="0"/>
                    <a:pt x="61" y="0"/>
                  </a:cubicBezTo>
                  <a:cubicBezTo>
                    <a:pt x="28" y="0"/>
                    <a:pt x="0" y="27"/>
                    <a:pt x="0" y="60"/>
                  </a:cubicBezTo>
                  <a:cubicBezTo>
                    <a:pt x="0" y="333"/>
                    <a:pt x="0" y="333"/>
                    <a:pt x="0" y="333"/>
                  </a:cubicBezTo>
                  <a:cubicBezTo>
                    <a:pt x="0" y="366"/>
                    <a:pt x="28" y="393"/>
                    <a:pt x="61" y="393"/>
                  </a:cubicBezTo>
                  <a:cubicBezTo>
                    <a:pt x="333" y="393"/>
                    <a:pt x="333" y="393"/>
                    <a:pt x="333" y="393"/>
                  </a:cubicBezTo>
                  <a:cubicBezTo>
                    <a:pt x="366" y="393"/>
                    <a:pt x="394" y="366"/>
                    <a:pt x="394" y="333"/>
                  </a:cubicBezTo>
                  <a:cubicBezTo>
                    <a:pt x="394" y="60"/>
                    <a:pt x="394" y="60"/>
                    <a:pt x="394" y="60"/>
                  </a:cubicBezTo>
                  <a:cubicBezTo>
                    <a:pt x="394" y="27"/>
                    <a:pt x="366" y="0"/>
                    <a:pt x="333" y="0"/>
                  </a:cubicBezTo>
                  <a:close/>
                  <a:moveTo>
                    <a:pt x="376" y="333"/>
                  </a:moveTo>
                  <a:cubicBezTo>
                    <a:pt x="376" y="356"/>
                    <a:pt x="357" y="376"/>
                    <a:pt x="333" y="376"/>
                  </a:cubicBezTo>
                  <a:cubicBezTo>
                    <a:pt x="61" y="376"/>
                    <a:pt x="61" y="376"/>
                    <a:pt x="61" y="376"/>
                  </a:cubicBezTo>
                  <a:cubicBezTo>
                    <a:pt x="37" y="376"/>
                    <a:pt x="18" y="356"/>
                    <a:pt x="18" y="333"/>
                  </a:cubicBezTo>
                  <a:cubicBezTo>
                    <a:pt x="18" y="60"/>
                    <a:pt x="18" y="60"/>
                    <a:pt x="18" y="60"/>
                  </a:cubicBezTo>
                  <a:cubicBezTo>
                    <a:pt x="18" y="37"/>
                    <a:pt x="37" y="17"/>
                    <a:pt x="61" y="17"/>
                  </a:cubicBezTo>
                  <a:cubicBezTo>
                    <a:pt x="333" y="17"/>
                    <a:pt x="333" y="17"/>
                    <a:pt x="333" y="17"/>
                  </a:cubicBezTo>
                  <a:cubicBezTo>
                    <a:pt x="357" y="17"/>
                    <a:pt x="376" y="37"/>
                    <a:pt x="376" y="60"/>
                  </a:cubicBezTo>
                  <a:lnTo>
                    <a:pt x="376" y="333"/>
                  </a:lnTo>
                  <a:close/>
                </a:path>
              </a:pathLst>
            </a:custGeom>
            <a:grpFill/>
            <a:ln>
              <a:noFill/>
            </a:ln>
          </p:spPr>
          <p:txBody>
            <a:bodyPr vert="horz" wrap="square" lIns="91440" tIns="45720" rIns="91440" bIns="45720" numCol="1" anchor="t" anchorCtr="0" compatLnSpc="1">
              <a:prstTxWarp prst="textNoShape">
                <a:avLst/>
              </a:prstTxWarp>
            </a:bodyPr>
            <a:lstStyle/>
            <a:p>
              <a:endParaRPr lang="en-US" sz="1600"/>
            </a:p>
          </p:txBody>
        </p:sp>
        <p:sp>
          <p:nvSpPr>
            <p:cNvPr id="44" name="Freeform 21"/>
            <p:cNvSpPr>
              <a:spLocks/>
            </p:cNvSpPr>
            <p:nvPr/>
          </p:nvSpPr>
          <p:spPr bwMode="black">
            <a:xfrm>
              <a:off x="2867025" y="833438"/>
              <a:ext cx="30163" cy="76200"/>
            </a:xfrm>
            <a:custGeom>
              <a:avLst/>
              <a:gdLst>
                <a:gd name="T0" fmla="*/ 17 w 17"/>
                <a:gd name="T1" fmla="*/ 43 h 43"/>
                <a:gd name="T2" fmla="*/ 17 w 17"/>
                <a:gd name="T3" fmla="*/ 0 h 43"/>
                <a:gd name="T4" fmla="*/ 0 w 17"/>
                <a:gd name="T5" fmla="*/ 25 h 43"/>
                <a:gd name="T6" fmla="*/ 17 w 17"/>
                <a:gd name="T7" fmla="*/ 43 h 43"/>
              </a:gdLst>
              <a:ahLst/>
              <a:cxnLst>
                <a:cxn ang="0">
                  <a:pos x="T0" y="T1"/>
                </a:cxn>
                <a:cxn ang="0">
                  <a:pos x="T2" y="T3"/>
                </a:cxn>
                <a:cxn ang="0">
                  <a:pos x="T4" y="T5"/>
                </a:cxn>
                <a:cxn ang="0">
                  <a:pos x="T6" y="T7"/>
                </a:cxn>
              </a:cxnLst>
              <a:rect l="0" t="0" r="r" b="b"/>
              <a:pathLst>
                <a:path w="17" h="43">
                  <a:moveTo>
                    <a:pt x="17" y="43"/>
                  </a:moveTo>
                  <a:cubicBezTo>
                    <a:pt x="17" y="0"/>
                    <a:pt x="17" y="0"/>
                    <a:pt x="17" y="0"/>
                  </a:cubicBezTo>
                  <a:cubicBezTo>
                    <a:pt x="17" y="0"/>
                    <a:pt x="5" y="16"/>
                    <a:pt x="0" y="25"/>
                  </a:cubicBezTo>
                  <a:lnTo>
                    <a:pt x="17" y="43"/>
                  </a:lnTo>
                  <a:close/>
                </a:path>
              </a:pathLst>
            </a:custGeom>
            <a:grpFill/>
            <a:ln>
              <a:noFill/>
            </a:ln>
          </p:spPr>
          <p:txBody>
            <a:bodyPr vert="horz" wrap="square" lIns="91440" tIns="45720" rIns="91440" bIns="45720" numCol="1" anchor="t" anchorCtr="0" compatLnSpc="1">
              <a:prstTxWarp prst="textNoShape">
                <a:avLst/>
              </a:prstTxWarp>
            </a:bodyPr>
            <a:lstStyle/>
            <a:p>
              <a:endParaRPr lang="en-US" sz="1600"/>
            </a:p>
          </p:txBody>
        </p:sp>
        <p:sp>
          <p:nvSpPr>
            <p:cNvPr id="45" name="Freeform 22"/>
            <p:cNvSpPr>
              <a:spLocks noEditPoints="1"/>
            </p:cNvSpPr>
            <p:nvPr/>
          </p:nvSpPr>
          <p:spPr bwMode="black">
            <a:xfrm>
              <a:off x="2638425" y="615950"/>
              <a:ext cx="576263" cy="574675"/>
            </a:xfrm>
            <a:custGeom>
              <a:avLst/>
              <a:gdLst>
                <a:gd name="T0" fmla="*/ 298 w 324"/>
                <a:gd name="T1" fmla="*/ 0 h 324"/>
                <a:gd name="T2" fmla="*/ 26 w 324"/>
                <a:gd name="T3" fmla="*/ 0 h 324"/>
                <a:gd name="T4" fmla="*/ 0 w 324"/>
                <a:gd name="T5" fmla="*/ 26 h 324"/>
                <a:gd name="T6" fmla="*/ 0 w 324"/>
                <a:gd name="T7" fmla="*/ 299 h 324"/>
                <a:gd name="T8" fmla="*/ 26 w 324"/>
                <a:gd name="T9" fmla="*/ 324 h 324"/>
                <a:gd name="T10" fmla="*/ 298 w 324"/>
                <a:gd name="T11" fmla="*/ 324 h 324"/>
                <a:gd name="T12" fmla="*/ 324 w 324"/>
                <a:gd name="T13" fmla="*/ 299 h 324"/>
                <a:gd name="T14" fmla="*/ 324 w 324"/>
                <a:gd name="T15" fmla="*/ 26 h 324"/>
                <a:gd name="T16" fmla="*/ 298 w 324"/>
                <a:gd name="T17" fmla="*/ 0 h 324"/>
                <a:gd name="T18" fmla="*/ 236 w 324"/>
                <a:gd name="T19" fmla="*/ 268 h 324"/>
                <a:gd name="T20" fmla="*/ 171 w 324"/>
                <a:gd name="T21" fmla="*/ 268 h 324"/>
                <a:gd name="T22" fmla="*/ 203 w 324"/>
                <a:gd name="T23" fmla="*/ 237 h 324"/>
                <a:gd name="T24" fmla="*/ 130 w 324"/>
                <a:gd name="T25" fmla="*/ 166 h 324"/>
                <a:gd name="T26" fmla="*/ 142 w 324"/>
                <a:gd name="T27" fmla="*/ 210 h 324"/>
                <a:gd name="T28" fmla="*/ 142 w 324"/>
                <a:gd name="T29" fmla="*/ 271 h 324"/>
                <a:gd name="T30" fmla="*/ 125 w 324"/>
                <a:gd name="T31" fmla="*/ 271 h 324"/>
                <a:gd name="T32" fmla="*/ 125 w 324"/>
                <a:gd name="T33" fmla="*/ 219 h 324"/>
                <a:gd name="T34" fmla="*/ 113 w 324"/>
                <a:gd name="T35" fmla="*/ 185 h 324"/>
                <a:gd name="T36" fmla="*/ 101 w 324"/>
                <a:gd name="T37" fmla="*/ 198 h 324"/>
                <a:gd name="T38" fmla="*/ 95 w 324"/>
                <a:gd name="T39" fmla="*/ 269 h 324"/>
                <a:gd name="T40" fmla="*/ 80 w 324"/>
                <a:gd name="T41" fmla="*/ 269 h 324"/>
                <a:gd name="T42" fmla="*/ 79 w 324"/>
                <a:gd name="T43" fmla="*/ 187 h 324"/>
                <a:gd name="T44" fmla="*/ 84 w 324"/>
                <a:gd name="T45" fmla="*/ 136 h 324"/>
                <a:gd name="T46" fmla="*/ 66 w 324"/>
                <a:gd name="T47" fmla="*/ 99 h 324"/>
                <a:gd name="T48" fmla="*/ 123 w 324"/>
                <a:gd name="T49" fmla="*/ 72 h 324"/>
                <a:gd name="T50" fmla="*/ 145 w 324"/>
                <a:gd name="T51" fmla="*/ 67 h 324"/>
                <a:gd name="T52" fmla="*/ 137 w 324"/>
                <a:gd name="T53" fmla="*/ 50 h 324"/>
                <a:gd name="T54" fmla="*/ 161 w 324"/>
                <a:gd name="T55" fmla="*/ 26 h 324"/>
                <a:gd name="T56" fmla="*/ 185 w 324"/>
                <a:gd name="T57" fmla="*/ 50 h 324"/>
                <a:gd name="T58" fmla="*/ 161 w 324"/>
                <a:gd name="T59" fmla="*/ 74 h 324"/>
                <a:gd name="T60" fmla="*/ 152 w 324"/>
                <a:gd name="T61" fmla="*/ 72 h 324"/>
                <a:gd name="T62" fmla="*/ 164 w 324"/>
                <a:gd name="T63" fmla="*/ 101 h 324"/>
                <a:gd name="T64" fmla="*/ 157 w 324"/>
                <a:gd name="T65" fmla="*/ 122 h 324"/>
                <a:gd name="T66" fmla="*/ 158 w 324"/>
                <a:gd name="T67" fmla="*/ 177 h 324"/>
                <a:gd name="T68" fmla="*/ 207 w 324"/>
                <a:gd name="T69" fmla="*/ 225 h 324"/>
                <a:gd name="T70" fmla="*/ 208 w 324"/>
                <a:gd name="T71" fmla="*/ 222 h 324"/>
                <a:gd name="T72" fmla="*/ 290 w 324"/>
                <a:gd name="T73" fmla="*/ 210 h 324"/>
                <a:gd name="T74" fmla="*/ 236 w 324"/>
                <a:gd name="T75" fmla="*/ 26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4" h="324">
                  <a:moveTo>
                    <a:pt x="298" y="0"/>
                  </a:moveTo>
                  <a:cubicBezTo>
                    <a:pt x="26" y="0"/>
                    <a:pt x="26" y="0"/>
                    <a:pt x="26" y="0"/>
                  </a:cubicBezTo>
                  <a:cubicBezTo>
                    <a:pt x="12" y="0"/>
                    <a:pt x="0" y="12"/>
                    <a:pt x="0" y="26"/>
                  </a:cubicBezTo>
                  <a:cubicBezTo>
                    <a:pt x="0" y="299"/>
                    <a:pt x="0" y="299"/>
                    <a:pt x="0" y="299"/>
                  </a:cubicBezTo>
                  <a:cubicBezTo>
                    <a:pt x="0" y="313"/>
                    <a:pt x="12" y="324"/>
                    <a:pt x="26" y="324"/>
                  </a:cubicBezTo>
                  <a:cubicBezTo>
                    <a:pt x="298" y="324"/>
                    <a:pt x="298" y="324"/>
                    <a:pt x="298" y="324"/>
                  </a:cubicBezTo>
                  <a:cubicBezTo>
                    <a:pt x="312" y="324"/>
                    <a:pt x="324" y="313"/>
                    <a:pt x="324" y="299"/>
                  </a:cubicBezTo>
                  <a:cubicBezTo>
                    <a:pt x="324" y="26"/>
                    <a:pt x="324" y="26"/>
                    <a:pt x="324" y="26"/>
                  </a:cubicBezTo>
                  <a:cubicBezTo>
                    <a:pt x="324" y="12"/>
                    <a:pt x="312" y="0"/>
                    <a:pt x="298" y="0"/>
                  </a:cubicBezTo>
                  <a:close/>
                  <a:moveTo>
                    <a:pt x="236" y="268"/>
                  </a:moveTo>
                  <a:cubicBezTo>
                    <a:pt x="171" y="268"/>
                    <a:pt x="171" y="268"/>
                    <a:pt x="171" y="268"/>
                  </a:cubicBezTo>
                  <a:cubicBezTo>
                    <a:pt x="179" y="250"/>
                    <a:pt x="200" y="239"/>
                    <a:pt x="203" y="237"/>
                  </a:cubicBezTo>
                  <a:cubicBezTo>
                    <a:pt x="130" y="166"/>
                    <a:pt x="130" y="166"/>
                    <a:pt x="130" y="166"/>
                  </a:cubicBezTo>
                  <a:cubicBezTo>
                    <a:pt x="134" y="176"/>
                    <a:pt x="141" y="191"/>
                    <a:pt x="142" y="210"/>
                  </a:cubicBezTo>
                  <a:cubicBezTo>
                    <a:pt x="142" y="271"/>
                    <a:pt x="142" y="271"/>
                    <a:pt x="142" y="271"/>
                  </a:cubicBezTo>
                  <a:cubicBezTo>
                    <a:pt x="125" y="271"/>
                    <a:pt x="125" y="271"/>
                    <a:pt x="125" y="271"/>
                  </a:cubicBezTo>
                  <a:cubicBezTo>
                    <a:pt x="125" y="219"/>
                    <a:pt x="125" y="219"/>
                    <a:pt x="125" y="219"/>
                  </a:cubicBezTo>
                  <a:cubicBezTo>
                    <a:pt x="125" y="219"/>
                    <a:pt x="121" y="193"/>
                    <a:pt x="113" y="185"/>
                  </a:cubicBezTo>
                  <a:cubicBezTo>
                    <a:pt x="105" y="177"/>
                    <a:pt x="101" y="192"/>
                    <a:pt x="101" y="198"/>
                  </a:cubicBezTo>
                  <a:cubicBezTo>
                    <a:pt x="101" y="204"/>
                    <a:pt x="100" y="262"/>
                    <a:pt x="95" y="269"/>
                  </a:cubicBezTo>
                  <a:cubicBezTo>
                    <a:pt x="80" y="269"/>
                    <a:pt x="80" y="269"/>
                    <a:pt x="80" y="269"/>
                  </a:cubicBezTo>
                  <a:cubicBezTo>
                    <a:pt x="79" y="187"/>
                    <a:pt x="79" y="187"/>
                    <a:pt x="79" y="187"/>
                  </a:cubicBezTo>
                  <a:cubicBezTo>
                    <a:pt x="79" y="187"/>
                    <a:pt x="66" y="154"/>
                    <a:pt x="84" y="136"/>
                  </a:cubicBezTo>
                  <a:cubicBezTo>
                    <a:pt x="84" y="136"/>
                    <a:pt x="62" y="108"/>
                    <a:pt x="66" y="99"/>
                  </a:cubicBezTo>
                  <a:cubicBezTo>
                    <a:pt x="70" y="90"/>
                    <a:pt x="116" y="76"/>
                    <a:pt x="123" y="72"/>
                  </a:cubicBezTo>
                  <a:cubicBezTo>
                    <a:pt x="128" y="69"/>
                    <a:pt x="138" y="67"/>
                    <a:pt x="145" y="67"/>
                  </a:cubicBezTo>
                  <a:cubicBezTo>
                    <a:pt x="140" y="63"/>
                    <a:pt x="137" y="57"/>
                    <a:pt x="137" y="50"/>
                  </a:cubicBezTo>
                  <a:cubicBezTo>
                    <a:pt x="137" y="37"/>
                    <a:pt x="148" y="26"/>
                    <a:pt x="161" y="26"/>
                  </a:cubicBezTo>
                  <a:cubicBezTo>
                    <a:pt x="174" y="26"/>
                    <a:pt x="185" y="37"/>
                    <a:pt x="185" y="50"/>
                  </a:cubicBezTo>
                  <a:cubicBezTo>
                    <a:pt x="185" y="63"/>
                    <a:pt x="174" y="74"/>
                    <a:pt x="161" y="74"/>
                  </a:cubicBezTo>
                  <a:cubicBezTo>
                    <a:pt x="158" y="74"/>
                    <a:pt x="155" y="73"/>
                    <a:pt x="152" y="72"/>
                  </a:cubicBezTo>
                  <a:cubicBezTo>
                    <a:pt x="155" y="80"/>
                    <a:pt x="166" y="94"/>
                    <a:pt x="164" y="101"/>
                  </a:cubicBezTo>
                  <a:cubicBezTo>
                    <a:pt x="162" y="108"/>
                    <a:pt x="157" y="122"/>
                    <a:pt x="157" y="122"/>
                  </a:cubicBezTo>
                  <a:cubicBezTo>
                    <a:pt x="158" y="177"/>
                    <a:pt x="158" y="177"/>
                    <a:pt x="158" y="177"/>
                  </a:cubicBezTo>
                  <a:cubicBezTo>
                    <a:pt x="207" y="225"/>
                    <a:pt x="207" y="225"/>
                    <a:pt x="207" y="225"/>
                  </a:cubicBezTo>
                  <a:cubicBezTo>
                    <a:pt x="208" y="222"/>
                    <a:pt x="208" y="222"/>
                    <a:pt x="208" y="222"/>
                  </a:cubicBezTo>
                  <a:cubicBezTo>
                    <a:pt x="224" y="171"/>
                    <a:pt x="290" y="210"/>
                    <a:pt x="290" y="210"/>
                  </a:cubicBezTo>
                  <a:lnTo>
                    <a:pt x="236" y="268"/>
                  </a:lnTo>
                  <a:close/>
                </a:path>
              </a:pathLst>
            </a:custGeom>
            <a:grpFill/>
            <a:ln>
              <a:noFill/>
            </a:ln>
          </p:spPr>
          <p:txBody>
            <a:bodyPr vert="horz" wrap="square" lIns="91440" tIns="45720" rIns="91440" bIns="45720" numCol="1" anchor="t" anchorCtr="0" compatLnSpc="1">
              <a:prstTxWarp prst="textNoShape">
                <a:avLst/>
              </a:prstTxWarp>
            </a:bodyPr>
            <a:lstStyle/>
            <a:p>
              <a:endParaRPr lang="en-US" sz="1600"/>
            </a:p>
          </p:txBody>
        </p:sp>
      </p:grpSp>
    </p:spTree>
    <p:extLst>
      <p:ext uri="{BB962C8B-B14F-4D97-AF65-F5344CB8AC3E}">
        <p14:creationId xmlns:p14="http://schemas.microsoft.com/office/powerpoint/2010/main" val="984994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94990" y="385578"/>
            <a:ext cx="2915920" cy="2310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Rectangle 7"/>
          <p:cNvSpPr/>
          <p:nvPr/>
        </p:nvSpPr>
        <p:spPr bwMode="auto">
          <a:xfrm>
            <a:off x="7386320" y="3302000"/>
            <a:ext cx="1524000" cy="1524000"/>
          </a:xfrm>
          <a:prstGeom prst="rect">
            <a:avLst/>
          </a:prstGeom>
          <a:solidFill>
            <a:srgbClr val="8CC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1500" spc="-5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Text</a:t>
            </a:r>
            <a:endParaRPr lang="en-US" sz="1500"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 name="Rectangle 8"/>
          <p:cNvSpPr/>
          <p:nvPr/>
        </p:nvSpPr>
        <p:spPr bwMode="auto">
          <a:xfrm>
            <a:off x="804742" y="2900855"/>
            <a:ext cx="10767148" cy="36103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r>
              <a:rPr lang="en-US" sz="2400" dirty="0">
                <a:solidFill>
                  <a:schemeClr val="bg1"/>
                </a:solidFill>
              </a:rPr>
              <a:t>Patchwork of regulation is a worldwide problem, slowing cloud adoption</a:t>
            </a:r>
          </a:p>
          <a:p>
            <a:r>
              <a:rPr lang="en-US" sz="2400" dirty="0" smtClean="0">
                <a:solidFill>
                  <a:schemeClr val="bg1"/>
                </a:solidFill>
                <a:sym typeface="Wingdings" pitchFamily="2" charset="2"/>
              </a:rPr>
              <a:t> </a:t>
            </a:r>
            <a:r>
              <a:rPr lang="en-US" sz="2400" dirty="0">
                <a:solidFill>
                  <a:schemeClr val="bg1"/>
                </a:solidFill>
              </a:rPr>
              <a:t>Need for EU harmonization is the tip of the iceberg</a:t>
            </a:r>
          </a:p>
          <a:p>
            <a:endParaRPr lang="en-US" sz="2400" dirty="0" smtClean="0">
              <a:solidFill>
                <a:schemeClr val="bg1"/>
              </a:solidFill>
            </a:endParaRPr>
          </a:p>
          <a:p>
            <a:r>
              <a:rPr lang="en-US" sz="2400" dirty="0" smtClean="0">
                <a:solidFill>
                  <a:schemeClr val="bg1"/>
                </a:solidFill>
              </a:rPr>
              <a:t>Commission </a:t>
            </a:r>
            <a:r>
              <a:rPr lang="en-US" sz="2400" dirty="0">
                <a:solidFill>
                  <a:schemeClr val="bg1"/>
                </a:solidFill>
              </a:rPr>
              <a:t>proposal for </a:t>
            </a:r>
            <a:r>
              <a:rPr lang="en-US" sz="2400" dirty="0">
                <a:solidFill>
                  <a:schemeClr val="bg1"/>
                </a:solidFill>
                <a:hlinkClick r:id="rId3"/>
              </a:rPr>
              <a:t>comprehensive reform </a:t>
            </a:r>
            <a:r>
              <a:rPr lang="en-US" sz="2400" dirty="0">
                <a:solidFill>
                  <a:schemeClr val="bg1"/>
                </a:solidFill>
              </a:rPr>
              <a:t> of data protection </a:t>
            </a:r>
            <a:r>
              <a:rPr lang="en-US" sz="2400" dirty="0" smtClean="0">
                <a:solidFill>
                  <a:schemeClr val="bg1"/>
                </a:solidFill>
              </a:rPr>
              <a:t>regime</a:t>
            </a:r>
            <a:endParaRPr lang="en-US" sz="2400" dirty="0">
              <a:solidFill>
                <a:schemeClr val="bg1"/>
              </a:solidFill>
            </a:endParaRPr>
          </a:p>
          <a:p>
            <a:pPr lvl="1"/>
            <a:r>
              <a:rPr lang="en-US" sz="2400" b="1" dirty="0" smtClean="0">
                <a:solidFill>
                  <a:schemeClr val="bg1"/>
                </a:solidFill>
              </a:rPr>
              <a:t>Positive:</a:t>
            </a:r>
            <a:r>
              <a:rPr lang="en-US" sz="2400" dirty="0" smtClean="0">
                <a:solidFill>
                  <a:schemeClr val="bg1"/>
                </a:solidFill>
              </a:rPr>
              <a:t>   </a:t>
            </a:r>
            <a:r>
              <a:rPr lang="en-US" sz="2400" dirty="0">
                <a:solidFill>
                  <a:schemeClr val="bg1"/>
                </a:solidFill>
              </a:rPr>
              <a:t>Regulation rather than Directive, t</a:t>
            </a:r>
            <a:r>
              <a:rPr lang="nl-BE" sz="2400" dirty="0">
                <a:solidFill>
                  <a:schemeClr val="bg1"/>
                </a:solidFill>
              </a:rPr>
              <a:t>he </a:t>
            </a:r>
            <a:r>
              <a:rPr lang="nl-BE" sz="2400" i="1" dirty="0">
                <a:solidFill>
                  <a:schemeClr val="bg1"/>
                </a:solidFill>
              </a:rPr>
              <a:t>One stop shop </a:t>
            </a:r>
            <a:r>
              <a:rPr lang="nl-BE" sz="2400" dirty="0">
                <a:solidFill>
                  <a:schemeClr val="bg1"/>
                </a:solidFill>
              </a:rPr>
              <a:t>approach</a:t>
            </a:r>
          </a:p>
          <a:p>
            <a:pPr lvl="1"/>
            <a:r>
              <a:rPr lang="nl-BE" sz="2400" b="1" dirty="0">
                <a:solidFill>
                  <a:schemeClr val="bg1"/>
                </a:solidFill>
              </a:rPr>
              <a:t>Concerns:</a:t>
            </a:r>
            <a:r>
              <a:rPr lang="nl-BE" sz="2400" dirty="0">
                <a:solidFill>
                  <a:schemeClr val="bg1"/>
                </a:solidFill>
              </a:rPr>
              <a:t>  Too prescriptive, new burdens for industry, few incentives</a:t>
            </a:r>
          </a:p>
          <a:p>
            <a:pPr lvl="1"/>
            <a:r>
              <a:rPr lang="nl-BE" sz="2400" b="1" dirty="0" smtClean="0">
                <a:solidFill>
                  <a:schemeClr val="bg1"/>
                </a:solidFill>
              </a:rPr>
              <a:t>Overall </a:t>
            </a:r>
            <a:r>
              <a:rPr lang="en-US" sz="2400" dirty="0" smtClean="0">
                <a:solidFill>
                  <a:schemeClr val="bg1"/>
                </a:solidFill>
                <a:hlinkClick r:id="rId4"/>
              </a:rPr>
              <a:t>position</a:t>
            </a:r>
            <a:r>
              <a:rPr lang="en-US" sz="2400" dirty="0" smtClean="0">
                <a:solidFill>
                  <a:schemeClr val="bg1"/>
                </a:solidFill>
              </a:rPr>
              <a:t>:</a:t>
            </a:r>
            <a:r>
              <a:rPr lang="nl-BE" sz="2400" b="1" dirty="0" smtClean="0">
                <a:solidFill>
                  <a:schemeClr val="bg1"/>
                </a:solidFill>
              </a:rPr>
              <a:t> </a:t>
            </a:r>
            <a:r>
              <a:rPr lang="nl-BE" sz="2400" dirty="0" smtClean="0">
                <a:solidFill>
                  <a:schemeClr val="bg1"/>
                </a:solidFill>
              </a:rPr>
              <a:t>Microsoft </a:t>
            </a:r>
            <a:r>
              <a:rPr lang="nl-BE" sz="2400" dirty="0">
                <a:solidFill>
                  <a:schemeClr val="bg1"/>
                </a:solidFill>
              </a:rPr>
              <a:t>welcomes government efforts to strengthen and harmonize data protection regime.  </a:t>
            </a:r>
          </a:p>
          <a:p>
            <a:pPr defTabSz="914099" fontAlgn="base">
              <a:spcBef>
                <a:spcPct val="0"/>
              </a:spcBef>
              <a:spcAft>
                <a:spcPct val="0"/>
              </a:spcAft>
            </a:pPr>
            <a:endParaRPr lang="en-US" sz="1500"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3" name="Rectangle 12"/>
          <p:cNvSpPr/>
          <p:nvPr/>
        </p:nvSpPr>
        <p:spPr bwMode="auto">
          <a:xfrm>
            <a:off x="3880944" y="384298"/>
            <a:ext cx="7690945" cy="2310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4000" dirty="0">
                <a:solidFill>
                  <a:schemeClr val="bg1"/>
                </a:solidFill>
                <a:latin typeface="+mj-lt"/>
              </a:rPr>
              <a:t>Security and Privacy:</a:t>
            </a:r>
            <a:br>
              <a:rPr lang="en-US" sz="4000" dirty="0">
                <a:solidFill>
                  <a:schemeClr val="bg1"/>
                </a:solidFill>
                <a:latin typeface="+mj-lt"/>
              </a:rPr>
            </a:br>
            <a:r>
              <a:rPr lang="en-US" sz="4000" dirty="0">
                <a:solidFill>
                  <a:schemeClr val="bg1"/>
                </a:solidFill>
                <a:latin typeface="+mj-lt"/>
              </a:rPr>
              <a:t>EU Data Protection Reform </a:t>
            </a:r>
            <a:r>
              <a:rPr lang="en-US" sz="4000" dirty="0" smtClean="0">
                <a:solidFill>
                  <a:schemeClr val="bg1"/>
                </a:solidFill>
                <a:latin typeface="+mj-lt"/>
              </a:rPr>
              <a:t>update</a:t>
            </a:r>
            <a:endParaRPr lang="en-US" sz="3600" spc="-50" dirty="0">
              <a:solidFill>
                <a:schemeClr val="bg1"/>
              </a:solidFill>
              <a:latin typeface="+mj-lt"/>
              <a:ea typeface="Segoe UI" pitchFamily="34" charset="0"/>
              <a:cs typeface="Segoe UI" pitchFamily="34" charset="0"/>
            </a:endParaRPr>
          </a:p>
        </p:txBody>
      </p:sp>
      <p:grpSp>
        <p:nvGrpSpPr>
          <p:cNvPr id="14" name="Group 13"/>
          <p:cNvGrpSpPr/>
          <p:nvPr/>
        </p:nvGrpSpPr>
        <p:grpSpPr bwMode="black">
          <a:xfrm>
            <a:off x="1645005" y="1434623"/>
            <a:ext cx="1162043" cy="867714"/>
            <a:chOff x="1752600" y="4267200"/>
            <a:chExt cx="1157286" cy="1302545"/>
          </a:xfrm>
          <a:solidFill>
            <a:schemeClr val="bg1"/>
          </a:solidFill>
        </p:grpSpPr>
        <p:sp>
          <p:nvSpPr>
            <p:cNvPr id="15" name="Freeform 219"/>
            <p:cNvSpPr>
              <a:spLocks/>
            </p:cNvSpPr>
            <p:nvPr/>
          </p:nvSpPr>
          <p:spPr bwMode="black">
            <a:xfrm>
              <a:off x="2573475" y="4995891"/>
              <a:ext cx="330824" cy="573854"/>
            </a:xfrm>
            <a:custGeom>
              <a:avLst/>
              <a:gdLst>
                <a:gd name="T0" fmla="*/ 157 w 351"/>
                <a:gd name="T1" fmla="*/ 2 h 609"/>
                <a:gd name="T2" fmla="*/ 155 w 351"/>
                <a:gd name="T3" fmla="*/ 104 h 609"/>
                <a:gd name="T4" fmla="*/ 180 w 351"/>
                <a:gd name="T5" fmla="*/ 99 h 609"/>
                <a:gd name="T6" fmla="*/ 231 w 351"/>
                <a:gd name="T7" fmla="*/ 121 h 609"/>
                <a:gd name="T8" fmla="*/ 252 w 351"/>
                <a:gd name="T9" fmla="*/ 174 h 609"/>
                <a:gd name="T10" fmla="*/ 251 w 351"/>
                <a:gd name="T11" fmla="*/ 212 h 609"/>
                <a:gd name="T12" fmla="*/ 251 w 351"/>
                <a:gd name="T13" fmla="*/ 212 h 609"/>
                <a:gd name="T14" fmla="*/ 247 w 351"/>
                <a:gd name="T15" fmla="*/ 387 h 609"/>
                <a:gd name="T16" fmla="*/ 247 w 351"/>
                <a:gd name="T17" fmla="*/ 387 h 609"/>
                <a:gd name="T18" fmla="*/ 246 w 351"/>
                <a:gd name="T19" fmla="*/ 438 h 609"/>
                <a:gd name="T20" fmla="*/ 223 w 351"/>
                <a:gd name="T21" fmla="*/ 489 h 609"/>
                <a:gd name="T22" fmla="*/ 171 w 351"/>
                <a:gd name="T23" fmla="*/ 510 h 609"/>
                <a:gd name="T24" fmla="*/ 120 w 351"/>
                <a:gd name="T25" fmla="*/ 487 h 609"/>
                <a:gd name="T26" fmla="*/ 100 w 351"/>
                <a:gd name="T27" fmla="*/ 435 h 609"/>
                <a:gd name="T28" fmla="*/ 101 w 351"/>
                <a:gd name="T29" fmla="*/ 395 h 609"/>
                <a:gd name="T30" fmla="*/ 4 w 351"/>
                <a:gd name="T31" fmla="*/ 311 h 609"/>
                <a:gd name="T32" fmla="*/ 1 w 351"/>
                <a:gd name="T33" fmla="*/ 433 h 609"/>
                <a:gd name="T34" fmla="*/ 49 w 351"/>
                <a:gd name="T35" fmla="*/ 555 h 609"/>
                <a:gd name="T36" fmla="*/ 169 w 351"/>
                <a:gd name="T37" fmla="*/ 608 h 609"/>
                <a:gd name="T38" fmla="*/ 292 w 351"/>
                <a:gd name="T39" fmla="*/ 561 h 609"/>
                <a:gd name="T40" fmla="*/ 292 w 351"/>
                <a:gd name="T41" fmla="*/ 561 h 609"/>
                <a:gd name="T42" fmla="*/ 345 w 351"/>
                <a:gd name="T43" fmla="*/ 441 h 609"/>
                <a:gd name="T44" fmla="*/ 350 w 351"/>
                <a:gd name="T45" fmla="*/ 176 h 609"/>
                <a:gd name="T46" fmla="*/ 303 w 351"/>
                <a:gd name="T47" fmla="*/ 53 h 609"/>
                <a:gd name="T48" fmla="*/ 183 w 351"/>
                <a:gd name="T49" fmla="*/ 0 h 609"/>
                <a:gd name="T50" fmla="*/ 157 w 351"/>
                <a:gd name="T51" fmla="*/ 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1" h="609">
                  <a:moveTo>
                    <a:pt x="157" y="2"/>
                  </a:moveTo>
                  <a:cubicBezTo>
                    <a:pt x="155" y="104"/>
                    <a:pt x="155" y="104"/>
                    <a:pt x="155" y="104"/>
                  </a:cubicBezTo>
                  <a:cubicBezTo>
                    <a:pt x="163" y="101"/>
                    <a:pt x="171" y="99"/>
                    <a:pt x="180" y="99"/>
                  </a:cubicBezTo>
                  <a:cubicBezTo>
                    <a:pt x="201" y="99"/>
                    <a:pt x="218" y="108"/>
                    <a:pt x="231" y="121"/>
                  </a:cubicBezTo>
                  <a:cubicBezTo>
                    <a:pt x="244" y="135"/>
                    <a:pt x="252" y="153"/>
                    <a:pt x="252" y="174"/>
                  </a:cubicBezTo>
                  <a:cubicBezTo>
                    <a:pt x="251" y="212"/>
                    <a:pt x="251" y="212"/>
                    <a:pt x="251" y="212"/>
                  </a:cubicBezTo>
                  <a:cubicBezTo>
                    <a:pt x="251" y="212"/>
                    <a:pt x="251" y="212"/>
                    <a:pt x="251" y="212"/>
                  </a:cubicBezTo>
                  <a:cubicBezTo>
                    <a:pt x="247" y="387"/>
                    <a:pt x="247" y="387"/>
                    <a:pt x="247" y="387"/>
                  </a:cubicBezTo>
                  <a:cubicBezTo>
                    <a:pt x="247" y="387"/>
                    <a:pt x="247" y="387"/>
                    <a:pt x="247" y="387"/>
                  </a:cubicBezTo>
                  <a:cubicBezTo>
                    <a:pt x="246" y="438"/>
                    <a:pt x="246" y="438"/>
                    <a:pt x="246" y="438"/>
                  </a:cubicBezTo>
                  <a:cubicBezTo>
                    <a:pt x="245" y="459"/>
                    <a:pt x="237" y="476"/>
                    <a:pt x="223" y="489"/>
                  </a:cubicBezTo>
                  <a:cubicBezTo>
                    <a:pt x="210" y="502"/>
                    <a:pt x="191" y="510"/>
                    <a:pt x="171" y="510"/>
                  </a:cubicBezTo>
                  <a:cubicBezTo>
                    <a:pt x="151" y="509"/>
                    <a:pt x="133" y="501"/>
                    <a:pt x="120" y="487"/>
                  </a:cubicBezTo>
                  <a:cubicBezTo>
                    <a:pt x="107" y="474"/>
                    <a:pt x="99" y="455"/>
                    <a:pt x="100" y="435"/>
                  </a:cubicBezTo>
                  <a:cubicBezTo>
                    <a:pt x="101" y="395"/>
                    <a:pt x="101" y="395"/>
                    <a:pt x="101" y="395"/>
                  </a:cubicBezTo>
                  <a:cubicBezTo>
                    <a:pt x="42" y="375"/>
                    <a:pt x="16" y="338"/>
                    <a:pt x="4" y="311"/>
                  </a:cubicBezTo>
                  <a:cubicBezTo>
                    <a:pt x="1" y="433"/>
                    <a:pt x="1" y="433"/>
                    <a:pt x="1" y="433"/>
                  </a:cubicBezTo>
                  <a:cubicBezTo>
                    <a:pt x="0" y="480"/>
                    <a:pt x="18" y="524"/>
                    <a:pt x="49" y="555"/>
                  </a:cubicBezTo>
                  <a:cubicBezTo>
                    <a:pt x="79" y="587"/>
                    <a:pt x="122" y="607"/>
                    <a:pt x="169" y="608"/>
                  </a:cubicBezTo>
                  <a:cubicBezTo>
                    <a:pt x="216" y="609"/>
                    <a:pt x="260" y="591"/>
                    <a:pt x="292" y="561"/>
                  </a:cubicBezTo>
                  <a:cubicBezTo>
                    <a:pt x="292" y="561"/>
                    <a:pt x="292" y="561"/>
                    <a:pt x="292" y="561"/>
                  </a:cubicBezTo>
                  <a:cubicBezTo>
                    <a:pt x="323" y="530"/>
                    <a:pt x="343" y="488"/>
                    <a:pt x="345" y="441"/>
                  </a:cubicBezTo>
                  <a:cubicBezTo>
                    <a:pt x="350" y="176"/>
                    <a:pt x="350" y="176"/>
                    <a:pt x="350" y="176"/>
                  </a:cubicBezTo>
                  <a:cubicBezTo>
                    <a:pt x="351" y="128"/>
                    <a:pt x="333" y="85"/>
                    <a:pt x="303" y="53"/>
                  </a:cubicBezTo>
                  <a:cubicBezTo>
                    <a:pt x="273" y="22"/>
                    <a:pt x="230" y="1"/>
                    <a:pt x="183" y="0"/>
                  </a:cubicBezTo>
                  <a:cubicBezTo>
                    <a:pt x="174" y="0"/>
                    <a:pt x="165" y="1"/>
                    <a:pt x="15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6" name="Freeform 220"/>
            <p:cNvSpPr>
              <a:spLocks/>
            </p:cNvSpPr>
            <p:nvPr/>
          </p:nvSpPr>
          <p:spPr bwMode="black">
            <a:xfrm>
              <a:off x="2579062" y="4756453"/>
              <a:ext cx="330824" cy="573854"/>
            </a:xfrm>
            <a:custGeom>
              <a:avLst/>
              <a:gdLst>
                <a:gd name="T0" fmla="*/ 182 w 351"/>
                <a:gd name="T1" fmla="*/ 1 h 609"/>
                <a:gd name="T2" fmla="*/ 60 w 351"/>
                <a:gd name="T3" fmla="*/ 48 h 609"/>
                <a:gd name="T4" fmla="*/ 60 w 351"/>
                <a:gd name="T5" fmla="*/ 49 h 609"/>
                <a:gd name="T6" fmla="*/ 7 w 351"/>
                <a:gd name="T7" fmla="*/ 169 h 609"/>
                <a:gd name="T8" fmla="*/ 1 w 351"/>
                <a:gd name="T9" fmla="*/ 433 h 609"/>
                <a:gd name="T10" fmla="*/ 48 w 351"/>
                <a:gd name="T11" fmla="*/ 556 h 609"/>
                <a:gd name="T12" fmla="*/ 169 w 351"/>
                <a:gd name="T13" fmla="*/ 609 h 609"/>
                <a:gd name="T14" fmla="*/ 194 w 351"/>
                <a:gd name="T15" fmla="*/ 607 h 609"/>
                <a:gd name="T16" fmla="*/ 197 w 351"/>
                <a:gd name="T17" fmla="*/ 505 h 609"/>
                <a:gd name="T18" fmla="*/ 171 w 351"/>
                <a:gd name="T19" fmla="*/ 510 h 609"/>
                <a:gd name="T20" fmla="*/ 120 w 351"/>
                <a:gd name="T21" fmla="*/ 488 h 609"/>
                <a:gd name="T22" fmla="*/ 99 w 351"/>
                <a:gd name="T23" fmla="*/ 436 h 609"/>
                <a:gd name="T24" fmla="*/ 104 w 351"/>
                <a:gd name="T25" fmla="*/ 227 h 609"/>
                <a:gd name="T26" fmla="*/ 104 w 351"/>
                <a:gd name="T27" fmla="*/ 220 h 609"/>
                <a:gd name="T28" fmla="*/ 105 w 351"/>
                <a:gd name="T29" fmla="*/ 171 h 609"/>
                <a:gd name="T30" fmla="*/ 128 w 351"/>
                <a:gd name="T31" fmla="*/ 120 h 609"/>
                <a:gd name="T32" fmla="*/ 180 w 351"/>
                <a:gd name="T33" fmla="*/ 99 h 609"/>
                <a:gd name="T34" fmla="*/ 231 w 351"/>
                <a:gd name="T35" fmla="*/ 122 h 609"/>
                <a:gd name="T36" fmla="*/ 251 w 351"/>
                <a:gd name="T37" fmla="*/ 174 h 609"/>
                <a:gd name="T38" fmla="*/ 250 w 351"/>
                <a:gd name="T39" fmla="*/ 214 h 609"/>
                <a:gd name="T40" fmla="*/ 347 w 351"/>
                <a:gd name="T41" fmla="*/ 299 h 609"/>
                <a:gd name="T42" fmla="*/ 350 w 351"/>
                <a:gd name="T43" fmla="*/ 176 h 609"/>
                <a:gd name="T44" fmla="*/ 302 w 351"/>
                <a:gd name="T45" fmla="*/ 54 h 609"/>
                <a:gd name="T46" fmla="*/ 182 w 351"/>
                <a:gd name="T47" fmla="*/ 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1" h="609">
                  <a:moveTo>
                    <a:pt x="182" y="1"/>
                  </a:moveTo>
                  <a:cubicBezTo>
                    <a:pt x="135" y="0"/>
                    <a:pt x="91" y="18"/>
                    <a:pt x="60" y="48"/>
                  </a:cubicBezTo>
                  <a:cubicBezTo>
                    <a:pt x="60" y="48"/>
                    <a:pt x="60" y="49"/>
                    <a:pt x="60" y="49"/>
                  </a:cubicBezTo>
                  <a:cubicBezTo>
                    <a:pt x="28" y="79"/>
                    <a:pt x="8" y="122"/>
                    <a:pt x="7" y="169"/>
                  </a:cubicBezTo>
                  <a:cubicBezTo>
                    <a:pt x="1" y="433"/>
                    <a:pt x="1" y="433"/>
                    <a:pt x="1" y="433"/>
                  </a:cubicBezTo>
                  <a:cubicBezTo>
                    <a:pt x="0" y="481"/>
                    <a:pt x="18" y="524"/>
                    <a:pt x="48" y="556"/>
                  </a:cubicBezTo>
                  <a:cubicBezTo>
                    <a:pt x="79" y="588"/>
                    <a:pt x="121" y="608"/>
                    <a:pt x="169" y="609"/>
                  </a:cubicBezTo>
                  <a:cubicBezTo>
                    <a:pt x="177" y="609"/>
                    <a:pt x="186" y="608"/>
                    <a:pt x="194" y="607"/>
                  </a:cubicBezTo>
                  <a:cubicBezTo>
                    <a:pt x="197" y="505"/>
                    <a:pt x="197" y="505"/>
                    <a:pt x="197" y="505"/>
                  </a:cubicBezTo>
                  <a:cubicBezTo>
                    <a:pt x="189" y="508"/>
                    <a:pt x="180" y="510"/>
                    <a:pt x="171" y="510"/>
                  </a:cubicBezTo>
                  <a:cubicBezTo>
                    <a:pt x="151" y="510"/>
                    <a:pt x="133" y="501"/>
                    <a:pt x="120" y="488"/>
                  </a:cubicBezTo>
                  <a:cubicBezTo>
                    <a:pt x="107" y="474"/>
                    <a:pt x="99" y="456"/>
                    <a:pt x="99" y="436"/>
                  </a:cubicBezTo>
                  <a:cubicBezTo>
                    <a:pt x="104" y="227"/>
                    <a:pt x="104" y="227"/>
                    <a:pt x="104" y="227"/>
                  </a:cubicBezTo>
                  <a:cubicBezTo>
                    <a:pt x="104" y="220"/>
                    <a:pt x="104" y="220"/>
                    <a:pt x="104" y="220"/>
                  </a:cubicBezTo>
                  <a:cubicBezTo>
                    <a:pt x="105" y="171"/>
                    <a:pt x="105" y="171"/>
                    <a:pt x="105" y="171"/>
                  </a:cubicBezTo>
                  <a:cubicBezTo>
                    <a:pt x="106" y="151"/>
                    <a:pt x="114" y="133"/>
                    <a:pt x="128" y="120"/>
                  </a:cubicBezTo>
                  <a:cubicBezTo>
                    <a:pt x="142" y="107"/>
                    <a:pt x="160" y="99"/>
                    <a:pt x="180" y="99"/>
                  </a:cubicBezTo>
                  <a:cubicBezTo>
                    <a:pt x="200" y="100"/>
                    <a:pt x="218" y="108"/>
                    <a:pt x="231" y="122"/>
                  </a:cubicBezTo>
                  <a:cubicBezTo>
                    <a:pt x="244" y="136"/>
                    <a:pt x="252" y="154"/>
                    <a:pt x="251" y="174"/>
                  </a:cubicBezTo>
                  <a:cubicBezTo>
                    <a:pt x="250" y="214"/>
                    <a:pt x="250" y="214"/>
                    <a:pt x="250" y="214"/>
                  </a:cubicBezTo>
                  <a:cubicBezTo>
                    <a:pt x="309" y="234"/>
                    <a:pt x="335" y="271"/>
                    <a:pt x="347" y="299"/>
                  </a:cubicBezTo>
                  <a:cubicBezTo>
                    <a:pt x="350" y="176"/>
                    <a:pt x="350" y="176"/>
                    <a:pt x="350" y="176"/>
                  </a:cubicBezTo>
                  <a:cubicBezTo>
                    <a:pt x="351" y="129"/>
                    <a:pt x="333" y="85"/>
                    <a:pt x="302" y="54"/>
                  </a:cubicBezTo>
                  <a:cubicBezTo>
                    <a:pt x="272" y="22"/>
                    <a:pt x="229" y="2"/>
                    <a:pt x="18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7" name="Freeform 221"/>
            <p:cNvSpPr>
              <a:spLocks/>
            </p:cNvSpPr>
            <p:nvPr/>
          </p:nvSpPr>
          <p:spPr bwMode="black">
            <a:xfrm>
              <a:off x="1752600" y="4467929"/>
              <a:ext cx="670029" cy="926627"/>
            </a:xfrm>
            <a:custGeom>
              <a:avLst/>
              <a:gdLst>
                <a:gd name="T0" fmla="*/ 678 w 711"/>
                <a:gd name="T1" fmla="*/ 915 h 983"/>
                <a:gd name="T2" fmla="*/ 154 w 711"/>
                <a:gd name="T3" fmla="*/ 755 h 983"/>
                <a:gd name="T4" fmla="*/ 69 w 711"/>
                <a:gd name="T5" fmla="*/ 562 h 983"/>
                <a:gd name="T6" fmla="*/ 69 w 711"/>
                <a:gd name="T7" fmla="*/ 34 h 983"/>
                <a:gd name="T8" fmla="*/ 34 w 711"/>
                <a:gd name="T9" fmla="*/ 0 h 983"/>
                <a:gd name="T10" fmla="*/ 0 w 711"/>
                <a:gd name="T11" fmla="*/ 34 h 983"/>
                <a:gd name="T12" fmla="*/ 0 w 711"/>
                <a:gd name="T13" fmla="*/ 562 h 983"/>
                <a:gd name="T14" fmla="*/ 0 w 711"/>
                <a:gd name="T15" fmla="*/ 562 h 983"/>
                <a:gd name="T16" fmla="*/ 108 w 711"/>
                <a:gd name="T17" fmla="*/ 805 h 983"/>
                <a:gd name="T18" fmla="*/ 676 w 711"/>
                <a:gd name="T19" fmla="*/ 983 h 983"/>
                <a:gd name="T20" fmla="*/ 677 w 711"/>
                <a:gd name="T21" fmla="*/ 983 h 983"/>
                <a:gd name="T22" fmla="*/ 711 w 711"/>
                <a:gd name="T23" fmla="*/ 950 h 983"/>
                <a:gd name="T24" fmla="*/ 678 w 711"/>
                <a:gd name="T25" fmla="*/ 915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83">
                  <a:moveTo>
                    <a:pt x="678" y="915"/>
                  </a:moveTo>
                  <a:cubicBezTo>
                    <a:pt x="470" y="911"/>
                    <a:pt x="285" y="874"/>
                    <a:pt x="154" y="755"/>
                  </a:cubicBezTo>
                  <a:cubicBezTo>
                    <a:pt x="110" y="712"/>
                    <a:pt x="69" y="647"/>
                    <a:pt x="69" y="562"/>
                  </a:cubicBezTo>
                  <a:cubicBezTo>
                    <a:pt x="69" y="34"/>
                    <a:pt x="69" y="34"/>
                    <a:pt x="69" y="34"/>
                  </a:cubicBezTo>
                  <a:cubicBezTo>
                    <a:pt x="69" y="15"/>
                    <a:pt x="53" y="0"/>
                    <a:pt x="34" y="0"/>
                  </a:cubicBezTo>
                  <a:cubicBezTo>
                    <a:pt x="16" y="0"/>
                    <a:pt x="0" y="15"/>
                    <a:pt x="0" y="34"/>
                  </a:cubicBezTo>
                  <a:cubicBezTo>
                    <a:pt x="0" y="562"/>
                    <a:pt x="0" y="562"/>
                    <a:pt x="0" y="562"/>
                  </a:cubicBezTo>
                  <a:cubicBezTo>
                    <a:pt x="0" y="562"/>
                    <a:pt x="0" y="562"/>
                    <a:pt x="0" y="562"/>
                  </a:cubicBezTo>
                  <a:cubicBezTo>
                    <a:pt x="1" y="670"/>
                    <a:pt x="53" y="753"/>
                    <a:pt x="108" y="805"/>
                  </a:cubicBezTo>
                  <a:cubicBezTo>
                    <a:pt x="259" y="942"/>
                    <a:pt x="462" y="980"/>
                    <a:pt x="676" y="983"/>
                  </a:cubicBezTo>
                  <a:cubicBezTo>
                    <a:pt x="677" y="983"/>
                    <a:pt x="677" y="983"/>
                    <a:pt x="677" y="983"/>
                  </a:cubicBezTo>
                  <a:cubicBezTo>
                    <a:pt x="695" y="983"/>
                    <a:pt x="711" y="969"/>
                    <a:pt x="711" y="950"/>
                  </a:cubicBezTo>
                  <a:cubicBezTo>
                    <a:pt x="711" y="931"/>
                    <a:pt x="697" y="915"/>
                    <a:pt x="678" y="9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8" name="Freeform 222"/>
            <p:cNvSpPr>
              <a:spLocks/>
            </p:cNvSpPr>
            <p:nvPr/>
          </p:nvSpPr>
          <p:spPr bwMode="black">
            <a:xfrm>
              <a:off x="1752600" y="4467929"/>
              <a:ext cx="670029" cy="926627"/>
            </a:xfrm>
            <a:custGeom>
              <a:avLst/>
              <a:gdLst>
                <a:gd name="T0" fmla="*/ 678 w 711"/>
                <a:gd name="T1" fmla="*/ 915 h 983"/>
                <a:gd name="T2" fmla="*/ 154 w 711"/>
                <a:gd name="T3" fmla="*/ 755 h 983"/>
                <a:gd name="T4" fmla="*/ 69 w 711"/>
                <a:gd name="T5" fmla="*/ 562 h 983"/>
                <a:gd name="T6" fmla="*/ 69 w 711"/>
                <a:gd name="T7" fmla="*/ 34 h 983"/>
                <a:gd name="T8" fmla="*/ 34 w 711"/>
                <a:gd name="T9" fmla="*/ 0 h 983"/>
                <a:gd name="T10" fmla="*/ 0 w 711"/>
                <a:gd name="T11" fmla="*/ 34 h 983"/>
                <a:gd name="T12" fmla="*/ 0 w 711"/>
                <a:gd name="T13" fmla="*/ 562 h 983"/>
                <a:gd name="T14" fmla="*/ 0 w 711"/>
                <a:gd name="T15" fmla="*/ 562 h 983"/>
                <a:gd name="T16" fmla="*/ 108 w 711"/>
                <a:gd name="T17" fmla="*/ 805 h 983"/>
                <a:gd name="T18" fmla="*/ 676 w 711"/>
                <a:gd name="T19" fmla="*/ 983 h 983"/>
                <a:gd name="T20" fmla="*/ 677 w 711"/>
                <a:gd name="T21" fmla="*/ 983 h 983"/>
                <a:gd name="T22" fmla="*/ 711 w 711"/>
                <a:gd name="T23" fmla="*/ 950 h 983"/>
                <a:gd name="T24" fmla="*/ 678 w 711"/>
                <a:gd name="T25" fmla="*/ 915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83">
                  <a:moveTo>
                    <a:pt x="678" y="915"/>
                  </a:moveTo>
                  <a:cubicBezTo>
                    <a:pt x="470" y="911"/>
                    <a:pt x="285" y="874"/>
                    <a:pt x="154" y="755"/>
                  </a:cubicBezTo>
                  <a:cubicBezTo>
                    <a:pt x="110" y="712"/>
                    <a:pt x="69" y="647"/>
                    <a:pt x="69" y="562"/>
                  </a:cubicBezTo>
                  <a:cubicBezTo>
                    <a:pt x="69" y="34"/>
                    <a:pt x="69" y="34"/>
                    <a:pt x="69" y="34"/>
                  </a:cubicBezTo>
                  <a:cubicBezTo>
                    <a:pt x="69" y="15"/>
                    <a:pt x="53" y="0"/>
                    <a:pt x="34" y="0"/>
                  </a:cubicBezTo>
                  <a:cubicBezTo>
                    <a:pt x="16" y="0"/>
                    <a:pt x="0" y="15"/>
                    <a:pt x="0" y="34"/>
                  </a:cubicBezTo>
                  <a:cubicBezTo>
                    <a:pt x="0" y="562"/>
                    <a:pt x="0" y="562"/>
                    <a:pt x="0" y="562"/>
                  </a:cubicBezTo>
                  <a:cubicBezTo>
                    <a:pt x="0" y="562"/>
                    <a:pt x="0" y="562"/>
                    <a:pt x="0" y="562"/>
                  </a:cubicBezTo>
                  <a:cubicBezTo>
                    <a:pt x="1" y="670"/>
                    <a:pt x="53" y="753"/>
                    <a:pt x="108" y="805"/>
                  </a:cubicBezTo>
                  <a:cubicBezTo>
                    <a:pt x="259" y="942"/>
                    <a:pt x="462" y="980"/>
                    <a:pt x="676" y="983"/>
                  </a:cubicBezTo>
                  <a:cubicBezTo>
                    <a:pt x="677" y="983"/>
                    <a:pt x="677" y="983"/>
                    <a:pt x="677" y="983"/>
                  </a:cubicBezTo>
                  <a:cubicBezTo>
                    <a:pt x="695" y="983"/>
                    <a:pt x="711" y="969"/>
                    <a:pt x="711" y="950"/>
                  </a:cubicBezTo>
                  <a:cubicBezTo>
                    <a:pt x="711" y="931"/>
                    <a:pt x="697" y="915"/>
                    <a:pt x="678" y="9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9" name="Freeform 223"/>
            <p:cNvSpPr>
              <a:spLocks/>
            </p:cNvSpPr>
            <p:nvPr/>
          </p:nvSpPr>
          <p:spPr bwMode="black">
            <a:xfrm>
              <a:off x="1977672" y="4663072"/>
              <a:ext cx="606178" cy="195940"/>
            </a:xfrm>
            <a:custGeom>
              <a:avLst/>
              <a:gdLst>
                <a:gd name="T0" fmla="*/ 643 w 643"/>
                <a:gd name="T1" fmla="*/ 132 h 208"/>
                <a:gd name="T2" fmla="*/ 438 w 643"/>
                <a:gd name="T3" fmla="*/ 150 h 208"/>
                <a:gd name="T4" fmla="*/ 0 w 643"/>
                <a:gd name="T5" fmla="*/ 0 h 208"/>
                <a:gd name="T6" fmla="*/ 0 w 643"/>
                <a:gd name="T7" fmla="*/ 103 h 208"/>
                <a:gd name="T8" fmla="*/ 39 w 643"/>
                <a:gd name="T9" fmla="*/ 130 h 208"/>
                <a:gd name="T10" fmla="*/ 438 w 643"/>
                <a:gd name="T11" fmla="*/ 208 h 208"/>
                <a:gd name="T12" fmla="*/ 606 w 643"/>
                <a:gd name="T13" fmla="*/ 197 h 208"/>
                <a:gd name="T14" fmla="*/ 643 w 643"/>
                <a:gd name="T15" fmla="*/ 132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208">
                  <a:moveTo>
                    <a:pt x="643" y="132"/>
                  </a:moveTo>
                  <a:cubicBezTo>
                    <a:pt x="582" y="143"/>
                    <a:pt x="512" y="150"/>
                    <a:pt x="438" y="150"/>
                  </a:cubicBezTo>
                  <a:cubicBezTo>
                    <a:pt x="196" y="150"/>
                    <a:pt x="0" y="82"/>
                    <a:pt x="0" y="0"/>
                  </a:cubicBezTo>
                  <a:cubicBezTo>
                    <a:pt x="0" y="103"/>
                    <a:pt x="0" y="103"/>
                    <a:pt x="0" y="103"/>
                  </a:cubicBezTo>
                  <a:cubicBezTo>
                    <a:pt x="12" y="113"/>
                    <a:pt x="25" y="121"/>
                    <a:pt x="39" y="130"/>
                  </a:cubicBezTo>
                  <a:cubicBezTo>
                    <a:pt x="130" y="180"/>
                    <a:pt x="273" y="208"/>
                    <a:pt x="438" y="208"/>
                  </a:cubicBezTo>
                  <a:cubicBezTo>
                    <a:pt x="497" y="208"/>
                    <a:pt x="554" y="204"/>
                    <a:pt x="606" y="197"/>
                  </a:cubicBezTo>
                  <a:cubicBezTo>
                    <a:pt x="615" y="174"/>
                    <a:pt x="628" y="152"/>
                    <a:pt x="643"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0" name="Freeform 224"/>
            <p:cNvSpPr>
              <a:spLocks/>
            </p:cNvSpPr>
            <p:nvPr/>
          </p:nvSpPr>
          <p:spPr bwMode="black">
            <a:xfrm>
              <a:off x="1976076" y="4835467"/>
              <a:ext cx="555896" cy="196340"/>
            </a:xfrm>
            <a:custGeom>
              <a:avLst/>
              <a:gdLst>
                <a:gd name="T0" fmla="*/ 590 w 590"/>
                <a:gd name="T1" fmla="*/ 140 h 208"/>
                <a:gd name="T2" fmla="*/ 438 w 590"/>
                <a:gd name="T3" fmla="*/ 150 h 208"/>
                <a:gd name="T4" fmla="*/ 0 w 590"/>
                <a:gd name="T5" fmla="*/ 0 h 208"/>
                <a:gd name="T6" fmla="*/ 0 w 590"/>
                <a:gd name="T7" fmla="*/ 103 h 208"/>
                <a:gd name="T8" fmla="*/ 39 w 590"/>
                <a:gd name="T9" fmla="*/ 129 h 208"/>
                <a:gd name="T10" fmla="*/ 438 w 590"/>
                <a:gd name="T11" fmla="*/ 208 h 208"/>
                <a:gd name="T12" fmla="*/ 589 w 590"/>
                <a:gd name="T13" fmla="*/ 199 h 208"/>
                <a:gd name="T14" fmla="*/ 590 w 590"/>
                <a:gd name="T15" fmla="*/ 14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208">
                  <a:moveTo>
                    <a:pt x="590" y="140"/>
                  </a:moveTo>
                  <a:cubicBezTo>
                    <a:pt x="543" y="146"/>
                    <a:pt x="491" y="150"/>
                    <a:pt x="438" y="150"/>
                  </a:cubicBezTo>
                  <a:cubicBezTo>
                    <a:pt x="196" y="150"/>
                    <a:pt x="0" y="82"/>
                    <a:pt x="0" y="0"/>
                  </a:cubicBezTo>
                  <a:cubicBezTo>
                    <a:pt x="0" y="103"/>
                    <a:pt x="0" y="103"/>
                    <a:pt x="0" y="103"/>
                  </a:cubicBezTo>
                  <a:cubicBezTo>
                    <a:pt x="12" y="113"/>
                    <a:pt x="25" y="121"/>
                    <a:pt x="39" y="129"/>
                  </a:cubicBezTo>
                  <a:cubicBezTo>
                    <a:pt x="129" y="180"/>
                    <a:pt x="273" y="208"/>
                    <a:pt x="438" y="208"/>
                  </a:cubicBezTo>
                  <a:cubicBezTo>
                    <a:pt x="491" y="208"/>
                    <a:pt x="541" y="205"/>
                    <a:pt x="589" y="199"/>
                  </a:cubicBezTo>
                  <a:lnTo>
                    <a:pt x="590"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1" name="Freeform 225"/>
            <p:cNvSpPr>
              <a:spLocks noEditPoints="1"/>
            </p:cNvSpPr>
            <p:nvPr/>
          </p:nvSpPr>
          <p:spPr bwMode="black">
            <a:xfrm>
              <a:off x="1886286" y="4267200"/>
              <a:ext cx="1011628" cy="995266"/>
            </a:xfrm>
            <a:custGeom>
              <a:avLst/>
              <a:gdLst>
                <a:gd name="T0" fmla="*/ 683 w 1073"/>
                <a:gd name="T1" fmla="*/ 951 h 1056"/>
                <a:gd name="T2" fmla="*/ 683 w 1073"/>
                <a:gd name="T3" fmla="*/ 947 h 1056"/>
                <a:gd name="T4" fmla="*/ 537 w 1073"/>
                <a:gd name="T5" fmla="*/ 957 h 1056"/>
                <a:gd name="T6" fmla="*/ 99 w 1073"/>
                <a:gd name="T7" fmla="*/ 776 h 1056"/>
                <a:gd name="T8" fmla="*/ 99 w 1073"/>
                <a:gd name="T9" fmla="*/ 623 h 1056"/>
                <a:gd name="T10" fmla="*/ 99 w 1073"/>
                <a:gd name="T11" fmla="*/ 520 h 1056"/>
                <a:gd name="T12" fmla="*/ 99 w 1073"/>
                <a:gd name="T13" fmla="*/ 352 h 1056"/>
                <a:gd name="T14" fmla="*/ 137 w 1073"/>
                <a:gd name="T15" fmla="*/ 379 h 1056"/>
                <a:gd name="T16" fmla="*/ 537 w 1073"/>
                <a:gd name="T17" fmla="*/ 458 h 1056"/>
                <a:gd name="T18" fmla="*/ 862 w 1073"/>
                <a:gd name="T19" fmla="*/ 411 h 1056"/>
                <a:gd name="T20" fmla="*/ 972 w 1073"/>
                <a:gd name="T21" fmla="*/ 355 h 1056"/>
                <a:gd name="T22" fmla="*/ 975 w 1073"/>
                <a:gd name="T23" fmla="*/ 352 h 1056"/>
                <a:gd name="T24" fmla="*/ 975 w 1073"/>
                <a:gd name="T25" fmla="*/ 460 h 1056"/>
                <a:gd name="T26" fmla="*/ 1067 w 1073"/>
                <a:gd name="T27" fmla="*/ 493 h 1056"/>
                <a:gd name="T28" fmla="*/ 1073 w 1073"/>
                <a:gd name="T29" fmla="*/ 494 h 1056"/>
                <a:gd name="T30" fmla="*/ 1073 w 1073"/>
                <a:gd name="T31" fmla="*/ 249 h 1056"/>
                <a:gd name="T32" fmla="*/ 1002 w 1073"/>
                <a:gd name="T33" fmla="*/ 114 h 1056"/>
                <a:gd name="T34" fmla="*/ 537 w 1073"/>
                <a:gd name="T35" fmla="*/ 0 h 1056"/>
                <a:gd name="T36" fmla="*/ 195 w 1073"/>
                <a:gd name="T37" fmla="*/ 49 h 1056"/>
                <a:gd name="T38" fmla="*/ 71 w 1073"/>
                <a:gd name="T39" fmla="*/ 114 h 1056"/>
                <a:gd name="T40" fmla="*/ 0 w 1073"/>
                <a:gd name="T41" fmla="*/ 249 h 1056"/>
                <a:gd name="T42" fmla="*/ 0 w 1073"/>
                <a:gd name="T43" fmla="*/ 776 h 1056"/>
                <a:gd name="T44" fmla="*/ 64 w 1073"/>
                <a:gd name="T45" fmla="*/ 917 h 1056"/>
                <a:gd name="T46" fmla="*/ 537 w 1073"/>
                <a:gd name="T47" fmla="*/ 1056 h 1056"/>
                <a:gd name="T48" fmla="*/ 681 w 1073"/>
                <a:gd name="T49" fmla="*/ 1047 h 1056"/>
                <a:gd name="T50" fmla="*/ 683 w 1073"/>
                <a:gd name="T51" fmla="*/ 951 h 1056"/>
                <a:gd name="T52" fmla="*/ 537 w 1073"/>
                <a:gd name="T53" fmla="*/ 99 h 1056"/>
                <a:gd name="T54" fmla="*/ 975 w 1073"/>
                <a:gd name="T55" fmla="*/ 249 h 1056"/>
                <a:gd name="T56" fmla="*/ 537 w 1073"/>
                <a:gd name="T57" fmla="*/ 399 h 1056"/>
                <a:gd name="T58" fmla="*/ 99 w 1073"/>
                <a:gd name="T59" fmla="*/ 249 h 1056"/>
                <a:gd name="T60" fmla="*/ 537 w 1073"/>
                <a:gd name="T61" fmla="*/ 99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3" h="1056">
                  <a:moveTo>
                    <a:pt x="683" y="951"/>
                  </a:moveTo>
                  <a:cubicBezTo>
                    <a:pt x="683" y="947"/>
                    <a:pt x="683" y="947"/>
                    <a:pt x="683" y="947"/>
                  </a:cubicBezTo>
                  <a:cubicBezTo>
                    <a:pt x="638" y="954"/>
                    <a:pt x="587" y="957"/>
                    <a:pt x="537" y="957"/>
                  </a:cubicBezTo>
                  <a:cubicBezTo>
                    <a:pt x="295" y="957"/>
                    <a:pt x="99" y="876"/>
                    <a:pt x="99" y="776"/>
                  </a:cubicBezTo>
                  <a:cubicBezTo>
                    <a:pt x="99" y="623"/>
                    <a:pt x="99" y="623"/>
                    <a:pt x="99" y="623"/>
                  </a:cubicBezTo>
                  <a:cubicBezTo>
                    <a:pt x="99" y="520"/>
                    <a:pt x="99" y="520"/>
                    <a:pt x="99" y="520"/>
                  </a:cubicBezTo>
                  <a:cubicBezTo>
                    <a:pt x="99" y="352"/>
                    <a:pt x="99" y="352"/>
                    <a:pt x="99" y="352"/>
                  </a:cubicBezTo>
                  <a:cubicBezTo>
                    <a:pt x="110" y="362"/>
                    <a:pt x="123" y="371"/>
                    <a:pt x="137" y="379"/>
                  </a:cubicBezTo>
                  <a:cubicBezTo>
                    <a:pt x="228" y="429"/>
                    <a:pt x="371" y="457"/>
                    <a:pt x="537" y="458"/>
                  </a:cubicBezTo>
                  <a:cubicBezTo>
                    <a:pt x="662" y="458"/>
                    <a:pt x="776" y="441"/>
                    <a:pt x="862" y="411"/>
                  </a:cubicBezTo>
                  <a:cubicBezTo>
                    <a:pt x="906" y="396"/>
                    <a:pt x="942" y="378"/>
                    <a:pt x="972" y="355"/>
                  </a:cubicBezTo>
                  <a:cubicBezTo>
                    <a:pt x="973" y="354"/>
                    <a:pt x="974" y="353"/>
                    <a:pt x="975" y="352"/>
                  </a:cubicBezTo>
                  <a:cubicBezTo>
                    <a:pt x="975" y="460"/>
                    <a:pt x="975" y="460"/>
                    <a:pt x="975" y="460"/>
                  </a:cubicBezTo>
                  <a:cubicBezTo>
                    <a:pt x="1008" y="465"/>
                    <a:pt x="1039" y="476"/>
                    <a:pt x="1067" y="493"/>
                  </a:cubicBezTo>
                  <a:cubicBezTo>
                    <a:pt x="1069" y="493"/>
                    <a:pt x="1071" y="493"/>
                    <a:pt x="1073" y="494"/>
                  </a:cubicBezTo>
                  <a:cubicBezTo>
                    <a:pt x="1073" y="249"/>
                    <a:pt x="1073" y="249"/>
                    <a:pt x="1073" y="249"/>
                  </a:cubicBezTo>
                  <a:cubicBezTo>
                    <a:pt x="1073" y="187"/>
                    <a:pt x="1037" y="141"/>
                    <a:pt x="1002" y="114"/>
                  </a:cubicBezTo>
                  <a:cubicBezTo>
                    <a:pt x="896" y="33"/>
                    <a:pt x="733" y="3"/>
                    <a:pt x="537" y="0"/>
                  </a:cubicBezTo>
                  <a:cubicBezTo>
                    <a:pt x="406" y="0"/>
                    <a:pt x="288" y="18"/>
                    <a:pt x="195" y="49"/>
                  </a:cubicBezTo>
                  <a:cubicBezTo>
                    <a:pt x="148" y="66"/>
                    <a:pt x="107" y="85"/>
                    <a:pt x="71" y="114"/>
                  </a:cubicBezTo>
                  <a:cubicBezTo>
                    <a:pt x="36" y="141"/>
                    <a:pt x="0" y="187"/>
                    <a:pt x="0" y="249"/>
                  </a:cubicBezTo>
                  <a:cubicBezTo>
                    <a:pt x="0" y="776"/>
                    <a:pt x="0" y="776"/>
                    <a:pt x="0" y="776"/>
                  </a:cubicBezTo>
                  <a:cubicBezTo>
                    <a:pt x="0" y="835"/>
                    <a:pt x="29" y="884"/>
                    <a:pt x="64" y="917"/>
                  </a:cubicBezTo>
                  <a:cubicBezTo>
                    <a:pt x="169" y="1014"/>
                    <a:pt x="338" y="1053"/>
                    <a:pt x="537" y="1056"/>
                  </a:cubicBezTo>
                  <a:cubicBezTo>
                    <a:pt x="586" y="1056"/>
                    <a:pt x="636" y="1053"/>
                    <a:pt x="681" y="1047"/>
                  </a:cubicBezTo>
                  <a:lnTo>
                    <a:pt x="683" y="951"/>
                  </a:lnTo>
                  <a:close/>
                  <a:moveTo>
                    <a:pt x="537" y="99"/>
                  </a:moveTo>
                  <a:cubicBezTo>
                    <a:pt x="778" y="99"/>
                    <a:pt x="975" y="166"/>
                    <a:pt x="975" y="249"/>
                  </a:cubicBezTo>
                  <a:cubicBezTo>
                    <a:pt x="975" y="332"/>
                    <a:pt x="778" y="399"/>
                    <a:pt x="537" y="399"/>
                  </a:cubicBezTo>
                  <a:cubicBezTo>
                    <a:pt x="295" y="399"/>
                    <a:pt x="99" y="332"/>
                    <a:pt x="99" y="249"/>
                  </a:cubicBezTo>
                  <a:cubicBezTo>
                    <a:pt x="99" y="166"/>
                    <a:pt x="295" y="99"/>
                    <a:pt x="537"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spTree>
    <p:extLst>
      <p:ext uri="{BB962C8B-B14F-4D97-AF65-F5344CB8AC3E}">
        <p14:creationId xmlns:p14="http://schemas.microsoft.com/office/powerpoint/2010/main" val="471408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94990" y="385578"/>
            <a:ext cx="2915920" cy="2310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Rectangle 7"/>
          <p:cNvSpPr/>
          <p:nvPr/>
        </p:nvSpPr>
        <p:spPr bwMode="auto">
          <a:xfrm>
            <a:off x="7386320" y="3302000"/>
            <a:ext cx="1524000" cy="1524000"/>
          </a:xfrm>
          <a:prstGeom prst="rect">
            <a:avLst/>
          </a:prstGeom>
          <a:solidFill>
            <a:srgbClr val="8CC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1500" spc="-5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Text</a:t>
            </a:r>
            <a:endParaRPr lang="en-US" sz="1500"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 name="Rectangle 8"/>
          <p:cNvSpPr/>
          <p:nvPr/>
        </p:nvSpPr>
        <p:spPr bwMode="auto">
          <a:xfrm>
            <a:off x="804742" y="2900855"/>
            <a:ext cx="10767148" cy="36103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marL="1028682" lvl="1" indent="-571500">
              <a:buFont typeface="Arial" pitchFamily="34" charset="0"/>
              <a:buChar char="•"/>
            </a:pPr>
            <a:r>
              <a:rPr lang="en-US" sz="3600" u="sng" dirty="0" smtClean="0">
                <a:solidFill>
                  <a:schemeClr val="bg1"/>
                </a:solidFill>
              </a:rPr>
              <a:t>Privacy by Design</a:t>
            </a:r>
            <a:r>
              <a:rPr lang="en-US" sz="3600" dirty="0" smtClean="0">
                <a:solidFill>
                  <a:schemeClr val="bg1"/>
                </a:solidFill>
              </a:rPr>
              <a:t> – development </a:t>
            </a:r>
            <a:r>
              <a:rPr lang="en-US" sz="3600" dirty="0">
                <a:solidFill>
                  <a:schemeClr val="bg1"/>
                </a:solidFill>
              </a:rPr>
              <a:t>practices</a:t>
            </a:r>
          </a:p>
          <a:p>
            <a:pPr marL="1028682" lvl="1" indent="-571500">
              <a:buFont typeface="Arial" pitchFamily="34" charset="0"/>
              <a:buChar char="•"/>
            </a:pPr>
            <a:r>
              <a:rPr lang="en-US" sz="3600" u="sng" dirty="0" smtClean="0">
                <a:solidFill>
                  <a:schemeClr val="bg1"/>
                </a:solidFill>
              </a:rPr>
              <a:t>EU Model Clauses</a:t>
            </a:r>
            <a:r>
              <a:rPr lang="en-US" sz="3600" dirty="0" smtClean="0">
                <a:solidFill>
                  <a:schemeClr val="bg1"/>
                </a:solidFill>
              </a:rPr>
              <a:t> – contractual obligations</a:t>
            </a:r>
            <a:endParaRPr lang="en-US" sz="3600" dirty="0">
              <a:solidFill>
                <a:schemeClr val="bg1"/>
              </a:solidFill>
            </a:endParaRPr>
          </a:p>
          <a:p>
            <a:pPr marL="1028682" lvl="1" indent="-571500">
              <a:buFont typeface="Arial" pitchFamily="34" charset="0"/>
              <a:buChar char="•"/>
            </a:pPr>
            <a:r>
              <a:rPr lang="en-US" sz="3600" u="sng" dirty="0" smtClean="0">
                <a:solidFill>
                  <a:schemeClr val="bg1"/>
                </a:solidFill>
              </a:rPr>
              <a:t>Office 365 Trust Center</a:t>
            </a:r>
            <a:r>
              <a:rPr lang="en-US" sz="3600" dirty="0" smtClean="0">
                <a:solidFill>
                  <a:schemeClr val="bg1"/>
                </a:solidFill>
              </a:rPr>
              <a:t> - transparency</a:t>
            </a:r>
            <a:endParaRPr lang="en-US" sz="3600" dirty="0">
              <a:solidFill>
                <a:schemeClr val="bg1"/>
              </a:solidFill>
            </a:endParaRPr>
          </a:p>
          <a:p>
            <a:pPr marL="1028682" lvl="1" indent="-571500">
              <a:buFont typeface="Arial" pitchFamily="34" charset="0"/>
              <a:buChar char="•"/>
            </a:pPr>
            <a:r>
              <a:rPr lang="en-US" sz="3600" u="sng" dirty="0" smtClean="0">
                <a:solidFill>
                  <a:schemeClr val="bg1"/>
                </a:solidFill>
              </a:rPr>
              <a:t>Private/Hybrid Scenarios</a:t>
            </a:r>
            <a:r>
              <a:rPr lang="en-US" sz="3600" dirty="0" smtClean="0">
                <a:solidFill>
                  <a:schemeClr val="bg1"/>
                </a:solidFill>
              </a:rPr>
              <a:t> - </a:t>
            </a:r>
            <a:r>
              <a:rPr lang="en-US" sz="3600" dirty="0">
                <a:solidFill>
                  <a:schemeClr val="bg1"/>
                </a:solidFill>
              </a:rPr>
              <a:t>options for all </a:t>
            </a:r>
            <a:r>
              <a:rPr lang="en-US" sz="3600" dirty="0" smtClean="0">
                <a:solidFill>
                  <a:schemeClr val="bg1"/>
                </a:solidFill>
              </a:rPr>
              <a:t>needs</a:t>
            </a:r>
          </a:p>
          <a:p>
            <a:pPr marL="1028682" lvl="1" indent="-571500">
              <a:buFont typeface="Arial" pitchFamily="34" charset="0"/>
              <a:buChar char="•"/>
            </a:pPr>
            <a:endParaRPr lang="en-US" sz="3600" b="1" dirty="0">
              <a:solidFill>
                <a:schemeClr val="bg1"/>
              </a:solidFill>
            </a:endParaRPr>
          </a:p>
          <a:p>
            <a:pPr defTabSz="914099" fontAlgn="base">
              <a:spcBef>
                <a:spcPct val="0"/>
              </a:spcBef>
              <a:spcAft>
                <a:spcPct val="0"/>
              </a:spcAft>
            </a:pPr>
            <a:endParaRPr lang="en-US" sz="1500"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3" name="Rectangle 12"/>
          <p:cNvSpPr/>
          <p:nvPr/>
        </p:nvSpPr>
        <p:spPr bwMode="auto">
          <a:xfrm>
            <a:off x="3880944" y="396761"/>
            <a:ext cx="7690945" cy="2310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4000" dirty="0">
                <a:solidFill>
                  <a:schemeClr val="bg1"/>
                </a:solidFill>
              </a:rPr>
              <a:t>Security and Privacy: </a:t>
            </a:r>
            <a:br>
              <a:rPr lang="en-US" sz="4000" dirty="0">
                <a:solidFill>
                  <a:schemeClr val="bg1"/>
                </a:solidFill>
              </a:rPr>
            </a:br>
            <a:r>
              <a:rPr lang="en-US" sz="4000" dirty="0" smtClean="0">
                <a:solidFill>
                  <a:schemeClr val="bg1"/>
                </a:solidFill>
              </a:rPr>
              <a:t>Responsible and transparent practices </a:t>
            </a:r>
          </a:p>
        </p:txBody>
      </p:sp>
      <p:sp>
        <p:nvSpPr>
          <p:cNvPr id="22" name="Freeform 164"/>
          <p:cNvSpPr>
            <a:spLocks noEditPoints="1"/>
          </p:cNvSpPr>
          <p:nvPr/>
        </p:nvSpPr>
        <p:spPr bwMode="black">
          <a:xfrm>
            <a:off x="1845083" y="1020703"/>
            <a:ext cx="815733" cy="1062640"/>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bg1"/>
          </a:solidFill>
          <a:ln>
            <a:noFill/>
          </a:ln>
          <a:extLst/>
        </p:spPr>
        <p:txBody>
          <a:bodyPr vert="horz" wrap="square" lIns="82305" tIns="41153" rIns="82305" bIns="41153" numCol="1" anchor="t" anchorCtr="0" compatLnSpc="1">
            <a:prstTxWarp prst="textNoShape">
              <a:avLst/>
            </a:prstTxWarp>
          </a:bodyPr>
          <a:lstStyle/>
          <a:p>
            <a:endParaRPr lang="en-US" sz="1600"/>
          </a:p>
        </p:txBody>
      </p:sp>
    </p:spTree>
    <p:extLst>
      <p:ext uri="{BB962C8B-B14F-4D97-AF65-F5344CB8AC3E}">
        <p14:creationId xmlns:p14="http://schemas.microsoft.com/office/powerpoint/2010/main" val="3865680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2" y="1995231"/>
            <a:ext cx="11853552" cy="4215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91115" y="548681"/>
            <a:ext cx="8830681" cy="1446550"/>
          </a:xfrm>
          <a:prstGeom prst="rect">
            <a:avLst/>
          </a:prstGeom>
          <a:noFill/>
        </p:spPr>
        <p:txBody>
          <a:bodyPr wrap="square" rtlCol="0">
            <a:spAutoFit/>
          </a:bodyPr>
          <a:lstStyle/>
          <a:p>
            <a:pPr algn="ctr"/>
            <a:r>
              <a:rPr lang="en-US" sz="4400" dirty="0" smtClean="0">
                <a:solidFill>
                  <a:schemeClr val="bg1"/>
                </a:solidFill>
              </a:rPr>
              <a:t>Increasing transparency: </a:t>
            </a:r>
          </a:p>
          <a:p>
            <a:pPr algn="ctr"/>
            <a:r>
              <a:rPr lang="en-US" sz="4400" dirty="0" smtClean="0">
                <a:solidFill>
                  <a:schemeClr val="bg1"/>
                </a:solidFill>
                <a:hlinkClick r:id="rId3"/>
              </a:rPr>
              <a:t>Trust Center</a:t>
            </a:r>
            <a:endParaRPr lang="en-US" sz="4400" dirty="0">
              <a:solidFill>
                <a:schemeClr val="bg1"/>
              </a:solidFill>
            </a:endParaRPr>
          </a:p>
        </p:txBody>
      </p:sp>
    </p:spTree>
    <p:extLst>
      <p:ext uri="{BB962C8B-B14F-4D97-AF65-F5344CB8AC3E}">
        <p14:creationId xmlns:p14="http://schemas.microsoft.com/office/powerpoint/2010/main" val="290598198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5531720"/>
          </a:xfrm>
          <a:prstGeom prst="rect">
            <a:avLst/>
          </a:prstGeom>
        </p:spPr>
      </p:pic>
      <p:sp>
        <p:nvSpPr>
          <p:cNvPr id="3" name="Title 1"/>
          <p:cNvSpPr txBox="1">
            <a:spLocks/>
          </p:cNvSpPr>
          <p:nvPr/>
        </p:nvSpPr>
        <p:spPr>
          <a:xfrm>
            <a:off x="306637" y="5886894"/>
            <a:ext cx="11579384" cy="9636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mn-lt"/>
              </a:rPr>
              <a:t>Where is the Cloud ?</a:t>
            </a:r>
            <a:endParaRPr lang="en-US" dirty="0">
              <a:solidFill>
                <a:schemeClr val="bg1"/>
              </a:solidFill>
              <a:latin typeface="+mn-lt"/>
            </a:endParaRPr>
          </a:p>
        </p:txBody>
      </p:sp>
    </p:spTree>
    <p:extLst>
      <p:ext uri="{BB962C8B-B14F-4D97-AF65-F5344CB8AC3E}">
        <p14:creationId xmlns:p14="http://schemas.microsoft.com/office/powerpoint/2010/main" val="113246655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988" y="537359"/>
            <a:ext cx="11149013" cy="747897"/>
          </a:xfrm>
        </p:spPr>
        <p:txBody>
          <a:bodyPr/>
          <a:lstStyle/>
          <a:p>
            <a:r>
              <a:rPr lang="en-US" dirty="0" smtClean="0">
                <a:solidFill>
                  <a:schemeClr val="bg1"/>
                </a:solidFill>
                <a:latin typeface="+mn-lt"/>
              </a:rPr>
              <a:t>Law Enforcement Access to Data</a:t>
            </a:r>
            <a:endParaRPr lang="en-US" dirty="0">
              <a:solidFill>
                <a:schemeClr val="bg1"/>
              </a:solidFill>
              <a:latin typeface="+mn-lt"/>
            </a:endParaRPr>
          </a:p>
        </p:txBody>
      </p:sp>
      <p:sp>
        <p:nvSpPr>
          <p:cNvPr id="3" name="Text Placeholder 2"/>
          <p:cNvSpPr>
            <a:spLocks noGrp="1"/>
          </p:cNvSpPr>
          <p:nvPr>
            <p:ph type="body" sz="quarter" idx="10"/>
          </p:nvPr>
        </p:nvSpPr>
        <p:spPr>
          <a:xfrm>
            <a:off x="519743" y="1981568"/>
            <a:ext cx="11173090" cy="3902607"/>
          </a:xfrm>
        </p:spPr>
        <p:txBody>
          <a:bodyPr/>
          <a:lstStyle/>
          <a:p>
            <a:r>
              <a:rPr lang="en-US" dirty="0" smtClean="0">
                <a:solidFill>
                  <a:schemeClr val="bg1"/>
                </a:solidFill>
              </a:rPr>
              <a:t>Law enforcement, anti-terrorism investigations</a:t>
            </a:r>
          </a:p>
          <a:p>
            <a:r>
              <a:rPr lang="en-US" dirty="0" smtClean="0">
                <a:solidFill>
                  <a:schemeClr val="bg1"/>
                </a:solidFill>
              </a:rPr>
              <a:t>National approaches</a:t>
            </a:r>
          </a:p>
          <a:p>
            <a:pPr lvl="1"/>
            <a:r>
              <a:rPr lang="en-US" dirty="0" smtClean="0">
                <a:solidFill>
                  <a:schemeClr val="bg1"/>
                </a:solidFill>
              </a:rPr>
              <a:t>and international agreements: European Cybercrime Convention</a:t>
            </a:r>
          </a:p>
          <a:p>
            <a:r>
              <a:rPr lang="en-US" dirty="0">
                <a:solidFill>
                  <a:schemeClr val="bg1"/>
                </a:solidFill>
              </a:rPr>
              <a:t>Balancing interests with data </a:t>
            </a:r>
            <a:r>
              <a:rPr lang="en-US" dirty="0" smtClean="0">
                <a:solidFill>
                  <a:schemeClr val="bg1"/>
                </a:solidFill>
              </a:rPr>
              <a:t>protection, international trade, national sovereignty</a:t>
            </a:r>
          </a:p>
          <a:p>
            <a:r>
              <a:rPr lang="en-US" dirty="0" smtClean="0">
                <a:solidFill>
                  <a:schemeClr val="bg1"/>
                </a:solidFill>
              </a:rPr>
              <a:t>Need greater international cooperation, understanding of mutual objectives, strict limits on data access</a:t>
            </a:r>
            <a:endParaRPr lang="en-US" dirty="0">
              <a:solidFill>
                <a:schemeClr val="bg1"/>
              </a:solidFill>
            </a:endParaRPr>
          </a:p>
          <a:p>
            <a:pPr lvl="1"/>
            <a:endParaRPr lang="en-US" dirty="0"/>
          </a:p>
        </p:txBody>
      </p:sp>
    </p:spTree>
    <p:extLst>
      <p:ext uri="{BB962C8B-B14F-4D97-AF65-F5344CB8AC3E}">
        <p14:creationId xmlns:p14="http://schemas.microsoft.com/office/powerpoint/2010/main" val="312599801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94990" y="497705"/>
            <a:ext cx="2915920" cy="2310525"/>
          </a:xfrm>
          <a:prstGeom prst="rect">
            <a:avLst/>
          </a:prstGeom>
          <a:solidFill>
            <a:srgbClr val="00A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Rectangle 7"/>
          <p:cNvSpPr/>
          <p:nvPr/>
        </p:nvSpPr>
        <p:spPr bwMode="auto">
          <a:xfrm>
            <a:off x="7386320" y="3302000"/>
            <a:ext cx="1524000" cy="1524000"/>
          </a:xfrm>
          <a:prstGeom prst="rect">
            <a:avLst/>
          </a:prstGeom>
          <a:solidFill>
            <a:srgbClr val="8CC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1500" spc="-5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Text</a:t>
            </a:r>
            <a:endParaRPr lang="en-US" sz="1500"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 name="Rectangle 8"/>
          <p:cNvSpPr/>
          <p:nvPr/>
        </p:nvSpPr>
        <p:spPr bwMode="auto">
          <a:xfrm>
            <a:off x="804742" y="3012982"/>
            <a:ext cx="10767148" cy="36103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marL="342900" indent="-342900">
              <a:buFont typeface="Arial" pitchFamily="34" charset="0"/>
              <a:buChar char="•"/>
            </a:pPr>
            <a:r>
              <a:rPr lang="en-US" sz="2800" dirty="0">
                <a:solidFill>
                  <a:schemeClr val="bg1"/>
                </a:solidFill>
              </a:rPr>
              <a:t>Continuous concern about, and intolerance of, lock-in</a:t>
            </a:r>
          </a:p>
          <a:p>
            <a:pPr marL="342900" indent="-342900">
              <a:buFont typeface="Arial" pitchFamily="34" charset="0"/>
              <a:buChar char="•"/>
            </a:pPr>
            <a:r>
              <a:rPr lang="en-US" sz="2800" dirty="0">
                <a:solidFill>
                  <a:schemeClr val="bg1"/>
                </a:solidFill>
              </a:rPr>
              <a:t>Emphasize efforts to increase options and choices, not decrease them</a:t>
            </a:r>
            <a:endParaRPr lang="en-US" sz="2800" dirty="0">
              <a:solidFill>
                <a:schemeClr val="bg1"/>
              </a:solidFill>
              <a:hlinkClick r:id="rId3"/>
            </a:endParaRPr>
          </a:p>
          <a:p>
            <a:pPr marL="342900" indent="-342900">
              <a:buFont typeface="Arial" pitchFamily="34" charset="0"/>
              <a:buChar char="•"/>
            </a:pPr>
            <a:r>
              <a:rPr lang="en-US" sz="2800" dirty="0">
                <a:solidFill>
                  <a:schemeClr val="bg1"/>
                </a:solidFill>
                <a:hlinkClick r:id="rId3"/>
              </a:rPr>
              <a:t>Interoperability Elements of a Cloud Platform</a:t>
            </a:r>
            <a:endParaRPr lang="en-US" sz="2800" dirty="0">
              <a:solidFill>
                <a:schemeClr val="bg1"/>
              </a:solidFill>
            </a:endParaRPr>
          </a:p>
          <a:p>
            <a:pPr marL="800082" lvl="1" indent="-342900">
              <a:buFont typeface="Arial" pitchFamily="34" charset="0"/>
              <a:buChar char="•"/>
            </a:pPr>
            <a:r>
              <a:rPr lang="en-US" sz="2800" dirty="0">
                <a:solidFill>
                  <a:schemeClr val="bg1"/>
                </a:solidFill>
              </a:rPr>
              <a:t>Data </a:t>
            </a:r>
            <a:r>
              <a:rPr lang="en-US" sz="2800" dirty="0" smtClean="0">
                <a:solidFill>
                  <a:schemeClr val="bg1"/>
                </a:solidFill>
              </a:rPr>
              <a:t>portability, Standards, Ease </a:t>
            </a:r>
            <a:r>
              <a:rPr lang="en-US" sz="2800" dirty="0">
                <a:solidFill>
                  <a:schemeClr val="bg1"/>
                </a:solidFill>
              </a:rPr>
              <a:t>of Migration &amp; Deployment</a:t>
            </a:r>
          </a:p>
          <a:p>
            <a:pPr marL="800082" lvl="1" indent="-342900">
              <a:buFont typeface="Arial" pitchFamily="34" charset="0"/>
              <a:buChar char="•"/>
            </a:pPr>
            <a:r>
              <a:rPr lang="en-US" sz="2800" dirty="0">
                <a:solidFill>
                  <a:schemeClr val="bg1"/>
                </a:solidFill>
              </a:rPr>
              <a:t>Developer Choice</a:t>
            </a:r>
          </a:p>
          <a:p>
            <a:pPr marL="342900" indent="-342900">
              <a:buFont typeface="Arial" pitchFamily="34" charset="0"/>
              <a:buChar char="•"/>
            </a:pPr>
            <a:r>
              <a:rPr lang="en-US" sz="2800" dirty="0">
                <a:solidFill>
                  <a:schemeClr val="bg1"/>
                </a:solidFill>
              </a:rPr>
              <a:t>It’s Your Data !</a:t>
            </a:r>
          </a:p>
        </p:txBody>
      </p:sp>
      <p:sp>
        <p:nvSpPr>
          <p:cNvPr id="13" name="Rectangle 12"/>
          <p:cNvSpPr/>
          <p:nvPr/>
        </p:nvSpPr>
        <p:spPr bwMode="auto">
          <a:xfrm>
            <a:off x="3880944" y="485138"/>
            <a:ext cx="7690945" cy="2310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4000" dirty="0">
                <a:solidFill>
                  <a:schemeClr val="bg1"/>
                </a:solidFill>
              </a:rPr>
              <a:t>Interoperability and </a:t>
            </a:r>
            <a:endParaRPr lang="en-US" sz="4000" dirty="0" smtClean="0">
              <a:solidFill>
                <a:schemeClr val="bg1"/>
              </a:solidFill>
            </a:endParaRPr>
          </a:p>
          <a:p>
            <a:pPr defTabSz="914099" fontAlgn="base">
              <a:spcBef>
                <a:spcPct val="0"/>
              </a:spcBef>
              <a:spcAft>
                <a:spcPct val="0"/>
              </a:spcAft>
            </a:pPr>
            <a:r>
              <a:rPr lang="en-US" sz="4000" dirty="0" smtClean="0">
                <a:solidFill>
                  <a:schemeClr val="bg1"/>
                </a:solidFill>
              </a:rPr>
              <a:t>Data </a:t>
            </a:r>
            <a:r>
              <a:rPr lang="en-US" sz="4000" dirty="0">
                <a:solidFill>
                  <a:schemeClr val="bg1"/>
                </a:solidFill>
              </a:rPr>
              <a:t>Portability</a:t>
            </a:r>
            <a:endParaRPr lang="en-US" sz="4000" dirty="0" smtClean="0">
              <a:solidFill>
                <a:schemeClr val="bg1"/>
              </a:solidFill>
            </a:endParaRPr>
          </a:p>
        </p:txBody>
      </p:sp>
      <p:grpSp>
        <p:nvGrpSpPr>
          <p:cNvPr id="11" name="Group 10"/>
          <p:cNvGrpSpPr/>
          <p:nvPr/>
        </p:nvGrpSpPr>
        <p:grpSpPr bwMode="black">
          <a:xfrm>
            <a:off x="1521799" y="1080157"/>
            <a:ext cx="1401139" cy="1110061"/>
            <a:chOff x="2462213" y="1598613"/>
            <a:chExt cx="4222750" cy="3667125"/>
          </a:xfrm>
        </p:grpSpPr>
        <p:sp>
          <p:nvSpPr>
            <p:cNvPr id="12" name="Rectangle 6"/>
            <p:cNvSpPr>
              <a:spLocks noChangeArrowheads="1"/>
            </p:cNvSpPr>
            <p:nvPr/>
          </p:nvSpPr>
          <p:spPr bwMode="black">
            <a:xfrm>
              <a:off x="5564188"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bg1"/>
                </a:solidFill>
              </a:endParaRPr>
            </a:p>
          </p:txBody>
        </p:sp>
        <p:sp>
          <p:nvSpPr>
            <p:cNvPr id="14" name="Rectangle 7"/>
            <p:cNvSpPr>
              <a:spLocks noChangeArrowheads="1"/>
            </p:cNvSpPr>
            <p:nvPr/>
          </p:nvSpPr>
          <p:spPr bwMode="black">
            <a:xfrm>
              <a:off x="5795963" y="3346451"/>
              <a:ext cx="112713"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bg1"/>
                </a:solidFill>
              </a:endParaRPr>
            </a:p>
          </p:txBody>
        </p:sp>
        <p:sp>
          <p:nvSpPr>
            <p:cNvPr id="15" name="Rectangle 8"/>
            <p:cNvSpPr>
              <a:spLocks noChangeArrowheads="1"/>
            </p:cNvSpPr>
            <p:nvPr/>
          </p:nvSpPr>
          <p:spPr bwMode="black">
            <a:xfrm>
              <a:off x="3092451"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bg1"/>
                </a:solidFill>
              </a:endParaRPr>
            </a:p>
          </p:txBody>
        </p:sp>
        <p:sp>
          <p:nvSpPr>
            <p:cNvPr id="16" name="Rectangle 9"/>
            <p:cNvSpPr>
              <a:spLocks noChangeArrowheads="1"/>
            </p:cNvSpPr>
            <p:nvPr/>
          </p:nvSpPr>
          <p:spPr bwMode="black">
            <a:xfrm>
              <a:off x="3324226" y="3346451"/>
              <a:ext cx="117475"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bg1"/>
                </a:solidFill>
              </a:endParaRPr>
            </a:p>
          </p:txBody>
        </p:sp>
        <p:sp>
          <p:nvSpPr>
            <p:cNvPr id="17" name="Freeform 10"/>
            <p:cNvSpPr>
              <a:spLocks/>
            </p:cNvSpPr>
            <p:nvPr/>
          </p:nvSpPr>
          <p:spPr bwMode="black">
            <a:xfrm>
              <a:off x="3902076" y="2506663"/>
              <a:ext cx="101600" cy="123825"/>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bg1"/>
                </a:solidFill>
              </a:endParaRPr>
            </a:p>
          </p:txBody>
        </p:sp>
        <p:sp>
          <p:nvSpPr>
            <p:cNvPr id="18" name="Freeform 11"/>
            <p:cNvSpPr>
              <a:spLocks/>
            </p:cNvSpPr>
            <p:nvPr/>
          </p:nvSpPr>
          <p:spPr bwMode="black">
            <a:xfrm>
              <a:off x="4017963" y="2709863"/>
              <a:ext cx="98425" cy="123825"/>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bg1"/>
                </a:solidFill>
              </a:endParaRPr>
            </a:p>
          </p:txBody>
        </p:sp>
        <p:sp>
          <p:nvSpPr>
            <p:cNvPr id="19" name="Freeform 12"/>
            <p:cNvSpPr>
              <a:spLocks/>
            </p:cNvSpPr>
            <p:nvPr/>
          </p:nvSpPr>
          <p:spPr bwMode="black">
            <a:xfrm>
              <a:off x="4873626" y="2709863"/>
              <a:ext cx="98425" cy="123825"/>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bg1"/>
                </a:solidFill>
              </a:endParaRPr>
            </a:p>
          </p:txBody>
        </p:sp>
        <p:sp>
          <p:nvSpPr>
            <p:cNvPr id="20" name="Freeform 13"/>
            <p:cNvSpPr>
              <a:spLocks/>
            </p:cNvSpPr>
            <p:nvPr/>
          </p:nvSpPr>
          <p:spPr bwMode="black">
            <a:xfrm>
              <a:off x="4989513" y="2506663"/>
              <a:ext cx="98425" cy="123825"/>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bg1"/>
                </a:solidFill>
              </a:endParaRPr>
            </a:p>
          </p:txBody>
        </p:sp>
        <p:sp>
          <p:nvSpPr>
            <p:cNvPr id="21" name="Freeform 14"/>
            <p:cNvSpPr>
              <a:spLocks/>
            </p:cNvSpPr>
            <p:nvPr/>
          </p:nvSpPr>
          <p:spPr bwMode="black">
            <a:xfrm>
              <a:off x="4017963" y="3990976"/>
              <a:ext cx="98425" cy="123825"/>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bg1"/>
                </a:solidFill>
              </a:endParaRPr>
            </a:p>
          </p:txBody>
        </p:sp>
        <p:sp>
          <p:nvSpPr>
            <p:cNvPr id="23" name="Freeform 15"/>
            <p:cNvSpPr>
              <a:spLocks/>
            </p:cNvSpPr>
            <p:nvPr/>
          </p:nvSpPr>
          <p:spPr bwMode="black">
            <a:xfrm>
              <a:off x="3902076" y="4189413"/>
              <a:ext cx="101600" cy="128588"/>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bg1"/>
                </a:solidFill>
              </a:endParaRPr>
            </a:p>
          </p:txBody>
        </p:sp>
        <p:sp>
          <p:nvSpPr>
            <p:cNvPr id="24" name="Freeform 16"/>
            <p:cNvSpPr>
              <a:spLocks/>
            </p:cNvSpPr>
            <p:nvPr/>
          </p:nvSpPr>
          <p:spPr bwMode="black">
            <a:xfrm>
              <a:off x="4989513" y="4189413"/>
              <a:ext cx="98425" cy="128588"/>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bg1"/>
                </a:solidFill>
              </a:endParaRPr>
            </a:p>
          </p:txBody>
        </p:sp>
        <p:sp>
          <p:nvSpPr>
            <p:cNvPr id="25" name="Freeform 17"/>
            <p:cNvSpPr>
              <a:spLocks/>
            </p:cNvSpPr>
            <p:nvPr/>
          </p:nvSpPr>
          <p:spPr bwMode="black">
            <a:xfrm>
              <a:off x="4873626" y="3990976"/>
              <a:ext cx="98425" cy="123825"/>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bg1"/>
                </a:solidFill>
              </a:endParaRPr>
            </a:p>
          </p:txBody>
        </p:sp>
        <p:sp>
          <p:nvSpPr>
            <p:cNvPr id="26" name="Freeform 18"/>
            <p:cNvSpPr>
              <a:spLocks/>
            </p:cNvSpPr>
            <p:nvPr/>
          </p:nvSpPr>
          <p:spPr bwMode="black">
            <a:xfrm>
              <a:off x="3579813" y="2892426"/>
              <a:ext cx="1833563" cy="1068388"/>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bg1"/>
                </a:solidFill>
              </a:endParaRPr>
            </a:p>
          </p:txBody>
        </p:sp>
        <p:sp>
          <p:nvSpPr>
            <p:cNvPr id="27" name="Freeform 19"/>
            <p:cNvSpPr>
              <a:spLocks noEditPoints="1"/>
            </p:cNvSpPr>
            <p:nvPr/>
          </p:nvSpPr>
          <p:spPr bwMode="black">
            <a:xfrm>
              <a:off x="3321051" y="1598613"/>
              <a:ext cx="750888" cy="522288"/>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bg1"/>
                </a:solidFill>
              </a:endParaRPr>
            </a:p>
          </p:txBody>
        </p:sp>
        <p:sp>
          <p:nvSpPr>
            <p:cNvPr id="28" name="Freeform 20"/>
            <p:cNvSpPr>
              <a:spLocks/>
            </p:cNvSpPr>
            <p:nvPr/>
          </p:nvSpPr>
          <p:spPr bwMode="black">
            <a:xfrm>
              <a:off x="3178176" y="2154238"/>
              <a:ext cx="1035050" cy="239713"/>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bg1"/>
                </a:solidFill>
              </a:endParaRPr>
            </a:p>
          </p:txBody>
        </p:sp>
        <p:sp>
          <p:nvSpPr>
            <p:cNvPr id="29" name="Freeform 21"/>
            <p:cNvSpPr>
              <a:spLocks noEditPoints="1"/>
            </p:cNvSpPr>
            <p:nvPr/>
          </p:nvSpPr>
          <p:spPr bwMode="black">
            <a:xfrm>
              <a:off x="4730751" y="1639888"/>
              <a:ext cx="781050" cy="608013"/>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bg1"/>
                </a:solidFill>
              </a:endParaRPr>
            </a:p>
          </p:txBody>
        </p:sp>
        <p:sp>
          <p:nvSpPr>
            <p:cNvPr id="30" name="Freeform 22"/>
            <p:cNvSpPr>
              <a:spLocks/>
            </p:cNvSpPr>
            <p:nvPr/>
          </p:nvSpPr>
          <p:spPr bwMode="black">
            <a:xfrm>
              <a:off x="4911726" y="2289176"/>
              <a:ext cx="419100"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bg1"/>
                </a:solidFill>
              </a:endParaRPr>
            </a:p>
          </p:txBody>
        </p:sp>
        <p:sp>
          <p:nvSpPr>
            <p:cNvPr id="31" name="Freeform 23"/>
            <p:cNvSpPr>
              <a:spLocks noEditPoints="1"/>
            </p:cNvSpPr>
            <p:nvPr/>
          </p:nvSpPr>
          <p:spPr bwMode="black">
            <a:xfrm>
              <a:off x="5586413" y="1639888"/>
              <a:ext cx="385763" cy="754063"/>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bg1"/>
                </a:solidFill>
              </a:endParaRPr>
            </a:p>
          </p:txBody>
        </p:sp>
        <p:sp>
          <p:nvSpPr>
            <p:cNvPr id="32" name="Freeform 24"/>
            <p:cNvSpPr>
              <a:spLocks noEditPoints="1"/>
            </p:cNvSpPr>
            <p:nvPr/>
          </p:nvSpPr>
          <p:spPr bwMode="black">
            <a:xfrm>
              <a:off x="2462213" y="3032126"/>
              <a:ext cx="525463" cy="804863"/>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bg1"/>
                </a:solidFill>
              </a:endParaRPr>
            </a:p>
          </p:txBody>
        </p:sp>
        <p:sp>
          <p:nvSpPr>
            <p:cNvPr id="33" name="Freeform 25"/>
            <p:cNvSpPr>
              <a:spLocks noEditPoints="1"/>
            </p:cNvSpPr>
            <p:nvPr/>
          </p:nvSpPr>
          <p:spPr bwMode="black">
            <a:xfrm>
              <a:off x="5049838" y="4411663"/>
              <a:ext cx="739775" cy="85407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bg1"/>
                </a:solidFill>
              </a:endParaRPr>
            </a:p>
          </p:txBody>
        </p:sp>
        <p:sp>
          <p:nvSpPr>
            <p:cNvPr id="34" name="Freeform 26"/>
            <p:cNvSpPr>
              <a:spLocks noEditPoints="1"/>
            </p:cNvSpPr>
            <p:nvPr/>
          </p:nvSpPr>
          <p:spPr bwMode="black">
            <a:xfrm>
              <a:off x="6043613" y="2960688"/>
              <a:ext cx="641350" cy="876300"/>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bg1"/>
                </a:solidFill>
              </a:endParaRPr>
            </a:p>
          </p:txBody>
        </p:sp>
        <p:sp>
          <p:nvSpPr>
            <p:cNvPr id="35" name="Oval 27"/>
            <p:cNvSpPr>
              <a:spLocks noChangeArrowheads="1"/>
            </p:cNvSpPr>
            <p:nvPr/>
          </p:nvSpPr>
          <p:spPr bwMode="black">
            <a:xfrm>
              <a:off x="62245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bg1"/>
                </a:solidFill>
              </a:endParaRPr>
            </a:p>
          </p:txBody>
        </p:sp>
        <p:sp>
          <p:nvSpPr>
            <p:cNvPr id="36" name="Oval 28"/>
            <p:cNvSpPr>
              <a:spLocks noChangeArrowheads="1"/>
            </p:cNvSpPr>
            <p:nvPr/>
          </p:nvSpPr>
          <p:spPr bwMode="black">
            <a:xfrm>
              <a:off x="64531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bg1"/>
                </a:solidFill>
              </a:endParaRPr>
            </a:p>
          </p:txBody>
        </p:sp>
        <p:sp>
          <p:nvSpPr>
            <p:cNvPr id="37" name="Oval 29"/>
            <p:cNvSpPr>
              <a:spLocks noChangeArrowheads="1"/>
            </p:cNvSpPr>
            <p:nvPr/>
          </p:nvSpPr>
          <p:spPr bwMode="black">
            <a:xfrm>
              <a:off x="6340476"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bg1"/>
                </a:solidFill>
              </a:endParaRPr>
            </a:p>
          </p:txBody>
        </p:sp>
        <p:sp>
          <p:nvSpPr>
            <p:cNvPr id="38" name="Freeform 30"/>
            <p:cNvSpPr>
              <a:spLocks/>
            </p:cNvSpPr>
            <p:nvPr/>
          </p:nvSpPr>
          <p:spPr bwMode="black">
            <a:xfrm>
              <a:off x="3425826" y="4279901"/>
              <a:ext cx="442913" cy="16192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bg1"/>
                </a:solidFill>
              </a:endParaRPr>
            </a:p>
          </p:txBody>
        </p:sp>
        <p:sp>
          <p:nvSpPr>
            <p:cNvPr id="39" name="Freeform 31"/>
            <p:cNvSpPr>
              <a:spLocks noEditPoints="1"/>
            </p:cNvSpPr>
            <p:nvPr/>
          </p:nvSpPr>
          <p:spPr bwMode="black">
            <a:xfrm>
              <a:off x="3414713" y="4456113"/>
              <a:ext cx="476250" cy="80962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bg1"/>
                </a:solidFill>
              </a:endParaRPr>
            </a:p>
          </p:txBody>
        </p:sp>
      </p:grpSp>
    </p:spTree>
    <p:extLst>
      <p:ext uri="{BB962C8B-B14F-4D97-AF65-F5344CB8AC3E}">
        <p14:creationId xmlns:p14="http://schemas.microsoft.com/office/powerpoint/2010/main" val="3646959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561109"/>
            <a:ext cx="11149013" cy="747897"/>
          </a:xfrm>
        </p:spPr>
        <p:txBody>
          <a:bodyPr/>
          <a:lstStyle/>
          <a:p>
            <a:r>
              <a:rPr lang="en-US" dirty="0" smtClean="0">
                <a:solidFill>
                  <a:schemeClr val="bg1"/>
                </a:solidFill>
                <a:latin typeface="+mn-lt"/>
              </a:rPr>
              <a:t>Getting smart about data</a:t>
            </a:r>
            <a:endParaRPr lang="en-US" dirty="0">
              <a:solidFill>
                <a:schemeClr val="bg1"/>
              </a:solidFill>
              <a:latin typeface="+mn-lt"/>
            </a:endParaRPr>
          </a:p>
        </p:txBody>
      </p:sp>
      <p:sp>
        <p:nvSpPr>
          <p:cNvPr id="3" name="Text Placeholder 2"/>
          <p:cNvSpPr>
            <a:spLocks noGrp="1"/>
          </p:cNvSpPr>
          <p:nvPr>
            <p:ph type="body" sz="quarter" idx="10"/>
          </p:nvPr>
        </p:nvSpPr>
        <p:spPr>
          <a:xfrm>
            <a:off x="519743" y="2147822"/>
            <a:ext cx="11173090" cy="3933384"/>
          </a:xfrm>
        </p:spPr>
        <p:txBody>
          <a:bodyPr>
            <a:normAutofit/>
          </a:bodyPr>
          <a:lstStyle/>
          <a:p>
            <a:r>
              <a:rPr lang="en-US" dirty="0" smtClean="0">
                <a:solidFill>
                  <a:schemeClr val="bg1"/>
                </a:solidFill>
              </a:rPr>
              <a:t>Data governance encompasses many elements</a:t>
            </a:r>
          </a:p>
          <a:p>
            <a:r>
              <a:rPr lang="en-US" dirty="0" smtClean="0">
                <a:solidFill>
                  <a:schemeClr val="bg1"/>
                </a:solidFill>
              </a:rPr>
              <a:t>“Open data” efforts of governments</a:t>
            </a:r>
          </a:p>
          <a:p>
            <a:pPr lvl="1"/>
            <a:r>
              <a:rPr lang="en-US" dirty="0" smtClean="0">
                <a:solidFill>
                  <a:schemeClr val="bg1"/>
                </a:solidFill>
              </a:rPr>
              <a:t>Which data to protect, which to share</a:t>
            </a:r>
          </a:p>
          <a:p>
            <a:pPr lvl="1"/>
            <a:r>
              <a:rPr lang="en-US" dirty="0" smtClean="0">
                <a:solidFill>
                  <a:schemeClr val="bg1"/>
                </a:solidFill>
              </a:rPr>
              <a:t>How to protect, how to share</a:t>
            </a:r>
          </a:p>
          <a:p>
            <a:r>
              <a:rPr lang="en-US" dirty="0">
                <a:solidFill>
                  <a:schemeClr val="bg1"/>
                </a:solidFill>
              </a:rPr>
              <a:t>Transparency and accountability of </a:t>
            </a:r>
            <a:r>
              <a:rPr lang="en-US" dirty="0" smtClean="0">
                <a:solidFill>
                  <a:schemeClr val="bg1"/>
                </a:solidFill>
              </a:rPr>
              <a:t>government management of data</a:t>
            </a:r>
          </a:p>
          <a:p>
            <a:r>
              <a:rPr lang="en-US" dirty="0" smtClean="0">
                <a:solidFill>
                  <a:schemeClr val="bg1"/>
                </a:solidFill>
              </a:rPr>
              <a:t>Transparency and accountability of vendor practices</a:t>
            </a:r>
          </a:p>
          <a:p>
            <a:pPr lvl="1"/>
            <a:r>
              <a:rPr lang="en-US" dirty="0" smtClean="0">
                <a:solidFill>
                  <a:schemeClr val="bg1"/>
                </a:solidFill>
              </a:rPr>
              <a:t>Trust and predictability</a:t>
            </a:r>
            <a:endParaRPr lang="en-US" dirty="0">
              <a:solidFill>
                <a:schemeClr val="bg1"/>
              </a:solidFill>
            </a:endParaRPr>
          </a:p>
        </p:txBody>
      </p:sp>
    </p:spTree>
    <p:extLst>
      <p:ext uri="{BB962C8B-B14F-4D97-AF65-F5344CB8AC3E}">
        <p14:creationId xmlns:p14="http://schemas.microsoft.com/office/powerpoint/2010/main" val="229350278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Segoe"/>
              </a:rPr>
              <a:t>A Proactive Cloud  Policy</a:t>
            </a:r>
            <a:endParaRPr lang="en-US" dirty="0">
              <a:solidFill>
                <a:schemeClr val="bg1"/>
              </a:solidFill>
              <a:latin typeface="Segoe"/>
            </a:endParaRPr>
          </a:p>
        </p:txBody>
      </p:sp>
      <p:sp>
        <p:nvSpPr>
          <p:cNvPr id="3" name="Text Placeholder 2"/>
          <p:cNvSpPr>
            <a:spLocks noGrp="1"/>
          </p:cNvSpPr>
          <p:nvPr>
            <p:ph type="body" sz="quarter" idx="10"/>
          </p:nvPr>
        </p:nvSpPr>
        <p:spPr>
          <a:xfrm>
            <a:off x="507868" y="1411552"/>
            <a:ext cx="11173090" cy="5386090"/>
          </a:xfrm>
        </p:spPr>
        <p:txBody>
          <a:bodyPr/>
          <a:lstStyle/>
          <a:p>
            <a:r>
              <a:rPr lang="en-US" dirty="0" smtClean="0">
                <a:solidFill>
                  <a:schemeClr val="bg1"/>
                </a:solidFill>
              </a:rPr>
              <a:t>Envision the benefits</a:t>
            </a:r>
          </a:p>
          <a:p>
            <a:pPr lvl="1"/>
            <a:r>
              <a:rPr lang="en-US" dirty="0">
                <a:solidFill>
                  <a:schemeClr val="bg1"/>
                </a:solidFill>
              </a:rPr>
              <a:t> for government as </a:t>
            </a:r>
            <a:r>
              <a:rPr lang="en-US" dirty="0" smtClean="0">
                <a:solidFill>
                  <a:schemeClr val="bg1"/>
                </a:solidFill>
              </a:rPr>
              <a:t>user</a:t>
            </a:r>
          </a:p>
          <a:p>
            <a:pPr lvl="1">
              <a:buFont typeface="Wingdings" pitchFamily="2" charset="2"/>
              <a:buChar char="Ø"/>
            </a:pPr>
            <a:r>
              <a:rPr lang="en-US" dirty="0">
                <a:solidFill>
                  <a:schemeClr val="bg1"/>
                </a:solidFill>
              </a:rPr>
              <a:t> for economy as a </a:t>
            </a:r>
            <a:r>
              <a:rPr lang="en-US" dirty="0" smtClean="0">
                <a:solidFill>
                  <a:schemeClr val="bg1"/>
                </a:solidFill>
              </a:rPr>
              <a:t>whole</a:t>
            </a:r>
          </a:p>
          <a:p>
            <a:r>
              <a:rPr lang="en-US" dirty="0">
                <a:solidFill>
                  <a:schemeClr val="bg1"/>
                </a:solidFill>
              </a:rPr>
              <a:t> Realistically assess </a:t>
            </a:r>
            <a:r>
              <a:rPr lang="en-US" dirty="0" smtClean="0">
                <a:solidFill>
                  <a:schemeClr val="bg1"/>
                </a:solidFill>
              </a:rPr>
              <a:t>risks and challenges</a:t>
            </a:r>
          </a:p>
          <a:p>
            <a:pPr lvl="1"/>
            <a:r>
              <a:rPr lang="en-US" dirty="0">
                <a:solidFill>
                  <a:schemeClr val="bg1"/>
                </a:solidFill>
              </a:rPr>
              <a:t> address, eliminate </a:t>
            </a:r>
            <a:r>
              <a:rPr lang="en-US" dirty="0" smtClean="0">
                <a:solidFill>
                  <a:schemeClr val="bg1"/>
                </a:solidFill>
              </a:rPr>
              <a:t>barriers</a:t>
            </a:r>
          </a:p>
          <a:p>
            <a:r>
              <a:rPr lang="en-US" dirty="0">
                <a:solidFill>
                  <a:schemeClr val="bg1"/>
                </a:solidFill>
              </a:rPr>
              <a:t> Promote  </a:t>
            </a:r>
            <a:r>
              <a:rPr lang="en-US" dirty="0" smtClean="0">
                <a:solidFill>
                  <a:schemeClr val="bg1"/>
                </a:solidFill>
              </a:rPr>
              <a:t>use of cloud</a:t>
            </a:r>
          </a:p>
          <a:p>
            <a:pPr lvl="1"/>
            <a:r>
              <a:rPr lang="en-US" dirty="0">
                <a:solidFill>
                  <a:schemeClr val="bg1"/>
                </a:solidFill>
              </a:rPr>
              <a:t> as element of economic </a:t>
            </a:r>
            <a:r>
              <a:rPr lang="en-US" dirty="0" smtClean="0">
                <a:solidFill>
                  <a:schemeClr val="bg1"/>
                </a:solidFill>
              </a:rPr>
              <a:t>policy</a:t>
            </a:r>
          </a:p>
          <a:p>
            <a:r>
              <a:rPr lang="en-US" dirty="0">
                <a:solidFill>
                  <a:schemeClr val="bg1"/>
                </a:solidFill>
              </a:rPr>
              <a:t> participate in </a:t>
            </a:r>
            <a:r>
              <a:rPr lang="en-US" dirty="0" smtClean="0">
                <a:solidFill>
                  <a:schemeClr val="bg1"/>
                </a:solidFill>
              </a:rPr>
              <a:t>EU strategies to harmonize rules</a:t>
            </a:r>
          </a:p>
          <a:p>
            <a:pPr lvl="1"/>
            <a:r>
              <a:rPr lang="en-US" dirty="0" smtClean="0">
                <a:solidFill>
                  <a:schemeClr val="bg1"/>
                </a:solidFill>
              </a:rPr>
              <a:t>seek efficiency benefits</a:t>
            </a:r>
          </a:p>
          <a:p>
            <a:pPr lvl="1"/>
            <a:r>
              <a:rPr lang="en-US" dirty="0" smtClean="0">
                <a:solidFill>
                  <a:schemeClr val="bg1"/>
                </a:solidFill>
              </a:rPr>
              <a:t>make the Single </a:t>
            </a:r>
            <a:r>
              <a:rPr lang="en-US" dirty="0">
                <a:solidFill>
                  <a:schemeClr val="bg1"/>
                </a:solidFill>
              </a:rPr>
              <a:t>Market work for </a:t>
            </a:r>
            <a:r>
              <a:rPr lang="en-US" dirty="0" smtClean="0">
                <a:solidFill>
                  <a:schemeClr val="bg1"/>
                </a:solidFill>
              </a:rPr>
              <a:t>you</a:t>
            </a:r>
          </a:p>
          <a:p>
            <a:pPr marL="404813" lvl="1" indent="0">
              <a:buNone/>
            </a:pPr>
            <a:endParaRPr lang="en-US" dirty="0">
              <a:solidFill>
                <a:schemeClr val="bg1"/>
              </a:solidFill>
            </a:endParaRPr>
          </a:p>
        </p:txBody>
      </p:sp>
    </p:spTree>
    <p:extLst>
      <p:ext uri="{BB962C8B-B14F-4D97-AF65-F5344CB8AC3E}">
        <p14:creationId xmlns:p14="http://schemas.microsoft.com/office/powerpoint/2010/main" val="303287475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193628" y="1613338"/>
            <a:ext cx="3139440" cy="3139440"/>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0970" tIns="93980" rIns="140970" bIns="93980" numCol="1" spcCol="0" rtlCol="0" fromWordArt="0" anchor="b" anchorCtr="0" forceAA="0" compatLnSpc="1">
            <a:prstTxWarp prst="textNoShape">
              <a:avLst/>
            </a:prstTxWarp>
            <a:noAutofit/>
          </a:bodyPr>
          <a:lstStyle/>
          <a:p>
            <a:pPr defTabSz="914099" fontAlgn="base">
              <a:spcBef>
                <a:spcPct val="0"/>
              </a:spcBef>
              <a:spcAft>
                <a:spcPct val="0"/>
              </a:spcAft>
            </a:pPr>
            <a:r>
              <a:rPr lang="en-US" sz="3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Q&amp;A</a:t>
            </a:r>
          </a:p>
        </p:txBody>
      </p:sp>
      <p:sp>
        <p:nvSpPr>
          <p:cNvPr id="5" name="Freeform 13"/>
          <p:cNvSpPr>
            <a:spLocks noEditPoints="1"/>
          </p:cNvSpPr>
          <p:nvPr/>
        </p:nvSpPr>
        <p:spPr bwMode="black">
          <a:xfrm>
            <a:off x="5218996" y="2621181"/>
            <a:ext cx="945321" cy="926059"/>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Tree>
    <p:extLst>
      <p:ext uri="{BB962C8B-B14F-4D97-AF65-F5344CB8AC3E}">
        <p14:creationId xmlns:p14="http://schemas.microsoft.com/office/powerpoint/2010/main" val="268836778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sz="4800" dirty="0" smtClean="0">
                <a:solidFill>
                  <a:schemeClr val="bg1"/>
                </a:solidFill>
              </a:rPr>
              <a:t>Resources</a:t>
            </a:r>
            <a:endParaRPr lang="en-US" sz="4800" dirty="0">
              <a:solidFill>
                <a:schemeClr val="bg1"/>
              </a:solidFill>
            </a:endParaRPr>
          </a:p>
        </p:txBody>
      </p:sp>
    </p:spTree>
    <p:extLst>
      <p:ext uri="{BB962C8B-B14F-4D97-AF65-F5344CB8AC3E}">
        <p14:creationId xmlns:p14="http://schemas.microsoft.com/office/powerpoint/2010/main" val="1623521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863" y="935494"/>
            <a:ext cx="10599840" cy="4919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80655" y="6103917"/>
            <a:ext cx="5640779" cy="615553"/>
          </a:xfrm>
          <a:prstGeom prst="rect">
            <a:avLst/>
          </a:prstGeom>
          <a:noFill/>
        </p:spPr>
        <p:txBody>
          <a:bodyPr wrap="square" lIns="0" tIns="0" rIns="0" bIns="0" rtlCol="0">
            <a:spAutoFit/>
          </a:bodyPr>
          <a:lstStyle/>
          <a:p>
            <a:r>
              <a:rPr lang="en-US" sz="4000" dirty="0" smtClean="0">
                <a:solidFill>
                  <a:schemeClr val="bg1"/>
                </a:solidFill>
                <a:latin typeface="Segoe UI Light" pitchFamily="34" charset="0"/>
              </a:rPr>
              <a:t>www.microsoft.eu</a:t>
            </a:r>
          </a:p>
        </p:txBody>
      </p:sp>
    </p:spTree>
    <p:extLst>
      <p:ext uri="{BB962C8B-B14F-4D97-AF65-F5344CB8AC3E}">
        <p14:creationId xmlns:p14="http://schemas.microsoft.com/office/powerpoint/2010/main" val="208688360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278" y="398876"/>
            <a:ext cx="11153440" cy="541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3777" y="6103917"/>
            <a:ext cx="8918368" cy="861774"/>
          </a:xfrm>
          <a:prstGeom prst="rect">
            <a:avLst/>
          </a:prstGeom>
          <a:noFill/>
        </p:spPr>
        <p:txBody>
          <a:bodyPr wrap="square" lIns="0" tIns="0" rIns="0" bIns="0" rtlCol="0">
            <a:spAutoFit/>
          </a:bodyPr>
          <a:lstStyle/>
          <a:p>
            <a:r>
              <a:rPr lang="en-US" sz="2800" dirty="0">
                <a:solidFill>
                  <a:schemeClr val="bg1"/>
                </a:solidFill>
                <a:latin typeface="Segoe UI Light" pitchFamily="34" charset="0"/>
                <a:hlinkClick r:id="rId3"/>
              </a:rPr>
              <a:t>http</a:t>
            </a:r>
            <a:r>
              <a:rPr lang="en-US" sz="2800">
                <a:solidFill>
                  <a:schemeClr val="bg1"/>
                </a:solidFill>
                <a:latin typeface="Segoe UI Light" pitchFamily="34" charset="0"/>
                <a:hlinkClick r:id="rId3"/>
              </a:rPr>
              <a:t>://</a:t>
            </a:r>
            <a:r>
              <a:rPr lang="en-US" sz="2800" smtClean="0">
                <a:solidFill>
                  <a:schemeClr val="bg1"/>
                </a:solidFill>
                <a:latin typeface="Segoe UI Light" pitchFamily="34" charset="0"/>
                <a:hlinkClick r:id="rId3"/>
              </a:rPr>
              <a:t>www.cloudlegal.ccls.qmul.ac.uk/Research/index.html</a:t>
            </a:r>
            <a:endParaRPr lang="en-US" sz="2800" smtClean="0">
              <a:solidFill>
                <a:schemeClr val="bg1"/>
              </a:solidFill>
              <a:latin typeface="Segoe UI Light" pitchFamily="34" charset="0"/>
            </a:endParaRPr>
          </a:p>
          <a:p>
            <a:endParaRPr lang="en-US" sz="2800" dirty="0" smtClean="0">
              <a:solidFill>
                <a:schemeClr val="bg1"/>
              </a:solidFill>
              <a:latin typeface="Segoe UI Light" pitchFamily="34" charset="0"/>
            </a:endParaRPr>
          </a:p>
        </p:txBody>
      </p:sp>
    </p:spTree>
    <p:extLst>
      <p:ext uri="{BB962C8B-B14F-4D97-AF65-F5344CB8AC3E}">
        <p14:creationId xmlns:p14="http://schemas.microsoft.com/office/powerpoint/2010/main" val="344346414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126" y="199268"/>
            <a:ext cx="10383779" cy="805434"/>
          </a:xfrm>
        </p:spPr>
        <p:txBody>
          <a:bodyPr>
            <a:normAutofit/>
          </a:bodyPr>
          <a:lstStyle/>
          <a:p>
            <a:r>
              <a:rPr lang="en-US" sz="3200" dirty="0" smtClean="0">
                <a:solidFill>
                  <a:schemeClr val="tx1"/>
                </a:solidFill>
                <a:hlinkClick r:id="rId2"/>
              </a:rPr>
              <a:t>BSA Cloud Computing Scorecard</a:t>
            </a:r>
            <a:endParaRPr lang="en-US" sz="3200" dirty="0">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45" y="1554424"/>
            <a:ext cx="9863800" cy="4657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948797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wamp\www\microsoft\tdm\assets\ani_words.pn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67000"/>
                    </a14:imgEffect>
                    <a14:imgEffect>
                      <a14:brightnessContrast bright="100000" contrast="100000"/>
                    </a14:imgEffect>
                  </a14:imgLayer>
                </a14:imgProps>
              </a:ext>
            </a:extLst>
          </a:blip>
          <a:srcRect/>
          <a:stretch>
            <a:fillRect/>
          </a:stretch>
        </p:blipFill>
        <p:spPr bwMode="auto">
          <a:xfrm>
            <a:off x="2550107" y="1816925"/>
            <a:ext cx="7290898" cy="4441371"/>
          </a:xfrm>
          <a:prstGeom prst="rect">
            <a:avLst/>
          </a:prstGeom>
          <a:noFill/>
        </p:spPr>
      </p:pic>
      <p:sp>
        <p:nvSpPr>
          <p:cNvPr id="12" name="Title 11"/>
          <p:cNvSpPr>
            <a:spLocks noGrp="1"/>
          </p:cNvSpPr>
          <p:nvPr>
            <p:ph type="title"/>
          </p:nvPr>
        </p:nvSpPr>
        <p:spPr>
          <a:xfrm>
            <a:off x="0" y="457200"/>
            <a:ext cx="12188825" cy="553998"/>
          </a:xfrm>
        </p:spPr>
        <p:txBody>
          <a:bodyPr>
            <a:noAutofit/>
          </a:bodyPr>
          <a:lstStyle/>
          <a:p>
            <a:pPr lvl="0" algn="ctr" eaLnBrk="1" hangingPunct="1">
              <a:lnSpc>
                <a:spcPct val="100000"/>
              </a:lnSpc>
            </a:pPr>
            <a:r>
              <a:rPr lang="en-US" sz="4800" b="1" cap="none" dirty="0" smtClean="0">
                <a:solidFill>
                  <a:schemeClr val="bg1"/>
                </a:solidFill>
                <a:latin typeface="+mj-lt"/>
                <a:cs typeface="+mn-cs"/>
              </a:rPr>
              <a:t>Simplifying Cloud Computing</a:t>
            </a:r>
            <a:endParaRPr lang="en-US" sz="4800" b="1" cap="none" dirty="0">
              <a:solidFill>
                <a:schemeClr val="bg1"/>
              </a:solidFill>
              <a:latin typeface="+mj-lt"/>
              <a:cs typeface="+mn-cs"/>
            </a:endParaRPr>
          </a:p>
        </p:txBody>
      </p:sp>
      <p:sp>
        <p:nvSpPr>
          <p:cNvPr id="4" name="Rectangle 3"/>
          <p:cNvSpPr/>
          <p:nvPr/>
        </p:nvSpPr>
        <p:spPr>
          <a:xfrm>
            <a:off x="4930869" y="4299590"/>
            <a:ext cx="4147586" cy="923330"/>
          </a:xfrm>
          <a:prstGeom prst="rect">
            <a:avLst/>
          </a:prstGeom>
        </p:spPr>
        <p:txBody>
          <a:bodyPr wrap="square">
            <a:spAutoFit/>
          </a:bodyPr>
          <a:lstStyle/>
          <a:p>
            <a:pPr lvl="0" algn="r"/>
            <a:r>
              <a:rPr lang="en-US" sz="5400" b="1" dirty="0">
                <a:solidFill>
                  <a:schemeClr val="bg1"/>
                </a:solidFill>
                <a:cs typeface="Arial" pitchFamily="34" charset="0"/>
              </a:rPr>
              <a:t>Choices</a:t>
            </a:r>
          </a:p>
        </p:txBody>
      </p:sp>
      <p:sp>
        <p:nvSpPr>
          <p:cNvPr id="5" name="TextBox 4"/>
          <p:cNvSpPr txBox="1"/>
          <p:nvPr/>
        </p:nvSpPr>
        <p:spPr>
          <a:xfrm>
            <a:off x="2899398" y="2394282"/>
            <a:ext cx="6348346" cy="2092881"/>
          </a:xfrm>
          <a:prstGeom prst="rect">
            <a:avLst/>
          </a:prstGeom>
          <a:noFill/>
        </p:spPr>
        <p:txBody>
          <a:bodyPr wrap="square" rtlCol="0">
            <a:spAutoFit/>
          </a:bodyPr>
          <a:lstStyle/>
          <a:p>
            <a:r>
              <a:rPr lang="en-US" sz="5400" b="1" dirty="0" smtClean="0">
                <a:solidFill>
                  <a:schemeClr val="bg1"/>
                </a:solidFill>
                <a:cs typeface="Arial" pitchFamily="34" charset="0"/>
              </a:rPr>
              <a:t>Efficiency</a:t>
            </a:r>
          </a:p>
          <a:p>
            <a:endParaRPr lang="en-US" b="1" dirty="0">
              <a:solidFill>
                <a:schemeClr val="bg1"/>
              </a:solidFill>
              <a:cs typeface="Arial" pitchFamily="34" charset="0"/>
            </a:endParaRPr>
          </a:p>
          <a:p>
            <a:pPr algn="ctr"/>
            <a:r>
              <a:rPr lang="en-US" sz="4000" b="1" dirty="0" smtClean="0">
                <a:solidFill>
                  <a:schemeClr val="bg1"/>
                </a:solidFill>
                <a:cs typeface="Arial" pitchFamily="34" charset="0"/>
              </a:rPr>
              <a:t>&amp;</a:t>
            </a:r>
            <a:endParaRPr lang="en-US" sz="4000" b="1" dirty="0">
              <a:solidFill>
                <a:schemeClr val="bg1"/>
              </a:solidFill>
              <a:cs typeface="Arial" pitchFamily="34" charset="0"/>
            </a:endParaRPr>
          </a:p>
          <a:p>
            <a:endParaRPr lang="en-US" dirty="0">
              <a:solidFill>
                <a:schemeClr val="bg1"/>
              </a:solidFill>
            </a:endParaRPr>
          </a:p>
        </p:txBody>
      </p:sp>
    </p:spTree>
    <p:extLst>
      <p:ext uri="{BB962C8B-B14F-4D97-AF65-F5344CB8AC3E}">
        <p14:creationId xmlns:p14="http://schemas.microsoft.com/office/powerpoint/2010/main" val="978106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90879E-6 -0.00023 L -1.05837 -0.00023 " pathEditMode="relative" rAng="0" ptsTypes="AA">
                                      <p:cBhvr>
                                        <p:cTn id="6" dur="2000" fill="hold"/>
                                        <p:tgtEl>
                                          <p:spTgt spid="8194"/>
                                        </p:tgtEl>
                                        <p:attrNameLst>
                                          <p:attrName>ppt_x</p:attrName>
                                          <p:attrName>ppt_y</p:attrName>
                                        </p:attrNameLst>
                                      </p:cBhvr>
                                      <p:rCtr x="-52912" y="0"/>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txBox="1">
            <a:spLocks/>
          </p:cNvSpPr>
          <p:nvPr/>
        </p:nvSpPr>
        <p:spPr>
          <a:xfrm>
            <a:off x="609441" y="385640"/>
            <a:ext cx="10969943" cy="1138360"/>
          </a:xfrm>
          <a:prstGeom prst="rect">
            <a:avLst/>
          </a:prstGeom>
        </p:spPr>
        <p:txBody>
          <a:bodyPr vert="horz" lIns="0" tIns="45720" rIns="0" bIns="45720" rtlCol="0" anchor="ctr">
            <a:noAutofit/>
          </a:bodyPr>
          <a:lstStyle>
            <a:lvl1pPr>
              <a:spcBef>
                <a:spcPct val="0"/>
              </a:spcBef>
              <a:buNone/>
              <a:defRPr lang="en-US" sz="2400" b="1" i="0" dirty="0" smtClean="0">
                <a:latin typeface="+mj-lt"/>
                <a:ea typeface="+mj-ea"/>
                <a:cs typeface="+mj-cs"/>
              </a:defRPr>
            </a:lvl1pPr>
          </a:lstStyle>
          <a:p>
            <a:r>
              <a:rPr lang="en-US" sz="4400" b="0" dirty="0" smtClean="0">
                <a:solidFill>
                  <a:schemeClr val="bg1"/>
                </a:solidFill>
                <a:latin typeface="+mn-lt"/>
                <a:ea typeface="MS PGothic" pitchFamily="34" charset="-128"/>
                <a:cs typeface="Segoe UI" pitchFamily="34" charset="0"/>
              </a:rPr>
              <a:t>Efficiency</a:t>
            </a:r>
          </a:p>
          <a:p>
            <a:r>
              <a:rPr lang="en-US" sz="4400" b="0" dirty="0" smtClean="0">
                <a:solidFill>
                  <a:srgbClr val="000000"/>
                </a:solidFill>
                <a:latin typeface="+mn-lt"/>
                <a:ea typeface="MS PGothic" pitchFamily="34" charset="-128"/>
                <a:cs typeface="Segoe UI" pitchFamily="34" charset="0"/>
              </a:rPr>
              <a:t>	and economies of scale</a:t>
            </a:r>
          </a:p>
        </p:txBody>
      </p:sp>
      <p:graphicFrame>
        <p:nvGraphicFramePr>
          <p:cNvPr id="9" name="Chart 8"/>
          <p:cNvGraphicFramePr>
            <a:graphicFrameLocks/>
          </p:cNvGraphicFramePr>
          <p:nvPr>
            <p:extLst>
              <p:ext uri="{D42A27DB-BD31-4B8C-83A1-F6EECF244321}">
                <p14:modId xmlns:p14="http://schemas.microsoft.com/office/powerpoint/2010/main" val="360236138"/>
              </p:ext>
            </p:extLst>
          </p:nvPr>
        </p:nvGraphicFramePr>
        <p:xfrm>
          <a:off x="609440" y="1956020"/>
          <a:ext cx="9876471" cy="3969767"/>
        </p:xfrm>
        <a:graphic>
          <a:graphicData uri="http://schemas.openxmlformats.org/drawingml/2006/chart">
            <c:chart xmlns:c="http://schemas.openxmlformats.org/drawingml/2006/chart" xmlns:r="http://schemas.openxmlformats.org/officeDocument/2006/relationships" r:id="rId3"/>
          </a:graphicData>
        </a:graphic>
      </p:graphicFrame>
      <p:sp>
        <p:nvSpPr>
          <p:cNvPr id="10" name="Right Arrow 9"/>
          <p:cNvSpPr/>
          <p:nvPr/>
        </p:nvSpPr>
        <p:spPr>
          <a:xfrm rot="720000">
            <a:off x="5252715" y="4001063"/>
            <a:ext cx="4823402" cy="395386"/>
          </a:xfrm>
          <a:prstGeom prst="rightArrow">
            <a:avLst>
              <a:gd name="adj1" fmla="val 59518"/>
              <a:gd name="adj2" fmla="val 69840"/>
            </a:avLst>
          </a:prstGeom>
          <a:solidFill>
            <a:srgbClr val="FF9B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rgbClr val="000000"/>
              </a:solidFill>
            </a:endParaRPr>
          </a:p>
        </p:txBody>
      </p:sp>
      <p:sp>
        <p:nvSpPr>
          <p:cNvPr id="11" name="TextBox 10"/>
          <p:cNvSpPr txBox="1"/>
          <p:nvPr/>
        </p:nvSpPr>
        <p:spPr>
          <a:xfrm rot="707256">
            <a:off x="6399451" y="4055919"/>
            <a:ext cx="3765034" cy="461655"/>
          </a:xfrm>
          <a:prstGeom prst="rect">
            <a:avLst/>
          </a:prstGeom>
          <a:noFill/>
          <a:ln>
            <a:noFill/>
          </a:ln>
        </p:spPr>
        <p:txBody>
          <a:bodyPr wrap="square" lIns="91429" tIns="45715" rIns="91429" bIns="45715" rtlCol="0" anchor="ctr">
            <a:spAutoFit/>
          </a:bodyPr>
          <a:lstStyle/>
          <a:p>
            <a:pPr>
              <a:spcBef>
                <a:spcPct val="20000"/>
              </a:spcBef>
            </a:pPr>
            <a:r>
              <a:rPr lang="en-US" sz="2400" b="1" dirty="0">
                <a:solidFill>
                  <a:schemeClr val="bg1"/>
                </a:solidFill>
              </a:rPr>
              <a:t>80% TCO Reduction</a:t>
            </a:r>
          </a:p>
        </p:txBody>
      </p:sp>
      <p:sp>
        <p:nvSpPr>
          <p:cNvPr id="14" name="Text Placeholder 3"/>
          <p:cNvSpPr txBox="1">
            <a:spLocks/>
          </p:cNvSpPr>
          <p:nvPr/>
        </p:nvSpPr>
        <p:spPr>
          <a:xfrm>
            <a:off x="609441" y="853123"/>
            <a:ext cx="10969943" cy="682752"/>
          </a:xfrm>
          <a:prstGeom prst="rect">
            <a:avLst/>
          </a:prstGeom>
        </p:spPr>
        <p:txBody>
          <a:bodyPr lIns="0" rIns="0">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en-US" sz="1800" b="1" i="0" u="none" strike="noStrike" kern="1200" cap="none" spc="0" normalizeH="0" baseline="0" noProof="0" smtClean="0">
                <a:ln>
                  <a:noFill/>
                </a:ln>
                <a:solidFill>
                  <a:schemeClr val="bg1">
                    <a:lumMod val="65000"/>
                  </a:schemeClr>
                </a:solidFill>
                <a:effectLst/>
                <a:uLnTx/>
                <a:uFillTx/>
                <a:latin typeface="+mn-lt"/>
                <a:ea typeface="+mn-ea"/>
                <a:cs typeface="+mn-cs"/>
              </a:defRPr>
            </a:lvl1pPr>
            <a:lvl2pPr marL="519113" indent="-231775" algn="l" defTabSz="914400" rtl="0" eaLnBrk="1" latinLnBrk="0" hangingPunct="1">
              <a:spcBef>
                <a:spcPct val="20000"/>
              </a:spcBef>
              <a:buFont typeface="Courier New" pitchFamily="49" charset="0"/>
              <a:buChar char="o"/>
              <a:defRPr sz="1200" kern="1200">
                <a:solidFill>
                  <a:schemeClr val="tx1"/>
                </a:solidFill>
                <a:latin typeface="+mn-lt"/>
                <a:ea typeface="+mn-ea"/>
                <a:cs typeface="+mn-cs"/>
              </a:defRPr>
            </a:lvl2pPr>
            <a:lvl3pPr marL="682625" indent="-163513"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3pPr>
            <a:lvl4pPr marL="914400" indent="-1778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4pPr>
            <a:lvl5pPr marL="1146175" indent="-1778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16" name="Straight Connector 15"/>
          <p:cNvCxnSpPr/>
          <p:nvPr/>
        </p:nvCxnSpPr>
        <p:spPr>
          <a:xfrm>
            <a:off x="609441" y="1524000"/>
            <a:ext cx="10988135"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0996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p:cNvSpPr>
          <p:nvPr>
            <p:ph idx="1"/>
          </p:nvPr>
        </p:nvSpPr>
        <p:spPr>
          <a:xfrm>
            <a:off x="933360" y="2763329"/>
            <a:ext cx="10868369" cy="4525963"/>
          </a:xfrm>
        </p:spPr>
        <p:txBody>
          <a:bodyPr>
            <a:normAutofit/>
          </a:bodyPr>
          <a:lstStyle/>
          <a:p>
            <a:pPr marL="0" indent="0" eaLnBrk="1" hangingPunct="1">
              <a:buNone/>
            </a:pPr>
            <a:r>
              <a:rPr lang="en-US" sz="4000" i="1" u="sng" dirty="0" smtClean="0">
                <a:solidFill>
                  <a:schemeClr val="bg1"/>
                </a:solidFill>
                <a:latin typeface="+mn-lt"/>
              </a:rPr>
              <a:t>As users</a:t>
            </a:r>
            <a:r>
              <a:rPr lang="en-US" sz="4000" dirty="0" smtClean="0">
                <a:solidFill>
                  <a:schemeClr val="bg1"/>
                </a:solidFill>
                <a:latin typeface="+mn-lt"/>
              </a:rPr>
              <a:t>:  </a:t>
            </a:r>
          </a:p>
          <a:p>
            <a:pPr lvl="1"/>
            <a:r>
              <a:rPr lang="en-US" sz="3600" dirty="0">
                <a:solidFill>
                  <a:schemeClr val="bg1"/>
                </a:solidFill>
              </a:rPr>
              <a:t>Cost savings from more efficient use of IT resources</a:t>
            </a:r>
          </a:p>
          <a:p>
            <a:pPr lvl="1"/>
            <a:r>
              <a:rPr lang="en-US" sz="3600" dirty="0" smtClean="0">
                <a:solidFill>
                  <a:schemeClr val="bg1"/>
                </a:solidFill>
              </a:rPr>
              <a:t>More efficient services to citizens by scaling up at times of need (e.g., seasonal demand, emergency services</a:t>
            </a:r>
            <a:r>
              <a:rPr lang="en-US" sz="3600" dirty="0">
                <a:solidFill>
                  <a:schemeClr val="bg1"/>
                </a:solidFill>
              </a:rPr>
              <a:t>) </a:t>
            </a:r>
            <a:endParaRPr lang="en-US" sz="3600" dirty="0" smtClean="0">
              <a:solidFill>
                <a:schemeClr val="bg1"/>
              </a:solidFill>
            </a:endParaRPr>
          </a:p>
          <a:p>
            <a:pPr marL="404813" lvl="1" indent="0">
              <a:buNone/>
            </a:pPr>
            <a:endParaRPr lang="en-US" sz="3600" dirty="0" smtClean="0">
              <a:solidFill>
                <a:schemeClr val="bg1"/>
              </a:solidFill>
              <a:latin typeface="Gill Sans MT" pitchFamily="34" charset="0"/>
            </a:endParaRPr>
          </a:p>
          <a:p>
            <a:pPr marL="404813" lvl="1" indent="0" eaLnBrk="1" hangingPunct="1">
              <a:buNone/>
            </a:pPr>
            <a:endParaRPr lang="en-US" sz="2200" dirty="0" smtClean="0"/>
          </a:p>
        </p:txBody>
      </p:sp>
      <p:sp>
        <p:nvSpPr>
          <p:cNvPr id="5" name="Title 2"/>
          <p:cNvSpPr txBox="1">
            <a:spLocks/>
          </p:cNvSpPr>
          <p:nvPr/>
        </p:nvSpPr>
        <p:spPr>
          <a:xfrm>
            <a:off x="708244" y="789401"/>
            <a:ext cx="10969943" cy="1138360"/>
          </a:xfrm>
          <a:prstGeom prst="rect">
            <a:avLst/>
          </a:prstGeom>
        </p:spPr>
        <p:txBody>
          <a:bodyPr vert="horz" lIns="0" tIns="45720" rIns="0" bIns="45720" rtlCol="0" anchor="ctr">
            <a:noAutofit/>
          </a:bodyPr>
          <a:lstStyle>
            <a:lvl1pPr>
              <a:spcBef>
                <a:spcPct val="0"/>
              </a:spcBef>
              <a:buNone/>
              <a:defRPr lang="en-US" sz="2400" b="1" i="0" dirty="0" smtClean="0">
                <a:latin typeface="+mj-lt"/>
                <a:ea typeface="+mj-ea"/>
                <a:cs typeface="+mj-cs"/>
              </a:defRPr>
            </a:lvl1pPr>
          </a:lstStyle>
          <a:p>
            <a:r>
              <a:rPr lang="en-US" sz="4800" b="0" dirty="0" smtClean="0">
                <a:solidFill>
                  <a:schemeClr val="bg1"/>
                </a:solidFill>
                <a:latin typeface="+mn-lt"/>
                <a:ea typeface="MS PGothic" pitchFamily="34" charset="-128"/>
                <a:cs typeface="Segoe UI" pitchFamily="34" charset="0"/>
              </a:rPr>
              <a:t>Choices…</a:t>
            </a:r>
          </a:p>
          <a:p>
            <a:r>
              <a:rPr lang="en-US" sz="4800" b="0" dirty="0" smtClean="0">
                <a:solidFill>
                  <a:schemeClr val="bg1"/>
                </a:solidFill>
                <a:latin typeface="+mn-lt"/>
                <a:ea typeface="MS PGothic" pitchFamily="34" charset="-128"/>
                <a:cs typeface="Segoe UI" pitchFamily="34" charset="0"/>
              </a:rPr>
              <a:t>	that interest governments</a:t>
            </a:r>
          </a:p>
        </p:txBody>
      </p:sp>
    </p:spTree>
    <p:extLst>
      <p:ext uri="{BB962C8B-B14F-4D97-AF65-F5344CB8AC3E}">
        <p14:creationId xmlns:p14="http://schemas.microsoft.com/office/powerpoint/2010/main" val="2883944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08244" y="789401"/>
            <a:ext cx="10969943" cy="1138360"/>
          </a:xfrm>
          <a:prstGeom prst="rect">
            <a:avLst/>
          </a:prstGeom>
        </p:spPr>
        <p:txBody>
          <a:bodyPr vert="horz" lIns="0" tIns="45720" rIns="0" bIns="45720" rtlCol="0" anchor="ctr">
            <a:noAutofit/>
          </a:bodyPr>
          <a:lstStyle>
            <a:lvl1pPr>
              <a:spcBef>
                <a:spcPct val="0"/>
              </a:spcBef>
              <a:buNone/>
              <a:defRPr lang="en-US" sz="2400" b="1" i="0" dirty="0" smtClean="0">
                <a:latin typeface="+mj-lt"/>
                <a:ea typeface="+mj-ea"/>
                <a:cs typeface="+mj-cs"/>
              </a:defRPr>
            </a:lvl1pPr>
          </a:lstStyle>
          <a:p>
            <a:r>
              <a:rPr lang="en-US" sz="4800" b="0" dirty="0" smtClean="0">
                <a:solidFill>
                  <a:schemeClr val="bg1"/>
                </a:solidFill>
                <a:latin typeface="+mn-lt"/>
                <a:ea typeface="MS PGothic" pitchFamily="34" charset="-128"/>
                <a:cs typeface="Segoe UI" pitchFamily="34" charset="0"/>
              </a:rPr>
              <a:t>Choices…</a:t>
            </a:r>
          </a:p>
          <a:p>
            <a:r>
              <a:rPr lang="en-US" sz="4800" b="0" dirty="0" smtClean="0">
                <a:solidFill>
                  <a:schemeClr val="bg1"/>
                </a:solidFill>
                <a:latin typeface="+mn-lt"/>
                <a:ea typeface="MS PGothic" pitchFamily="34" charset="-128"/>
                <a:cs typeface="Segoe UI" pitchFamily="34" charset="0"/>
              </a:rPr>
              <a:t>	that interest governments</a:t>
            </a:r>
          </a:p>
        </p:txBody>
      </p:sp>
      <p:sp>
        <p:nvSpPr>
          <p:cNvPr id="6" name="Rectangle 3"/>
          <p:cNvSpPr txBox="1">
            <a:spLocks/>
          </p:cNvSpPr>
          <p:nvPr/>
        </p:nvSpPr>
        <p:spPr>
          <a:xfrm>
            <a:off x="702937" y="2533917"/>
            <a:ext cx="10868369" cy="4525963"/>
          </a:xfrm>
          <a:prstGeom prst="rect">
            <a:avLst/>
          </a:prstGeom>
        </p:spPr>
        <p:txBody>
          <a:bodyPr vert="horz" wrap="square" lIns="0" tIns="0" rIns="0" bIns="0" rtlCol="0">
            <a:norm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a:gsLst>
                    <a:gs pos="0">
                      <a:schemeClr val="tx1">
                        <a:lumMod val="75000"/>
                        <a:lumOff val="25000"/>
                      </a:schemeClr>
                    </a:gs>
                    <a:gs pos="86000">
                      <a:schemeClr val="tx1">
                        <a:lumMod val="75000"/>
                        <a:lumOff val="25000"/>
                      </a:schemeClr>
                    </a:gs>
                  </a:gsLst>
                  <a:lin ang="5400000" scaled="0"/>
                </a:gradFill>
                <a:latin typeface="+mj-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4813" lvl="1" indent="0">
              <a:buFont typeface="Arial" pitchFamily="34" charset="0"/>
              <a:buNone/>
            </a:pPr>
            <a:endParaRPr lang="en-US" sz="3100" smtClean="0"/>
          </a:p>
          <a:p>
            <a:pPr marL="0" indent="0">
              <a:buFont typeface="Arial" pitchFamily="34" charset="0"/>
              <a:buNone/>
            </a:pPr>
            <a:r>
              <a:rPr lang="en-US" sz="4000" i="1" u="sng" smtClean="0">
                <a:solidFill>
                  <a:schemeClr val="bg1"/>
                </a:solidFill>
                <a:latin typeface="+mn-lt"/>
              </a:rPr>
              <a:t>As policymakers</a:t>
            </a:r>
            <a:r>
              <a:rPr lang="en-US" sz="4000" smtClean="0">
                <a:solidFill>
                  <a:schemeClr val="bg1"/>
                </a:solidFill>
                <a:latin typeface="+mn-lt"/>
              </a:rPr>
              <a:t>:</a:t>
            </a:r>
          </a:p>
          <a:p>
            <a:pPr lvl="1"/>
            <a:r>
              <a:rPr lang="en-US" sz="3600" smtClean="0">
                <a:solidFill>
                  <a:schemeClr val="bg1"/>
                </a:solidFill>
              </a:rPr>
              <a:t>to promote cloud computing in order to capture benefits for national/regional economies</a:t>
            </a:r>
          </a:p>
          <a:p>
            <a:pPr lvl="1"/>
            <a:r>
              <a:rPr lang="en-US" sz="3600" smtClean="0">
                <a:solidFill>
                  <a:schemeClr val="bg1"/>
                </a:solidFill>
              </a:rPr>
              <a:t>to protect citizens, users from potential harms</a:t>
            </a:r>
          </a:p>
          <a:p>
            <a:pPr marL="457200" lvl="1" indent="0">
              <a:buFont typeface="Arial" pitchFamily="34" charset="0"/>
              <a:buNone/>
            </a:pPr>
            <a:endParaRPr lang="en-US" sz="3100" dirty="0">
              <a:solidFill>
                <a:schemeClr val="bg1"/>
              </a:solidFill>
            </a:endParaRPr>
          </a:p>
        </p:txBody>
      </p:sp>
    </p:spTree>
    <p:extLst>
      <p:ext uri="{BB962C8B-B14F-4D97-AF65-F5344CB8AC3E}">
        <p14:creationId xmlns:p14="http://schemas.microsoft.com/office/powerpoint/2010/main" val="2707238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bwMode="auto">
          <a:xfrm>
            <a:off x="7144775" y="1771684"/>
            <a:ext cx="3864969" cy="386496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80000"/>
              </a:lnSpc>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9" name="Rectangle 68"/>
          <p:cNvSpPr/>
          <p:nvPr/>
        </p:nvSpPr>
        <p:spPr bwMode="auto">
          <a:xfrm>
            <a:off x="1198139" y="1771686"/>
            <a:ext cx="5836281" cy="386496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80000"/>
              </a:lnSpc>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 name="Rectangle 2"/>
          <p:cNvSpPr/>
          <p:nvPr/>
        </p:nvSpPr>
        <p:spPr>
          <a:xfrm>
            <a:off x="1320970" y="1964444"/>
            <a:ext cx="5175367" cy="3908762"/>
          </a:xfrm>
          <a:prstGeom prst="rect">
            <a:avLst/>
          </a:prstGeom>
        </p:spPr>
        <p:txBody>
          <a:bodyPr wrap="square">
            <a:spAutoFit/>
          </a:bodyPr>
          <a:lstStyle/>
          <a:p>
            <a:r>
              <a:rPr lang="en-US" sz="2800" dirty="0" smtClean="0">
                <a:solidFill>
                  <a:schemeClr val="bg1"/>
                </a:solidFill>
                <a:ea typeface="Segoe UI" pitchFamily="34" charset="0"/>
                <a:cs typeface="Segoe UI" pitchFamily="34" charset="0"/>
              </a:rPr>
              <a:t>Latest </a:t>
            </a:r>
            <a:r>
              <a:rPr lang="en-US" sz="2800" dirty="0">
                <a:solidFill>
                  <a:schemeClr val="bg1"/>
                </a:solidFill>
                <a:ea typeface="Segoe UI" pitchFamily="34" charset="0"/>
                <a:cs typeface="Segoe UI" pitchFamily="34" charset="0"/>
              </a:rPr>
              <a:t>IDC study on impact of cloud computing</a:t>
            </a:r>
            <a:r>
              <a:rPr lang="en-US" sz="2800" dirty="0" smtClean="0">
                <a:solidFill>
                  <a:schemeClr val="bg1"/>
                </a:solidFill>
                <a:ea typeface="Segoe UI" pitchFamily="34" charset="0"/>
                <a:cs typeface="Segoe UI" pitchFamily="34" charset="0"/>
              </a:rPr>
              <a:t>:</a:t>
            </a:r>
          </a:p>
          <a:p>
            <a:pPr lvl="1"/>
            <a:r>
              <a:rPr lang="en-US" sz="2400" dirty="0">
                <a:solidFill>
                  <a:schemeClr val="bg1"/>
                </a:solidFill>
                <a:ea typeface="Segoe UI" pitchFamily="34" charset="0"/>
                <a:cs typeface="Segoe UI" pitchFamily="34" charset="0"/>
              </a:rPr>
              <a:t>O</a:t>
            </a:r>
            <a:r>
              <a:rPr lang="en-US" sz="2400" dirty="0" smtClean="0">
                <a:solidFill>
                  <a:schemeClr val="bg1"/>
                </a:solidFill>
                <a:ea typeface="Segoe UI" pitchFamily="34" charset="0"/>
                <a:cs typeface="Segoe UI" pitchFamily="34" charset="0"/>
              </a:rPr>
              <a:t>ver </a:t>
            </a:r>
            <a:r>
              <a:rPr lang="en-US" sz="2400" dirty="0">
                <a:solidFill>
                  <a:schemeClr val="bg1"/>
                </a:solidFill>
                <a:ea typeface="Segoe UI" pitchFamily="34" charset="0"/>
                <a:cs typeface="Segoe UI" pitchFamily="34" charset="0"/>
              </a:rPr>
              <a:t>1 million net new jobs by </a:t>
            </a:r>
            <a:r>
              <a:rPr lang="en-US" sz="2400" dirty="0" smtClean="0">
                <a:solidFill>
                  <a:schemeClr val="bg1"/>
                </a:solidFill>
                <a:ea typeface="Segoe UI" pitchFamily="34" charset="0"/>
                <a:cs typeface="Segoe UI" pitchFamily="34" charset="0"/>
              </a:rPr>
              <a:t>2015</a:t>
            </a:r>
          </a:p>
          <a:p>
            <a:pPr marL="1257263" lvl="2" indent="-342900">
              <a:buFont typeface="Wingdings" pitchFamily="2" charset="2"/>
              <a:buChar char="Ø"/>
            </a:pPr>
            <a:r>
              <a:rPr lang="en-US" sz="2400" dirty="0" smtClean="0">
                <a:solidFill>
                  <a:schemeClr val="bg1"/>
                </a:solidFill>
              </a:rPr>
              <a:t>in </a:t>
            </a:r>
            <a:r>
              <a:rPr lang="en-US" sz="2400" dirty="0">
                <a:solidFill>
                  <a:schemeClr val="bg1"/>
                </a:solidFill>
              </a:rPr>
              <a:t>non-tech sectors </a:t>
            </a:r>
            <a:r>
              <a:rPr lang="en-US" sz="2400" u="sng" dirty="0">
                <a:solidFill>
                  <a:schemeClr val="bg1"/>
                </a:solidFill>
              </a:rPr>
              <a:t>using</a:t>
            </a:r>
            <a:r>
              <a:rPr lang="en-US" sz="2400" dirty="0">
                <a:solidFill>
                  <a:schemeClr val="bg1"/>
                </a:solidFill>
              </a:rPr>
              <a:t> cloud services</a:t>
            </a:r>
          </a:p>
          <a:p>
            <a:pPr marL="1257263" lvl="2" indent="-342900">
              <a:buFont typeface="Wingdings" pitchFamily="2" charset="2"/>
              <a:buChar char="Ø"/>
            </a:pPr>
            <a:r>
              <a:rPr lang="en-US" sz="2400" dirty="0">
                <a:solidFill>
                  <a:schemeClr val="bg1"/>
                </a:solidFill>
              </a:rPr>
              <a:t>o</a:t>
            </a:r>
            <a:r>
              <a:rPr lang="en-US" sz="2400" dirty="0" smtClean="0">
                <a:solidFill>
                  <a:schemeClr val="bg1"/>
                </a:solidFill>
              </a:rPr>
              <a:t>nly 8 </a:t>
            </a:r>
            <a:r>
              <a:rPr lang="en-US" sz="2400" dirty="0">
                <a:solidFill>
                  <a:schemeClr val="bg1"/>
                </a:solidFill>
              </a:rPr>
              <a:t>EU countries </a:t>
            </a:r>
            <a:r>
              <a:rPr lang="en-US" sz="2400" dirty="0" smtClean="0">
                <a:solidFill>
                  <a:schemeClr val="bg1"/>
                </a:solidFill>
              </a:rPr>
              <a:t>surveyed</a:t>
            </a:r>
            <a:endParaRPr lang="en-US" sz="2400" dirty="0">
              <a:solidFill>
                <a:schemeClr val="bg1"/>
              </a:solidFill>
            </a:endParaRPr>
          </a:p>
          <a:p>
            <a:endParaRPr lang="en-US" sz="2400" dirty="0">
              <a:solidFill>
                <a:schemeClr val="bg1"/>
              </a:solidFill>
              <a:latin typeface="Segoe UI" pitchFamily="34" charset="0"/>
              <a:ea typeface="Segoe UI" pitchFamily="34" charset="0"/>
              <a:cs typeface="Segoe UI" pitchFamily="34" charset="0"/>
            </a:endParaRPr>
          </a:p>
          <a:p>
            <a:endParaRPr lang="en-US" sz="2400" dirty="0">
              <a:solidFill>
                <a:schemeClr val="bg1"/>
              </a:solidFill>
              <a:latin typeface="Segoe UI" pitchFamily="34" charset="0"/>
              <a:ea typeface="Segoe UI" pitchFamily="34" charset="0"/>
              <a:cs typeface="Segoe UI" pitchFamily="34" charset="0"/>
            </a:endParaRPr>
          </a:p>
        </p:txBody>
      </p:sp>
      <p:sp>
        <p:nvSpPr>
          <p:cNvPr id="70" name="TextBox 69"/>
          <p:cNvSpPr txBox="1"/>
          <p:nvPr/>
        </p:nvSpPr>
        <p:spPr>
          <a:xfrm>
            <a:off x="2259446" y="6135247"/>
            <a:ext cx="8918368" cy="492443"/>
          </a:xfrm>
          <a:prstGeom prst="rect">
            <a:avLst/>
          </a:prstGeom>
          <a:noFill/>
        </p:spPr>
        <p:txBody>
          <a:bodyPr wrap="square" rtlCol="0">
            <a:spAutoFit/>
          </a:bodyPr>
          <a:lstStyle/>
          <a:p>
            <a:pPr algn="r"/>
            <a:r>
              <a:rPr lang="en-US" sz="1200" dirty="0">
                <a:solidFill>
                  <a:schemeClr val="tx1">
                    <a:lumMod val="75000"/>
                    <a:lumOff val="25000"/>
                  </a:schemeClr>
                </a:solidFill>
                <a:latin typeface="+mn-lt"/>
                <a:cs typeface="Arial" pitchFamily="34" charset="0"/>
              </a:rPr>
              <a:t>Source: </a:t>
            </a:r>
            <a:r>
              <a:rPr lang="de-DE" sz="1200" dirty="0">
                <a:solidFill>
                  <a:schemeClr val="tx1">
                    <a:lumMod val="75000"/>
                    <a:lumOff val="25000"/>
                  </a:schemeClr>
                </a:solidFill>
                <a:latin typeface="+mn-lt"/>
                <a:cs typeface="Arial" pitchFamily="34" charset="0"/>
              </a:rPr>
              <a:t>IDC White Paper: “Cloud Computing‘s Role in Job Creation“, March 2012 </a:t>
            </a:r>
            <a:r>
              <a:rPr lang="en-US" sz="1200" dirty="0">
                <a:latin typeface="+mn-lt"/>
                <a:cs typeface="Arial" pitchFamily="34" charset="0"/>
                <a:hlinkClick r:id="rId3"/>
              </a:rPr>
              <a:t>http://www.microsoft.com/presspass/download/features/2012/IDC_Cloud_jobs_White_Paper.pdf</a:t>
            </a:r>
            <a:r>
              <a:rPr lang="en-US" sz="1400" dirty="0">
                <a:latin typeface="+mn-lt"/>
                <a:cs typeface="Arial" pitchFamily="34" charset="0"/>
                <a:hlinkClick r:id="rId3"/>
              </a:rPr>
              <a:t> </a:t>
            </a:r>
            <a:endParaRPr lang="en-US" sz="1400" dirty="0">
              <a:latin typeface="+mn-lt"/>
            </a:endParaRPr>
          </a:p>
        </p:txBody>
      </p:sp>
      <p:graphicFrame>
        <p:nvGraphicFramePr>
          <p:cNvPr id="72" name="Table 71"/>
          <p:cNvGraphicFramePr>
            <a:graphicFrameLocks noGrp="1"/>
          </p:cNvGraphicFramePr>
          <p:nvPr>
            <p:extLst>
              <p:ext uri="{D42A27DB-BD31-4B8C-83A1-F6EECF244321}">
                <p14:modId xmlns:p14="http://schemas.microsoft.com/office/powerpoint/2010/main" val="2528244070"/>
              </p:ext>
            </p:extLst>
          </p:nvPr>
        </p:nvGraphicFramePr>
        <p:xfrm>
          <a:off x="7144775" y="1852550"/>
          <a:ext cx="3773374" cy="3589822"/>
        </p:xfrm>
        <a:graphic>
          <a:graphicData uri="http://schemas.openxmlformats.org/drawingml/2006/table">
            <a:tbl>
              <a:tblPr firstRow="1" bandRow="1">
                <a:tableStyleId>{2D5ABB26-0587-4C30-8999-92F81FD0307C}</a:tableStyleId>
              </a:tblPr>
              <a:tblGrid>
                <a:gridCol w="1886687"/>
                <a:gridCol w="1886687"/>
              </a:tblGrid>
              <a:tr h="274895">
                <a:tc>
                  <a:txBody>
                    <a:bodyPr/>
                    <a:lstStyle/>
                    <a:p>
                      <a:r>
                        <a:rPr lang="en-US" sz="1600" dirty="0" smtClean="0">
                          <a:solidFill>
                            <a:schemeClr val="bg1"/>
                          </a:solidFill>
                        </a:rPr>
                        <a:t>Denmark </a:t>
                      </a:r>
                      <a:endParaRPr lang="en-US" sz="1600" b="0"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en-US" sz="1600" dirty="0" smtClean="0">
                          <a:solidFill>
                            <a:schemeClr val="bg1"/>
                          </a:solidFill>
                        </a:rPr>
                        <a:t>12,185</a:t>
                      </a:r>
                      <a:endParaRPr lang="en-US" sz="1600"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55760">
                <a:tc>
                  <a:txBody>
                    <a:bodyPr/>
                    <a:lstStyle/>
                    <a:p>
                      <a:r>
                        <a:rPr lang="en-US" sz="1600" dirty="0" smtClean="0">
                          <a:solidFill>
                            <a:schemeClr val="bg1"/>
                          </a:solidFill>
                        </a:rPr>
                        <a:t>France</a:t>
                      </a:r>
                      <a:endParaRPr lang="en-US" sz="1600" b="0"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en-US" sz="1600" dirty="0" smtClean="0">
                          <a:solidFill>
                            <a:schemeClr val="bg1"/>
                          </a:solidFill>
                        </a:rPr>
                        <a:t>189,196</a:t>
                      </a:r>
                      <a:endParaRPr lang="en-US" sz="1600"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55760">
                <a:tc>
                  <a:txBody>
                    <a:bodyPr/>
                    <a:lstStyle/>
                    <a:p>
                      <a:r>
                        <a:rPr lang="en-US" sz="1600" dirty="0" smtClean="0">
                          <a:solidFill>
                            <a:schemeClr val="bg1"/>
                          </a:solidFill>
                        </a:rPr>
                        <a:t>Germany</a:t>
                      </a:r>
                      <a:endParaRPr lang="en-US" sz="1600" b="0"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en-US" sz="1600" dirty="0" smtClean="0">
                          <a:solidFill>
                            <a:schemeClr val="bg1"/>
                          </a:solidFill>
                        </a:rPr>
                        <a:t>254,562</a:t>
                      </a:r>
                      <a:endParaRPr lang="en-US" sz="1600"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55760">
                <a:tc>
                  <a:txBody>
                    <a:bodyPr/>
                    <a:lstStyle/>
                    <a:p>
                      <a:r>
                        <a:rPr lang="en-US" sz="1600" dirty="0" smtClean="0">
                          <a:solidFill>
                            <a:schemeClr val="bg1"/>
                          </a:solidFill>
                        </a:rPr>
                        <a:t>Italy</a:t>
                      </a:r>
                      <a:endParaRPr lang="en-US" sz="1600" b="0"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en-US" sz="1600" dirty="0" smtClean="0">
                          <a:solidFill>
                            <a:schemeClr val="bg1"/>
                          </a:solidFill>
                        </a:rPr>
                        <a:t>152,136</a:t>
                      </a:r>
                      <a:endParaRPr lang="en-US" sz="1600"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55760">
                <a:tc>
                  <a:txBody>
                    <a:bodyPr/>
                    <a:lstStyle/>
                    <a:p>
                      <a:r>
                        <a:rPr lang="en-US" sz="1600" dirty="0" smtClean="0">
                          <a:solidFill>
                            <a:schemeClr val="bg1"/>
                          </a:solidFill>
                        </a:rPr>
                        <a:t>Netherlands</a:t>
                      </a:r>
                      <a:endParaRPr lang="en-US" sz="1600" b="0"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en-US" sz="1600" dirty="0" smtClean="0">
                          <a:solidFill>
                            <a:schemeClr val="bg1"/>
                          </a:solidFill>
                        </a:rPr>
                        <a:t>40,741</a:t>
                      </a:r>
                      <a:endParaRPr lang="en-US" sz="1600"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55760">
                <a:tc>
                  <a:txBody>
                    <a:bodyPr/>
                    <a:lstStyle/>
                    <a:p>
                      <a:r>
                        <a:rPr lang="en-US" sz="1600" dirty="0" smtClean="0">
                          <a:solidFill>
                            <a:schemeClr val="bg1"/>
                          </a:solidFill>
                        </a:rPr>
                        <a:t>Poland</a:t>
                      </a:r>
                      <a:endParaRPr lang="en-US" sz="1600" b="0" dirty="0" smtClean="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en-US" sz="1600" dirty="0" smtClean="0">
                          <a:solidFill>
                            <a:schemeClr val="bg1"/>
                          </a:solidFill>
                        </a:rPr>
                        <a:t>29,261</a:t>
                      </a:r>
                      <a:endParaRPr lang="en-US" sz="1600"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55760">
                <a:tc>
                  <a:txBody>
                    <a:bodyPr/>
                    <a:lstStyle/>
                    <a:p>
                      <a:r>
                        <a:rPr lang="en-US" sz="1600" dirty="0" smtClean="0">
                          <a:solidFill>
                            <a:schemeClr val="bg1"/>
                          </a:solidFill>
                        </a:rPr>
                        <a:t>Spain</a:t>
                      </a:r>
                      <a:endParaRPr lang="en-US" sz="1600" b="0"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en-US" sz="1600" dirty="0" smtClean="0">
                          <a:solidFill>
                            <a:schemeClr val="bg1"/>
                          </a:solidFill>
                        </a:rPr>
                        <a:t>133,961</a:t>
                      </a:r>
                      <a:endParaRPr lang="en-US" sz="1600"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55760">
                <a:tc>
                  <a:txBody>
                    <a:bodyPr/>
                    <a:lstStyle/>
                    <a:p>
                      <a:r>
                        <a:rPr lang="en-US" sz="1600" dirty="0" smtClean="0">
                          <a:solidFill>
                            <a:schemeClr val="bg1"/>
                          </a:solidFill>
                        </a:rPr>
                        <a:t>Sweden</a:t>
                      </a:r>
                      <a:endParaRPr lang="en-US" sz="1600" b="0"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en-US" sz="1600" dirty="0" smtClean="0">
                          <a:solidFill>
                            <a:schemeClr val="bg1"/>
                          </a:solidFill>
                        </a:rPr>
                        <a:t>23,624</a:t>
                      </a:r>
                      <a:endParaRPr lang="en-US" sz="1600"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08462">
                <a:tc>
                  <a:txBody>
                    <a:bodyPr/>
                    <a:lstStyle/>
                    <a:p>
                      <a:r>
                        <a:rPr lang="en-US" sz="1600" dirty="0" smtClean="0">
                          <a:solidFill>
                            <a:schemeClr val="bg1"/>
                          </a:solidFill>
                        </a:rPr>
                        <a:t>United Kingdom</a:t>
                      </a:r>
                      <a:endParaRPr lang="en-US" sz="1600" b="0"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en-US" sz="1600" dirty="0" smtClean="0">
                          <a:solidFill>
                            <a:schemeClr val="bg1"/>
                          </a:solidFill>
                        </a:rPr>
                        <a:t>226,864</a:t>
                      </a:r>
                      <a:endParaRPr lang="en-US" sz="1600"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55760">
                <a:tc>
                  <a:txBody>
                    <a:bodyPr/>
                    <a:lstStyle/>
                    <a:p>
                      <a:r>
                        <a:rPr lang="en-US" sz="1600" dirty="0" smtClean="0">
                          <a:solidFill>
                            <a:schemeClr val="bg1"/>
                          </a:solidFill>
                        </a:rPr>
                        <a:t>Total</a:t>
                      </a:r>
                      <a:endParaRPr lang="en-US" sz="1600" b="1"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1600" dirty="0" smtClean="0">
                          <a:solidFill>
                            <a:schemeClr val="bg1"/>
                          </a:solidFill>
                        </a:rPr>
                        <a:t>1,062,530</a:t>
                      </a:r>
                      <a:endParaRPr lang="en-US" sz="16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5" name="Rectangle 4"/>
          <p:cNvSpPr/>
          <p:nvPr/>
        </p:nvSpPr>
        <p:spPr bwMode="auto">
          <a:xfrm>
            <a:off x="1198137" y="214499"/>
            <a:ext cx="9811605" cy="1524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4000" dirty="0">
                <a:solidFill>
                  <a:schemeClr val="bg1"/>
                </a:solidFill>
              </a:rPr>
              <a:t>Good for Europe: Cloud and Jobs</a:t>
            </a:r>
          </a:p>
          <a:p>
            <a:pPr defTabSz="914099" fontAlgn="base">
              <a:spcBef>
                <a:spcPct val="0"/>
              </a:spcBef>
              <a:spcAft>
                <a:spcPct val="0"/>
              </a:spcAft>
            </a:pPr>
            <a:endParaRPr lang="en-US" sz="15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157366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bwMode="auto">
          <a:xfrm>
            <a:off x="7964462" y="1897168"/>
            <a:ext cx="3097397" cy="173578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80000"/>
              </a:lnSpc>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9" name="Rectangle 68"/>
          <p:cNvSpPr/>
          <p:nvPr/>
        </p:nvSpPr>
        <p:spPr bwMode="auto">
          <a:xfrm>
            <a:off x="1198138" y="1863805"/>
            <a:ext cx="6651451" cy="3864967"/>
          </a:xfrm>
          <a:prstGeom prst="rect">
            <a:avLst/>
          </a:prstGeom>
          <a:solidFill>
            <a:srgbClr val="FBFB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80000"/>
              </a:lnSpc>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 name="Rectangle 2"/>
          <p:cNvSpPr/>
          <p:nvPr/>
        </p:nvSpPr>
        <p:spPr>
          <a:xfrm>
            <a:off x="1508122" y="1897168"/>
            <a:ext cx="6341467" cy="3677930"/>
          </a:xfrm>
          <a:prstGeom prst="rect">
            <a:avLst/>
          </a:prstGeom>
        </p:spPr>
        <p:txBody>
          <a:bodyPr wrap="square">
            <a:spAutoFit/>
          </a:bodyPr>
          <a:lstStyle/>
          <a:p>
            <a:r>
              <a:rPr lang="en-US" sz="2800" dirty="0" smtClean="0">
                <a:solidFill>
                  <a:schemeClr val="bg1"/>
                </a:solidFill>
              </a:rPr>
              <a:t>European SMEs </a:t>
            </a:r>
            <a:r>
              <a:rPr lang="en-US" sz="2800" dirty="0">
                <a:solidFill>
                  <a:schemeClr val="bg1"/>
                </a:solidFill>
              </a:rPr>
              <a:t>are </a:t>
            </a:r>
            <a:r>
              <a:rPr lang="en-US" sz="2800" u="sng" dirty="0" smtClean="0">
                <a:solidFill>
                  <a:schemeClr val="bg1"/>
                </a:solidFill>
              </a:rPr>
              <a:t>creating</a:t>
            </a:r>
            <a:r>
              <a:rPr lang="en-US" sz="2800" dirty="0" smtClean="0">
                <a:solidFill>
                  <a:schemeClr val="bg1"/>
                </a:solidFill>
              </a:rPr>
              <a:t> cloud </a:t>
            </a:r>
            <a:r>
              <a:rPr lang="en-US" sz="2800" dirty="0">
                <a:solidFill>
                  <a:schemeClr val="bg1"/>
                </a:solidFill>
              </a:rPr>
              <a:t>services to:</a:t>
            </a:r>
          </a:p>
          <a:p>
            <a:pPr marL="742932" lvl="1" indent="-285750">
              <a:buFont typeface="Wingdings" pitchFamily="2" charset="2"/>
              <a:buChar char="Ø"/>
            </a:pPr>
            <a:r>
              <a:rPr lang="en-US" dirty="0" smtClean="0">
                <a:solidFill>
                  <a:schemeClr val="bg1"/>
                </a:solidFill>
              </a:rPr>
              <a:t>manage the load of an </a:t>
            </a:r>
            <a:r>
              <a:rPr lang="en-US" u="sng" dirty="0" smtClean="0">
                <a:solidFill>
                  <a:schemeClr val="bg1"/>
                </a:solidFill>
                <a:hlinkClick r:id="rId3"/>
              </a:rPr>
              <a:t>EU presidency</a:t>
            </a:r>
            <a:r>
              <a:rPr lang="en-US" dirty="0" smtClean="0">
                <a:solidFill>
                  <a:schemeClr val="bg1"/>
                </a:solidFill>
              </a:rPr>
              <a:t> (Huddle.com)</a:t>
            </a:r>
          </a:p>
          <a:p>
            <a:pPr marL="742932" lvl="1" indent="-285750">
              <a:buFont typeface="Wingdings" pitchFamily="2" charset="2"/>
              <a:buChar char="Ø"/>
            </a:pPr>
            <a:r>
              <a:rPr lang="en-US" dirty="0" smtClean="0">
                <a:solidFill>
                  <a:schemeClr val="bg1"/>
                </a:solidFill>
              </a:rPr>
              <a:t>speed up </a:t>
            </a:r>
            <a:r>
              <a:rPr lang="en-US" u="sng" dirty="0" smtClean="0">
                <a:solidFill>
                  <a:schemeClr val="bg1"/>
                </a:solidFill>
                <a:hlinkClick r:id="rId4"/>
              </a:rPr>
              <a:t>breast cancer research</a:t>
            </a:r>
            <a:r>
              <a:rPr lang="en-US" dirty="0" smtClean="0">
                <a:solidFill>
                  <a:schemeClr val="bg1"/>
                </a:solidFill>
              </a:rPr>
              <a:t> in Finland (Techila.fi)</a:t>
            </a:r>
          </a:p>
          <a:p>
            <a:pPr marL="742932" lvl="1" indent="-285750">
              <a:buFont typeface="Wingdings" pitchFamily="2" charset="2"/>
              <a:buChar char="Ø"/>
            </a:pPr>
            <a:r>
              <a:rPr lang="en-US" dirty="0" smtClean="0">
                <a:solidFill>
                  <a:schemeClr val="bg1"/>
                </a:solidFill>
                <a:hlinkClick r:id="rId5"/>
              </a:rPr>
              <a:t>open public data </a:t>
            </a:r>
            <a:r>
              <a:rPr lang="en-US" dirty="0" smtClean="0">
                <a:solidFill>
                  <a:schemeClr val="bg1"/>
                </a:solidFill>
              </a:rPr>
              <a:t>for reuse in France (CaptainDash.com)</a:t>
            </a:r>
          </a:p>
          <a:p>
            <a:pPr marL="742932" lvl="1" indent="-285750">
              <a:spcAft>
                <a:spcPts val="600"/>
              </a:spcAft>
              <a:buFont typeface="Wingdings" pitchFamily="2" charset="2"/>
              <a:buChar char="Ø"/>
            </a:pPr>
            <a:r>
              <a:rPr lang="en-US" u="sng" dirty="0" smtClean="0">
                <a:solidFill>
                  <a:schemeClr val="bg1"/>
                </a:solidFill>
                <a:hlinkClick r:id="rId6"/>
              </a:rPr>
              <a:t>clean streets</a:t>
            </a:r>
            <a:r>
              <a:rPr lang="en-US" dirty="0" smtClean="0">
                <a:solidFill>
                  <a:schemeClr val="bg1"/>
                </a:solidFill>
              </a:rPr>
              <a:t> in London (bbits.co.uk)</a:t>
            </a:r>
          </a:p>
          <a:p>
            <a:r>
              <a:rPr lang="en-US" sz="2800" dirty="0" smtClean="0">
                <a:solidFill>
                  <a:schemeClr val="bg1"/>
                </a:solidFill>
              </a:rPr>
              <a:t>Working </a:t>
            </a:r>
            <a:r>
              <a:rPr lang="en-US" sz="2800" dirty="0">
                <a:solidFill>
                  <a:schemeClr val="bg1"/>
                </a:solidFill>
              </a:rPr>
              <a:t>with European startups</a:t>
            </a:r>
            <a:r>
              <a:rPr lang="en-US" sz="2800" dirty="0" smtClean="0">
                <a:solidFill>
                  <a:schemeClr val="bg1"/>
                </a:solidFill>
              </a:rPr>
              <a:t>:</a:t>
            </a:r>
            <a:endParaRPr lang="en-US" sz="2800" dirty="0">
              <a:solidFill>
                <a:schemeClr val="bg1"/>
              </a:solidFill>
            </a:endParaRPr>
          </a:p>
          <a:p>
            <a:pPr marL="742932" lvl="1" indent="-285750">
              <a:buFont typeface="Wingdings" pitchFamily="2" charset="2"/>
              <a:buChar char="Ø"/>
            </a:pPr>
            <a:r>
              <a:rPr lang="en-US" dirty="0">
                <a:solidFill>
                  <a:schemeClr val="bg1"/>
                </a:solidFill>
              </a:rPr>
              <a:t>&gt;7,500 tech startups in Microsoft BizSpark program </a:t>
            </a:r>
          </a:p>
          <a:p>
            <a:pPr marL="742932" lvl="1" indent="-285750">
              <a:buFont typeface="Wingdings" pitchFamily="2" charset="2"/>
              <a:buChar char="Ø"/>
            </a:pPr>
            <a:r>
              <a:rPr lang="en-US" dirty="0">
                <a:solidFill>
                  <a:schemeClr val="bg1"/>
                </a:solidFill>
              </a:rPr>
              <a:t>The mutually beneficial ecosystem to grow the overall economic </a:t>
            </a:r>
            <a:r>
              <a:rPr lang="en-US" dirty="0" smtClean="0">
                <a:solidFill>
                  <a:schemeClr val="bg1"/>
                </a:solidFill>
              </a:rPr>
              <a:t>pie</a:t>
            </a:r>
            <a:endParaRPr lang="en-US" dirty="0">
              <a:solidFill>
                <a:schemeClr val="bg1"/>
              </a:solidFill>
            </a:endParaRPr>
          </a:p>
        </p:txBody>
      </p:sp>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9862" y="4071099"/>
            <a:ext cx="3097397" cy="150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C:\Users\chrisw\Desktop\Cloud Services 3.png"/>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8584467" y="2069815"/>
            <a:ext cx="1857385" cy="128069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1198138" y="214499"/>
            <a:ext cx="9877370" cy="1524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4000" dirty="0">
                <a:solidFill>
                  <a:schemeClr val="bg1"/>
                </a:solidFill>
              </a:rPr>
              <a:t>Good for Europe: </a:t>
            </a:r>
            <a:r>
              <a:rPr lang="en-US" sz="4000" dirty="0" smtClean="0">
                <a:solidFill>
                  <a:schemeClr val="bg1"/>
                </a:solidFill>
              </a:rPr>
              <a:t>Innovative SMEs</a:t>
            </a:r>
            <a:endParaRPr lang="en-US" sz="4000" dirty="0">
              <a:solidFill>
                <a:schemeClr val="bg1"/>
              </a:solidFill>
            </a:endParaRPr>
          </a:p>
          <a:p>
            <a:pPr defTabSz="914099" fontAlgn="base">
              <a:spcBef>
                <a:spcPct val="0"/>
              </a:spcBef>
              <a:spcAft>
                <a:spcPct val="0"/>
              </a:spcAft>
            </a:pPr>
            <a:endParaRPr lang="en-US" sz="1500" spc="-50" dirty="0" smtClean="0">
              <a:solidFill>
                <a:schemeClr val="bg1"/>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6335090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939" y="1440873"/>
            <a:ext cx="11241882" cy="5570756"/>
          </a:xfrm>
        </p:spPr>
        <p:txBody>
          <a:bodyPr/>
          <a:lstStyle/>
          <a:p>
            <a:r>
              <a:rPr lang="en-US" dirty="0" smtClean="0">
                <a:solidFill>
                  <a:schemeClr val="bg1"/>
                </a:solidFill>
                <a:latin typeface="+mn-lt"/>
              </a:rPr>
              <a:t>US:  “Cloud First”</a:t>
            </a:r>
          </a:p>
          <a:p>
            <a:r>
              <a:rPr lang="en-US" dirty="0" smtClean="0">
                <a:solidFill>
                  <a:schemeClr val="bg1"/>
                </a:solidFill>
                <a:latin typeface="+mn-lt"/>
              </a:rPr>
              <a:t>EU:  to announce “Cloud Active” strategy</a:t>
            </a:r>
          </a:p>
          <a:p>
            <a:r>
              <a:rPr lang="en-US" dirty="0" smtClean="0">
                <a:solidFill>
                  <a:schemeClr val="bg1"/>
                </a:solidFill>
                <a:latin typeface="+mn-lt"/>
              </a:rPr>
              <a:t>UK:  “G-Cloud” and “cloud first”</a:t>
            </a:r>
          </a:p>
          <a:p>
            <a:r>
              <a:rPr lang="en-US" dirty="0" smtClean="0">
                <a:solidFill>
                  <a:schemeClr val="bg1"/>
                </a:solidFill>
                <a:latin typeface="+mn-lt"/>
              </a:rPr>
              <a:t>France and Germany:  national clouds?</a:t>
            </a:r>
          </a:p>
          <a:p>
            <a:r>
              <a:rPr lang="en-US" dirty="0" smtClean="0">
                <a:solidFill>
                  <a:schemeClr val="bg1"/>
                </a:solidFill>
                <a:latin typeface="+mn-lt"/>
              </a:rPr>
              <a:t>Ireland:  Cloud a pillar of “Smart Economy” initiative</a:t>
            </a:r>
          </a:p>
          <a:p>
            <a:r>
              <a:rPr lang="en-US" dirty="0" smtClean="0">
                <a:solidFill>
                  <a:schemeClr val="bg1"/>
                </a:solidFill>
                <a:latin typeface="+mn-lt"/>
              </a:rPr>
              <a:t>The Netherlands:  examining “cloud first”</a:t>
            </a:r>
          </a:p>
          <a:p>
            <a:r>
              <a:rPr lang="en-US" dirty="0" smtClean="0">
                <a:solidFill>
                  <a:schemeClr val="bg1"/>
                </a:solidFill>
                <a:latin typeface="+mn-lt"/>
              </a:rPr>
              <a:t>Variations:</a:t>
            </a:r>
          </a:p>
          <a:p>
            <a:pPr lvl="1"/>
            <a:r>
              <a:rPr lang="en-US" dirty="0" smtClean="0">
                <a:solidFill>
                  <a:schemeClr val="bg1"/>
                </a:solidFill>
              </a:rPr>
              <a:t>Walloon Region of Belgium: targets for moving public data to cloud</a:t>
            </a:r>
          </a:p>
          <a:p>
            <a:pPr lvl="1"/>
            <a:r>
              <a:rPr lang="en-US" dirty="0" smtClean="0">
                <a:solidFill>
                  <a:schemeClr val="bg1"/>
                </a:solidFill>
              </a:rPr>
              <a:t>Denmark: agency devoted to raising awareness/adoption among SME users</a:t>
            </a:r>
          </a:p>
          <a:p>
            <a:endParaRPr lang="en-US" dirty="0"/>
          </a:p>
        </p:txBody>
      </p:sp>
      <p:sp>
        <p:nvSpPr>
          <p:cNvPr id="5" name="Title 2"/>
          <p:cNvSpPr txBox="1">
            <a:spLocks/>
          </p:cNvSpPr>
          <p:nvPr/>
        </p:nvSpPr>
        <p:spPr>
          <a:xfrm>
            <a:off x="399485" y="302513"/>
            <a:ext cx="10969943" cy="1138360"/>
          </a:xfrm>
          <a:prstGeom prst="rect">
            <a:avLst/>
          </a:prstGeom>
        </p:spPr>
        <p:txBody>
          <a:bodyPr vert="horz" lIns="0" tIns="45720" rIns="0" bIns="45720" rtlCol="0" anchor="ctr">
            <a:noAutofit/>
          </a:bodyPr>
          <a:lstStyle>
            <a:lvl1pPr>
              <a:spcBef>
                <a:spcPct val="0"/>
              </a:spcBef>
              <a:buNone/>
              <a:defRPr lang="en-US" sz="2400" b="1" i="0" dirty="0" smtClean="0">
                <a:latin typeface="+mj-lt"/>
                <a:ea typeface="+mj-ea"/>
                <a:cs typeface="+mj-cs"/>
              </a:defRPr>
            </a:lvl1pPr>
          </a:lstStyle>
          <a:p>
            <a:pPr algn="ctr"/>
            <a:r>
              <a:rPr lang="en-US" sz="4800" b="0" dirty="0" smtClean="0">
                <a:solidFill>
                  <a:schemeClr val="bg1"/>
                </a:solidFill>
                <a:latin typeface="+mn-lt"/>
                <a:ea typeface="MS PGothic" pitchFamily="34" charset="-128"/>
                <a:cs typeface="Segoe UI" pitchFamily="34" charset="0"/>
              </a:rPr>
              <a:t>Cloud policy choices</a:t>
            </a:r>
          </a:p>
          <a:p>
            <a:r>
              <a:rPr lang="en-US" sz="4000" b="0" dirty="0" smtClean="0">
                <a:solidFill>
                  <a:schemeClr val="bg1"/>
                </a:solidFill>
                <a:latin typeface="+mn-lt"/>
                <a:ea typeface="MS PGothic" pitchFamily="34" charset="-128"/>
                <a:cs typeface="Segoe UI" pitchFamily="34" charset="0"/>
              </a:rPr>
              <a:t>	</a:t>
            </a:r>
          </a:p>
        </p:txBody>
      </p:sp>
    </p:spTree>
    <p:extLst>
      <p:ext uri="{BB962C8B-B14F-4D97-AF65-F5344CB8AC3E}">
        <p14:creationId xmlns:p14="http://schemas.microsoft.com/office/powerpoint/2010/main" val="83249430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etro Template Light 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2.xml><?xml version="1.0" encoding="utf-8"?>
<a:theme xmlns:a="http://schemas.openxmlformats.org/drawingml/2006/main" name="Metro Template Colored Titles Segoe UI 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gs>
                <a:gs pos="86000">
                  <a:schemeClr val="tx1"/>
                </a:gs>
              </a:gsLst>
              <a:lin ang="5400000" scaled="0"/>
            </a:gradFill>
            <a:latin typeface="Segoe UI Light"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Metro Template Light 16x9</Template>
  <TotalTime>0</TotalTime>
  <Words>1040</Words>
  <Application>Microsoft Office PowerPoint</Application>
  <PresentationFormat>Custom</PresentationFormat>
  <Paragraphs>174</Paragraphs>
  <Slides>28</Slides>
  <Notes>12</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Metro Template Light 16x9</vt:lpstr>
      <vt:lpstr>Metro Template Colored Titles Segoe UI 16x9</vt:lpstr>
      <vt:lpstr>PowerPoint Presentation</vt:lpstr>
      <vt:lpstr>PowerPoint Presentation</vt:lpstr>
      <vt:lpstr>Simplifying Cloud Computing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EU Policy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Law Enforcement Access to Data</vt:lpstr>
      <vt:lpstr>PowerPoint Presentation</vt:lpstr>
      <vt:lpstr>Getting smart about data</vt:lpstr>
      <vt:lpstr>A Proactive Cloud  Policy</vt:lpstr>
      <vt:lpstr>PowerPoint Presentation</vt:lpstr>
      <vt:lpstr>PowerPoint Presentation</vt:lpstr>
      <vt:lpstr>PowerPoint Presentation</vt:lpstr>
      <vt:lpstr>PowerPoint Presentation</vt:lpstr>
      <vt:lpstr>BSA Cloud Computing Scorecard</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2012-05-23T20:58:55Z</dcterms:created>
  <dcterms:modified xsi:type="dcterms:W3CDTF">2012-05-23T20:59:02Z</dcterms:modified>
</cp:coreProperties>
</file>