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6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4" r:id="rId3"/>
    <p:sldId id="257" r:id="rId4"/>
    <p:sldId id="326" r:id="rId5"/>
    <p:sldId id="328" r:id="rId6"/>
    <p:sldId id="340" r:id="rId7"/>
    <p:sldId id="263" r:id="rId8"/>
    <p:sldId id="330" r:id="rId9"/>
    <p:sldId id="344" r:id="rId10"/>
    <p:sldId id="278" r:id="rId11"/>
    <p:sldId id="308" r:id="rId12"/>
    <p:sldId id="309" r:id="rId13"/>
    <p:sldId id="310" r:id="rId14"/>
    <p:sldId id="331" r:id="rId15"/>
    <p:sldId id="272" r:id="rId16"/>
    <p:sldId id="332" r:id="rId17"/>
    <p:sldId id="273" r:id="rId18"/>
    <p:sldId id="333" r:id="rId19"/>
    <p:sldId id="345" r:id="rId20"/>
    <p:sldId id="346" r:id="rId21"/>
    <p:sldId id="341" r:id="rId22"/>
    <p:sldId id="280" r:id="rId23"/>
    <p:sldId id="294" r:id="rId24"/>
    <p:sldId id="342" r:id="rId25"/>
    <p:sldId id="283" r:id="rId26"/>
    <p:sldId id="322" r:id="rId27"/>
    <p:sldId id="323" r:id="rId28"/>
    <p:sldId id="320" r:id="rId29"/>
    <p:sldId id="343" r:id="rId30"/>
    <p:sldId id="324" r:id="rId31"/>
    <p:sldId id="334" r:id="rId32"/>
    <p:sldId id="325" r:id="rId33"/>
    <p:sldId id="347" r:id="rId34"/>
    <p:sldId id="321" r:id="rId35"/>
    <p:sldId id="266" r:id="rId36"/>
    <p:sldId id="356" r:id="rId37"/>
    <p:sldId id="352" r:id="rId38"/>
    <p:sldId id="353" r:id="rId39"/>
    <p:sldId id="354" r:id="rId40"/>
    <p:sldId id="355" r:id="rId41"/>
  </p:sldIdLst>
  <p:sldSz cx="9144000" cy="6858000" type="screen4x3"/>
  <p:notesSz cx="6692900" cy="9867900"/>
  <p:embeddedFontLs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Batang" pitchFamily="18" charset="-127"/>
      <p:regular r:id="rId48"/>
    </p:embeddedFont>
    <p:embeddedFont>
      <p:font typeface="Cambria Math" pitchFamily="18" charset="0"/>
      <p:regular r:id="rId49"/>
    </p:embeddedFont>
    <p:embeddedFont>
      <p:font typeface="msam10" charset="0"/>
      <p:regular r:id="rId50"/>
    </p:embeddedFont>
    <p:embeddedFont>
      <p:font typeface="Helvetica" pitchFamily="34" charset="0"/>
      <p:regular r:id="rId51"/>
      <p:bold r:id="rId52"/>
      <p:italic r:id="rId53"/>
      <p:boldItalic r:id="rId54"/>
    </p:embeddedFont>
    <p:embeddedFont>
      <p:font typeface="Trebuchet MS" pitchFamily="34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00FF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89000" autoAdjust="0"/>
  </p:normalViewPr>
  <p:slideViewPr>
    <p:cSldViewPr>
      <p:cViewPr varScale="1">
        <p:scale>
          <a:sx n="67" d="100"/>
          <a:sy n="67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y%20Briefcase\PhD\mySubmissions\2010\DMSN2010-ACCEPTED\DMSN_experimen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y%20Briefcase\PhD\mySubmissions\2010\DMSN2010-ACCEPTED\DMSN_experimen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y%20Briefcase\PhD\mySubmissions\2010\DMSN2010-ACCEPTED\DMSN_experiment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y%20Briefcase\PhD\mySubmissions\2010\DMSN2010-ACCEPTED\DMSN_experiment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y%20Briefcase\PhD\mySubmissions\2010\DMSN2010-ACCEPTED\DMSN_experiment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085622940749427"/>
          <c:y val="2.7983805024919005E-2"/>
          <c:w val="0.85224223964952917"/>
          <c:h val="0.73219958409951258"/>
        </c:manualLayout>
      </c:layout>
      <c:lineChart>
        <c:grouping val="standard"/>
        <c:ser>
          <c:idx val="0"/>
          <c:order val="0"/>
          <c:tx>
            <c:v>AGGREGATION</c:v>
          </c:tx>
          <c:spPr>
            <a:ln w="19050"/>
          </c:spPr>
          <c:marker>
            <c:symbol val="none"/>
          </c:marker>
          <c:cat>
            <c:numRef>
              <c:f>Sheet1!$B$118:$B$554</c:f>
              <c:numCache>
                <c:formatCode>General</c:formatCode>
                <c:ptCount val="4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</c:numCache>
            </c:numRef>
          </c:cat>
          <c:val>
            <c:numRef>
              <c:f>Humidity_Max_Aggregate!$C$2:$C$438</c:f>
              <c:numCache>
                <c:formatCode>0.00</c:formatCode>
                <c:ptCount val="437"/>
                <c:pt idx="0">
                  <c:v>100.95469000000027</c:v>
                </c:pt>
                <c:pt idx="1">
                  <c:v>57.353919999999995</c:v>
                </c:pt>
                <c:pt idx="2">
                  <c:v>92.691794999999999</c:v>
                </c:pt>
                <c:pt idx="3">
                  <c:v>54.450099999999999</c:v>
                </c:pt>
                <c:pt idx="4">
                  <c:v>47.570900000000002</c:v>
                </c:pt>
                <c:pt idx="5">
                  <c:v>92.075004999999948</c:v>
                </c:pt>
                <c:pt idx="6">
                  <c:v>46.065500000000135</c:v>
                </c:pt>
                <c:pt idx="7">
                  <c:v>97.299260000000345</c:v>
                </c:pt>
                <c:pt idx="8">
                  <c:v>66.968260000000285</c:v>
                </c:pt>
                <c:pt idx="9">
                  <c:v>88.461839999999995</c:v>
                </c:pt>
                <c:pt idx="10">
                  <c:v>66.730450000000005</c:v>
                </c:pt>
                <c:pt idx="11">
                  <c:v>68.943410000000227</c:v>
                </c:pt>
                <c:pt idx="12">
                  <c:v>48.838000000000001</c:v>
                </c:pt>
                <c:pt idx="13">
                  <c:v>95.822169999999986</c:v>
                </c:pt>
                <c:pt idx="14">
                  <c:v>76.277230000000003</c:v>
                </c:pt>
                <c:pt idx="15">
                  <c:v>71.245410000000007</c:v>
                </c:pt>
                <c:pt idx="16">
                  <c:v>64.335920000000002</c:v>
                </c:pt>
                <c:pt idx="17">
                  <c:v>90.412750000000003</c:v>
                </c:pt>
                <c:pt idx="18">
                  <c:v>98.976010000000002</c:v>
                </c:pt>
                <c:pt idx="19">
                  <c:v>80.218540000000004</c:v>
                </c:pt>
                <c:pt idx="20">
                  <c:v>74.512020000000007</c:v>
                </c:pt>
                <c:pt idx="21">
                  <c:v>46.688700000000011</c:v>
                </c:pt>
                <c:pt idx="22">
                  <c:v>48.416599999999995</c:v>
                </c:pt>
                <c:pt idx="23">
                  <c:v>38.735700000000151</c:v>
                </c:pt>
                <c:pt idx="24">
                  <c:v>33.315799999999996</c:v>
                </c:pt>
                <c:pt idx="25">
                  <c:v>33.455600000000004</c:v>
                </c:pt>
                <c:pt idx="26">
                  <c:v>90.854500000000002</c:v>
                </c:pt>
                <c:pt idx="27">
                  <c:v>63.259740000000001</c:v>
                </c:pt>
                <c:pt idx="28">
                  <c:v>92.503010000000003</c:v>
                </c:pt>
                <c:pt idx="29">
                  <c:v>33.070900000000002</c:v>
                </c:pt>
                <c:pt idx="30">
                  <c:v>51.707405000000001</c:v>
                </c:pt>
                <c:pt idx="31">
                  <c:v>98.430885000000004</c:v>
                </c:pt>
                <c:pt idx="32">
                  <c:v>68.597670000000022</c:v>
                </c:pt>
                <c:pt idx="33">
                  <c:v>59.802150000000012</c:v>
                </c:pt>
                <c:pt idx="34">
                  <c:v>73.841300000000004</c:v>
                </c:pt>
                <c:pt idx="35">
                  <c:v>97.361210000000227</c:v>
                </c:pt>
                <c:pt idx="36">
                  <c:v>82.252079999999978</c:v>
                </c:pt>
                <c:pt idx="37">
                  <c:v>91.746764999999996</c:v>
                </c:pt>
                <c:pt idx="38">
                  <c:v>80.883064000000005</c:v>
                </c:pt>
                <c:pt idx="39">
                  <c:v>88.437934999999996</c:v>
                </c:pt>
                <c:pt idx="40">
                  <c:v>87.202489999999983</c:v>
                </c:pt>
                <c:pt idx="41">
                  <c:v>43.053930000000001</c:v>
                </c:pt>
                <c:pt idx="42">
                  <c:v>79.022279999999981</c:v>
                </c:pt>
                <c:pt idx="43">
                  <c:v>86.353749999999948</c:v>
                </c:pt>
                <c:pt idx="44">
                  <c:v>73.868089999999981</c:v>
                </c:pt>
                <c:pt idx="45">
                  <c:v>95.442310000000006</c:v>
                </c:pt>
                <c:pt idx="46">
                  <c:v>78.182969999999983</c:v>
                </c:pt>
                <c:pt idx="47">
                  <c:v>86.189369999999982</c:v>
                </c:pt>
                <c:pt idx="48">
                  <c:v>98.827079999999981</c:v>
                </c:pt>
                <c:pt idx="49">
                  <c:v>79.736310000000003</c:v>
                </c:pt>
                <c:pt idx="50">
                  <c:v>87.368163999999993</c:v>
                </c:pt>
                <c:pt idx="51">
                  <c:v>61.697315000000188</c:v>
                </c:pt>
                <c:pt idx="52">
                  <c:v>43.092842000000012</c:v>
                </c:pt>
                <c:pt idx="53">
                  <c:v>65.38227999999998</c:v>
                </c:pt>
                <c:pt idx="54">
                  <c:v>72.309235000000001</c:v>
                </c:pt>
                <c:pt idx="55">
                  <c:v>42.651599999999995</c:v>
                </c:pt>
                <c:pt idx="56">
                  <c:v>41.713300000000011</c:v>
                </c:pt>
                <c:pt idx="57">
                  <c:v>40.19610000000015</c:v>
                </c:pt>
                <c:pt idx="58">
                  <c:v>39.076300000000003</c:v>
                </c:pt>
                <c:pt idx="59">
                  <c:v>48.917003999999999</c:v>
                </c:pt>
                <c:pt idx="60">
                  <c:v>79.203270000000003</c:v>
                </c:pt>
                <c:pt idx="61">
                  <c:v>62.886565999999995</c:v>
                </c:pt>
                <c:pt idx="62">
                  <c:v>94.783389999999983</c:v>
                </c:pt>
                <c:pt idx="63">
                  <c:v>60.772830000000013</c:v>
                </c:pt>
                <c:pt idx="64">
                  <c:v>48.839146</c:v>
                </c:pt>
                <c:pt idx="65">
                  <c:v>93.132639999999981</c:v>
                </c:pt>
                <c:pt idx="66">
                  <c:v>84.4709</c:v>
                </c:pt>
                <c:pt idx="67">
                  <c:v>43.252500000000012</c:v>
                </c:pt>
                <c:pt idx="68">
                  <c:v>45.440200000000004</c:v>
                </c:pt>
                <c:pt idx="69">
                  <c:v>41.175100000000135</c:v>
                </c:pt>
                <c:pt idx="70">
                  <c:v>41.377099999999999</c:v>
                </c:pt>
                <c:pt idx="71">
                  <c:v>42.417399999999994</c:v>
                </c:pt>
                <c:pt idx="72">
                  <c:v>84.561800000000005</c:v>
                </c:pt>
                <c:pt idx="73">
                  <c:v>42.8521</c:v>
                </c:pt>
                <c:pt idx="74">
                  <c:v>59.910033999999996</c:v>
                </c:pt>
                <c:pt idx="75">
                  <c:v>53.627865</c:v>
                </c:pt>
                <c:pt idx="76">
                  <c:v>43.285800000000002</c:v>
                </c:pt>
                <c:pt idx="77">
                  <c:v>46.065500000000135</c:v>
                </c:pt>
                <c:pt idx="78">
                  <c:v>45.736600000000003</c:v>
                </c:pt>
                <c:pt idx="79">
                  <c:v>45.966900000000003</c:v>
                </c:pt>
                <c:pt idx="80">
                  <c:v>45.868200000000002</c:v>
                </c:pt>
                <c:pt idx="81">
                  <c:v>46.065500000000135</c:v>
                </c:pt>
                <c:pt idx="82">
                  <c:v>46.360900000000001</c:v>
                </c:pt>
                <c:pt idx="83">
                  <c:v>46.295300000000218</c:v>
                </c:pt>
                <c:pt idx="84">
                  <c:v>58.625805000000113</c:v>
                </c:pt>
                <c:pt idx="85">
                  <c:v>47.212000000000003</c:v>
                </c:pt>
                <c:pt idx="86">
                  <c:v>83.841835000000003</c:v>
                </c:pt>
                <c:pt idx="87">
                  <c:v>43.818300000000001</c:v>
                </c:pt>
                <c:pt idx="88">
                  <c:v>45.143300000000011</c:v>
                </c:pt>
                <c:pt idx="89">
                  <c:v>44.050799999999995</c:v>
                </c:pt>
                <c:pt idx="90">
                  <c:v>44.150400000000005</c:v>
                </c:pt>
                <c:pt idx="91">
                  <c:v>53.532497000000006</c:v>
                </c:pt>
                <c:pt idx="92">
                  <c:v>43.984399999999994</c:v>
                </c:pt>
                <c:pt idx="93">
                  <c:v>43.984399999999994</c:v>
                </c:pt>
                <c:pt idx="94">
                  <c:v>44.117200000000004</c:v>
                </c:pt>
                <c:pt idx="95">
                  <c:v>44.083999999999996</c:v>
                </c:pt>
                <c:pt idx="96">
                  <c:v>44.117200000000004</c:v>
                </c:pt>
                <c:pt idx="97">
                  <c:v>44.183600000000006</c:v>
                </c:pt>
                <c:pt idx="98">
                  <c:v>44.249900000000011</c:v>
                </c:pt>
                <c:pt idx="99">
                  <c:v>44.448800000000006</c:v>
                </c:pt>
                <c:pt idx="100">
                  <c:v>44.713700000000003</c:v>
                </c:pt>
                <c:pt idx="101">
                  <c:v>44.779800000000002</c:v>
                </c:pt>
                <c:pt idx="102">
                  <c:v>88.071600000000004</c:v>
                </c:pt>
                <c:pt idx="103">
                  <c:v>71.359669999999994</c:v>
                </c:pt>
                <c:pt idx="104">
                  <c:v>44.779800000000002</c:v>
                </c:pt>
                <c:pt idx="105">
                  <c:v>67.041170000000022</c:v>
                </c:pt>
                <c:pt idx="106">
                  <c:v>45.374299999999998</c:v>
                </c:pt>
                <c:pt idx="107">
                  <c:v>45.440200000000004</c:v>
                </c:pt>
                <c:pt idx="108">
                  <c:v>45.637900000000002</c:v>
                </c:pt>
                <c:pt idx="109">
                  <c:v>46.426500000000011</c:v>
                </c:pt>
                <c:pt idx="110">
                  <c:v>48.676000000000002</c:v>
                </c:pt>
                <c:pt idx="111">
                  <c:v>48.643600000000006</c:v>
                </c:pt>
                <c:pt idx="112">
                  <c:v>48.708400000000012</c:v>
                </c:pt>
                <c:pt idx="113">
                  <c:v>48.773200000000003</c:v>
                </c:pt>
                <c:pt idx="114">
                  <c:v>48.676000000000002</c:v>
                </c:pt>
                <c:pt idx="115">
                  <c:v>48.643600000000006</c:v>
                </c:pt>
                <c:pt idx="116">
                  <c:v>75.438769999999991</c:v>
                </c:pt>
                <c:pt idx="117">
                  <c:v>56.888412000000002</c:v>
                </c:pt>
                <c:pt idx="118">
                  <c:v>87.570220000000006</c:v>
                </c:pt>
                <c:pt idx="119">
                  <c:v>46.295300000000218</c:v>
                </c:pt>
                <c:pt idx="120">
                  <c:v>80.47372</c:v>
                </c:pt>
                <c:pt idx="121">
                  <c:v>46.492100000000136</c:v>
                </c:pt>
                <c:pt idx="122">
                  <c:v>46.524900000000002</c:v>
                </c:pt>
                <c:pt idx="123">
                  <c:v>46.590500000000013</c:v>
                </c:pt>
                <c:pt idx="124">
                  <c:v>60.820281999999999</c:v>
                </c:pt>
                <c:pt idx="125">
                  <c:v>46.557699999999997</c:v>
                </c:pt>
                <c:pt idx="126">
                  <c:v>63.154740000000004</c:v>
                </c:pt>
                <c:pt idx="127">
                  <c:v>86.700069999999997</c:v>
                </c:pt>
                <c:pt idx="128">
                  <c:v>46.426500000000011</c:v>
                </c:pt>
                <c:pt idx="129">
                  <c:v>46.295300000000218</c:v>
                </c:pt>
                <c:pt idx="130">
                  <c:v>44.448800000000006</c:v>
                </c:pt>
                <c:pt idx="131">
                  <c:v>43.984399999999994</c:v>
                </c:pt>
                <c:pt idx="132">
                  <c:v>65.511795000000006</c:v>
                </c:pt>
                <c:pt idx="133">
                  <c:v>81.198813999999999</c:v>
                </c:pt>
                <c:pt idx="134">
                  <c:v>43.552200000000006</c:v>
                </c:pt>
                <c:pt idx="135">
                  <c:v>56.241300000000003</c:v>
                </c:pt>
                <c:pt idx="136">
                  <c:v>71.911690000000334</c:v>
                </c:pt>
                <c:pt idx="137">
                  <c:v>85.568769999999986</c:v>
                </c:pt>
                <c:pt idx="138">
                  <c:v>42.417399999999994</c:v>
                </c:pt>
                <c:pt idx="139">
                  <c:v>42.149500000000003</c:v>
                </c:pt>
                <c:pt idx="140">
                  <c:v>83.959610000000026</c:v>
                </c:pt>
                <c:pt idx="141">
                  <c:v>41.881199999999993</c:v>
                </c:pt>
                <c:pt idx="142">
                  <c:v>41.646100000000011</c:v>
                </c:pt>
                <c:pt idx="143">
                  <c:v>47.252228000000002</c:v>
                </c:pt>
                <c:pt idx="144">
                  <c:v>41.612500000000011</c:v>
                </c:pt>
                <c:pt idx="145">
                  <c:v>41.813999999999993</c:v>
                </c:pt>
                <c:pt idx="146">
                  <c:v>42.383999999999993</c:v>
                </c:pt>
                <c:pt idx="147">
                  <c:v>44.713700000000003</c:v>
                </c:pt>
                <c:pt idx="148">
                  <c:v>44.283100000000012</c:v>
                </c:pt>
                <c:pt idx="149">
                  <c:v>45.966900000000003</c:v>
                </c:pt>
                <c:pt idx="150">
                  <c:v>79.594764999999995</c:v>
                </c:pt>
                <c:pt idx="151">
                  <c:v>46.557699999999997</c:v>
                </c:pt>
                <c:pt idx="152">
                  <c:v>78.813255000000026</c:v>
                </c:pt>
                <c:pt idx="153">
                  <c:v>57.20729</c:v>
                </c:pt>
                <c:pt idx="154">
                  <c:v>50.088263999999995</c:v>
                </c:pt>
                <c:pt idx="155">
                  <c:v>46.950499999999998</c:v>
                </c:pt>
                <c:pt idx="156">
                  <c:v>98.037679999999995</c:v>
                </c:pt>
                <c:pt idx="157">
                  <c:v>82.940475000000006</c:v>
                </c:pt>
                <c:pt idx="158">
                  <c:v>65.245605000000026</c:v>
                </c:pt>
                <c:pt idx="159">
                  <c:v>89.090339999999998</c:v>
                </c:pt>
                <c:pt idx="160">
                  <c:v>98.582389999999918</c:v>
                </c:pt>
                <c:pt idx="161">
                  <c:v>79.156569999999988</c:v>
                </c:pt>
                <c:pt idx="162">
                  <c:v>50.737310000000136</c:v>
                </c:pt>
                <c:pt idx="163">
                  <c:v>96.443540000000027</c:v>
                </c:pt>
                <c:pt idx="164">
                  <c:v>48.5139</c:v>
                </c:pt>
                <c:pt idx="165">
                  <c:v>48.5139</c:v>
                </c:pt>
                <c:pt idx="166">
                  <c:v>48.384099999999997</c:v>
                </c:pt>
                <c:pt idx="167">
                  <c:v>48.5139</c:v>
                </c:pt>
                <c:pt idx="168">
                  <c:v>48.384099999999997</c:v>
                </c:pt>
                <c:pt idx="169">
                  <c:v>47.864100000000001</c:v>
                </c:pt>
                <c:pt idx="170">
                  <c:v>47.831499999999998</c:v>
                </c:pt>
                <c:pt idx="171">
                  <c:v>47.538300000000113</c:v>
                </c:pt>
                <c:pt idx="172">
                  <c:v>85.262596000000002</c:v>
                </c:pt>
                <c:pt idx="173">
                  <c:v>99.132514999999998</c:v>
                </c:pt>
                <c:pt idx="174">
                  <c:v>93.070099999999982</c:v>
                </c:pt>
                <c:pt idx="175">
                  <c:v>90.843925000000027</c:v>
                </c:pt>
                <c:pt idx="176">
                  <c:v>92.517105000000285</c:v>
                </c:pt>
                <c:pt idx="177">
                  <c:v>65.127074999999948</c:v>
                </c:pt>
                <c:pt idx="178">
                  <c:v>58.436020000000006</c:v>
                </c:pt>
                <c:pt idx="179">
                  <c:v>70.631559999999993</c:v>
                </c:pt>
                <c:pt idx="180">
                  <c:v>88.687454000000002</c:v>
                </c:pt>
                <c:pt idx="181">
                  <c:v>74.607399999999998</c:v>
                </c:pt>
                <c:pt idx="182">
                  <c:v>90.924030000000002</c:v>
                </c:pt>
                <c:pt idx="183">
                  <c:v>95.381</c:v>
                </c:pt>
                <c:pt idx="184">
                  <c:v>64.579949999999982</c:v>
                </c:pt>
                <c:pt idx="185">
                  <c:v>87.76979</c:v>
                </c:pt>
                <c:pt idx="186">
                  <c:v>49.387599999999999</c:v>
                </c:pt>
                <c:pt idx="187">
                  <c:v>49.742400000000011</c:v>
                </c:pt>
                <c:pt idx="188">
                  <c:v>88.424009999999996</c:v>
                </c:pt>
                <c:pt idx="189">
                  <c:v>63.419903000000005</c:v>
                </c:pt>
                <c:pt idx="190">
                  <c:v>49.935700000000011</c:v>
                </c:pt>
                <c:pt idx="191">
                  <c:v>49.935700000000011</c:v>
                </c:pt>
                <c:pt idx="192">
                  <c:v>78.053246000000001</c:v>
                </c:pt>
                <c:pt idx="193">
                  <c:v>82.790665000000345</c:v>
                </c:pt>
                <c:pt idx="194">
                  <c:v>49.839100000000002</c:v>
                </c:pt>
                <c:pt idx="195">
                  <c:v>49.839100000000002</c:v>
                </c:pt>
                <c:pt idx="196">
                  <c:v>55.058350000000011</c:v>
                </c:pt>
                <c:pt idx="197">
                  <c:v>89.383969999999991</c:v>
                </c:pt>
                <c:pt idx="198">
                  <c:v>96.214360000000127</c:v>
                </c:pt>
                <c:pt idx="199">
                  <c:v>44.829684999999998</c:v>
                </c:pt>
                <c:pt idx="200">
                  <c:v>44.738120000000158</c:v>
                </c:pt>
                <c:pt idx="201">
                  <c:v>77.880165000000005</c:v>
                </c:pt>
                <c:pt idx="202">
                  <c:v>93.404883999999996</c:v>
                </c:pt>
                <c:pt idx="203">
                  <c:v>79.074579999999983</c:v>
                </c:pt>
                <c:pt idx="204">
                  <c:v>98.387023999999997</c:v>
                </c:pt>
                <c:pt idx="205">
                  <c:v>42.283500000000011</c:v>
                </c:pt>
                <c:pt idx="206">
                  <c:v>62.540222</c:v>
                </c:pt>
                <c:pt idx="207">
                  <c:v>53.980710000000002</c:v>
                </c:pt>
                <c:pt idx="208">
                  <c:v>42.183</c:v>
                </c:pt>
                <c:pt idx="209">
                  <c:v>42.25</c:v>
                </c:pt>
                <c:pt idx="210">
                  <c:v>42.283500000000011</c:v>
                </c:pt>
                <c:pt idx="211">
                  <c:v>42.383999999999993</c:v>
                </c:pt>
                <c:pt idx="212">
                  <c:v>42.584699999999998</c:v>
                </c:pt>
                <c:pt idx="213">
                  <c:v>42.8521</c:v>
                </c:pt>
                <c:pt idx="214">
                  <c:v>43.219100000000012</c:v>
                </c:pt>
                <c:pt idx="215">
                  <c:v>43.519000000000005</c:v>
                </c:pt>
                <c:pt idx="216">
                  <c:v>43.851499999999994</c:v>
                </c:pt>
                <c:pt idx="217">
                  <c:v>44.117200000000004</c:v>
                </c:pt>
                <c:pt idx="218">
                  <c:v>70.223230000000001</c:v>
                </c:pt>
                <c:pt idx="219">
                  <c:v>88.737885000000006</c:v>
                </c:pt>
                <c:pt idx="220">
                  <c:v>88.369869999999992</c:v>
                </c:pt>
                <c:pt idx="221">
                  <c:v>86.453519999999997</c:v>
                </c:pt>
                <c:pt idx="222">
                  <c:v>54.634887999999997</c:v>
                </c:pt>
                <c:pt idx="223">
                  <c:v>68.422165000000007</c:v>
                </c:pt>
                <c:pt idx="224">
                  <c:v>45.143300000000011</c:v>
                </c:pt>
                <c:pt idx="225">
                  <c:v>85.740589999999997</c:v>
                </c:pt>
                <c:pt idx="226">
                  <c:v>46.814605999999998</c:v>
                </c:pt>
                <c:pt idx="227">
                  <c:v>84.792015000000006</c:v>
                </c:pt>
                <c:pt idx="228">
                  <c:v>90.039729999999992</c:v>
                </c:pt>
                <c:pt idx="229">
                  <c:v>84.851309999999998</c:v>
                </c:pt>
                <c:pt idx="230">
                  <c:v>45.637900000000002</c:v>
                </c:pt>
                <c:pt idx="231">
                  <c:v>67.441620000000526</c:v>
                </c:pt>
                <c:pt idx="232">
                  <c:v>45.637900000000002</c:v>
                </c:pt>
                <c:pt idx="233">
                  <c:v>45.440200000000004</c:v>
                </c:pt>
                <c:pt idx="234">
                  <c:v>45.440200000000004</c:v>
                </c:pt>
                <c:pt idx="235">
                  <c:v>45.572000000000003</c:v>
                </c:pt>
                <c:pt idx="236">
                  <c:v>45.637900000000002</c:v>
                </c:pt>
                <c:pt idx="237">
                  <c:v>45.769500000000136</c:v>
                </c:pt>
                <c:pt idx="238">
                  <c:v>45.736600000000003</c:v>
                </c:pt>
                <c:pt idx="239">
                  <c:v>45.769500000000136</c:v>
                </c:pt>
                <c:pt idx="240">
                  <c:v>45.769500000000136</c:v>
                </c:pt>
                <c:pt idx="241">
                  <c:v>45.835300000000011</c:v>
                </c:pt>
                <c:pt idx="242">
                  <c:v>79.422759999999982</c:v>
                </c:pt>
                <c:pt idx="243">
                  <c:v>84.707300000000004</c:v>
                </c:pt>
                <c:pt idx="244">
                  <c:v>46.065500000000135</c:v>
                </c:pt>
                <c:pt idx="245">
                  <c:v>46.065500000000135</c:v>
                </c:pt>
                <c:pt idx="246">
                  <c:v>46.065500000000135</c:v>
                </c:pt>
                <c:pt idx="247">
                  <c:v>46.164000000000001</c:v>
                </c:pt>
                <c:pt idx="248">
                  <c:v>46.164000000000001</c:v>
                </c:pt>
                <c:pt idx="249">
                  <c:v>45.999700000000011</c:v>
                </c:pt>
                <c:pt idx="250">
                  <c:v>95.907814000000315</c:v>
                </c:pt>
                <c:pt idx="251">
                  <c:v>46.393700000000003</c:v>
                </c:pt>
                <c:pt idx="252">
                  <c:v>63.810622999999993</c:v>
                </c:pt>
                <c:pt idx="253">
                  <c:v>76.484039999999993</c:v>
                </c:pt>
                <c:pt idx="254">
                  <c:v>46.492100000000136</c:v>
                </c:pt>
                <c:pt idx="255">
                  <c:v>72.44153000000027</c:v>
                </c:pt>
                <c:pt idx="256">
                  <c:v>65.769515999999996</c:v>
                </c:pt>
                <c:pt idx="257">
                  <c:v>70.422960000000003</c:v>
                </c:pt>
                <c:pt idx="258">
                  <c:v>46.26250000000018</c:v>
                </c:pt>
                <c:pt idx="259">
                  <c:v>61.239235000000136</c:v>
                </c:pt>
                <c:pt idx="260">
                  <c:v>46.328100000000013</c:v>
                </c:pt>
                <c:pt idx="261">
                  <c:v>81.527170000000012</c:v>
                </c:pt>
                <c:pt idx="262">
                  <c:v>70.302849999999978</c:v>
                </c:pt>
                <c:pt idx="263">
                  <c:v>65.340940000000003</c:v>
                </c:pt>
                <c:pt idx="264">
                  <c:v>55.739326000000013</c:v>
                </c:pt>
                <c:pt idx="265">
                  <c:v>46.26250000000018</c:v>
                </c:pt>
                <c:pt idx="266">
                  <c:v>82.972983999999983</c:v>
                </c:pt>
                <c:pt idx="267">
                  <c:v>46.196800000000003</c:v>
                </c:pt>
                <c:pt idx="268">
                  <c:v>95.631039999999999</c:v>
                </c:pt>
                <c:pt idx="269">
                  <c:v>81.469246000000027</c:v>
                </c:pt>
                <c:pt idx="270">
                  <c:v>58.271557000000001</c:v>
                </c:pt>
                <c:pt idx="271">
                  <c:v>53.155262</c:v>
                </c:pt>
                <c:pt idx="272">
                  <c:v>69.63788599999998</c:v>
                </c:pt>
                <c:pt idx="273">
                  <c:v>93.788339999999948</c:v>
                </c:pt>
                <c:pt idx="274">
                  <c:v>98.049255000000329</c:v>
                </c:pt>
                <c:pt idx="275">
                  <c:v>46.065500000000135</c:v>
                </c:pt>
                <c:pt idx="276">
                  <c:v>46.229700000000143</c:v>
                </c:pt>
                <c:pt idx="277">
                  <c:v>45.835300000000011</c:v>
                </c:pt>
                <c:pt idx="278">
                  <c:v>47.263817000000003</c:v>
                </c:pt>
                <c:pt idx="279">
                  <c:v>81.510634999999994</c:v>
                </c:pt>
                <c:pt idx="280">
                  <c:v>45.572000000000003</c:v>
                </c:pt>
                <c:pt idx="281">
                  <c:v>45.769500000000136</c:v>
                </c:pt>
                <c:pt idx="282">
                  <c:v>45.868200000000002</c:v>
                </c:pt>
                <c:pt idx="283">
                  <c:v>78.361500000000007</c:v>
                </c:pt>
                <c:pt idx="284">
                  <c:v>46.130913000000113</c:v>
                </c:pt>
                <c:pt idx="285">
                  <c:v>46.328100000000013</c:v>
                </c:pt>
                <c:pt idx="286">
                  <c:v>45.966900000000003</c:v>
                </c:pt>
                <c:pt idx="287">
                  <c:v>67.572839999999758</c:v>
                </c:pt>
                <c:pt idx="288">
                  <c:v>86.716710000000006</c:v>
                </c:pt>
                <c:pt idx="289">
                  <c:v>88.197783999999999</c:v>
                </c:pt>
                <c:pt idx="290">
                  <c:v>99.044974999999994</c:v>
                </c:pt>
                <c:pt idx="291">
                  <c:v>60.338192000000063</c:v>
                </c:pt>
                <c:pt idx="292">
                  <c:v>96.63942999999999</c:v>
                </c:pt>
                <c:pt idx="293">
                  <c:v>85.166809999999998</c:v>
                </c:pt>
                <c:pt idx="294">
                  <c:v>46.229700000000143</c:v>
                </c:pt>
                <c:pt idx="295">
                  <c:v>61.546496999999995</c:v>
                </c:pt>
                <c:pt idx="296">
                  <c:v>78.003150000000005</c:v>
                </c:pt>
                <c:pt idx="297">
                  <c:v>45.769500000000136</c:v>
                </c:pt>
                <c:pt idx="298">
                  <c:v>54.999374000000003</c:v>
                </c:pt>
                <c:pt idx="299">
                  <c:v>58.637577</c:v>
                </c:pt>
                <c:pt idx="300">
                  <c:v>45.506100000000011</c:v>
                </c:pt>
                <c:pt idx="301">
                  <c:v>62.769382000000135</c:v>
                </c:pt>
                <c:pt idx="302">
                  <c:v>45.407199999999996</c:v>
                </c:pt>
                <c:pt idx="303">
                  <c:v>46.522675000000113</c:v>
                </c:pt>
                <c:pt idx="304">
                  <c:v>99.396889999999999</c:v>
                </c:pt>
                <c:pt idx="305">
                  <c:v>54.458725000000001</c:v>
                </c:pt>
                <c:pt idx="306">
                  <c:v>68.431479999999993</c:v>
                </c:pt>
                <c:pt idx="307">
                  <c:v>45.506100000000011</c:v>
                </c:pt>
                <c:pt idx="308">
                  <c:v>68.448890000000006</c:v>
                </c:pt>
                <c:pt idx="309">
                  <c:v>62.498386000000011</c:v>
                </c:pt>
                <c:pt idx="310">
                  <c:v>45.275300000000158</c:v>
                </c:pt>
                <c:pt idx="311">
                  <c:v>45.044200000000004</c:v>
                </c:pt>
                <c:pt idx="312">
                  <c:v>45.044200000000004</c:v>
                </c:pt>
                <c:pt idx="313">
                  <c:v>45.143300000000011</c:v>
                </c:pt>
                <c:pt idx="314">
                  <c:v>44.978200000000001</c:v>
                </c:pt>
                <c:pt idx="315">
                  <c:v>45.110300000000002</c:v>
                </c:pt>
                <c:pt idx="316">
                  <c:v>45.077300000000001</c:v>
                </c:pt>
                <c:pt idx="317">
                  <c:v>45.209300000000013</c:v>
                </c:pt>
                <c:pt idx="318">
                  <c:v>63.370967999999998</c:v>
                </c:pt>
                <c:pt idx="319">
                  <c:v>45.802400000000006</c:v>
                </c:pt>
                <c:pt idx="320">
                  <c:v>90.521299999999997</c:v>
                </c:pt>
                <c:pt idx="321">
                  <c:v>92.729029999999995</c:v>
                </c:pt>
                <c:pt idx="322">
                  <c:v>45.769500000000136</c:v>
                </c:pt>
                <c:pt idx="323">
                  <c:v>45.769500000000136</c:v>
                </c:pt>
                <c:pt idx="324">
                  <c:v>45.835300000000011</c:v>
                </c:pt>
                <c:pt idx="325">
                  <c:v>45.934000000000005</c:v>
                </c:pt>
                <c:pt idx="326">
                  <c:v>46.164000000000001</c:v>
                </c:pt>
                <c:pt idx="327">
                  <c:v>46.393700000000003</c:v>
                </c:pt>
                <c:pt idx="328">
                  <c:v>46.459299999999999</c:v>
                </c:pt>
                <c:pt idx="329">
                  <c:v>46.524900000000002</c:v>
                </c:pt>
                <c:pt idx="330">
                  <c:v>46.656000000000006</c:v>
                </c:pt>
                <c:pt idx="331">
                  <c:v>46.557699999999997</c:v>
                </c:pt>
                <c:pt idx="332">
                  <c:v>46.754200000000004</c:v>
                </c:pt>
                <c:pt idx="333">
                  <c:v>46.786900000000003</c:v>
                </c:pt>
                <c:pt idx="334">
                  <c:v>46.786900000000003</c:v>
                </c:pt>
                <c:pt idx="335">
                  <c:v>47.0486</c:v>
                </c:pt>
                <c:pt idx="336">
                  <c:v>47.015900000000002</c:v>
                </c:pt>
                <c:pt idx="337">
                  <c:v>46.754200000000004</c:v>
                </c:pt>
                <c:pt idx="338">
                  <c:v>46.623200000000011</c:v>
                </c:pt>
                <c:pt idx="339">
                  <c:v>46.623200000000011</c:v>
                </c:pt>
                <c:pt idx="340">
                  <c:v>46.557699999999997</c:v>
                </c:pt>
                <c:pt idx="341">
                  <c:v>46.065500000000135</c:v>
                </c:pt>
                <c:pt idx="342">
                  <c:v>46.164000000000001</c:v>
                </c:pt>
                <c:pt idx="343">
                  <c:v>46.295300000000218</c:v>
                </c:pt>
                <c:pt idx="344">
                  <c:v>46.065500000000135</c:v>
                </c:pt>
                <c:pt idx="345">
                  <c:v>45.966900000000003</c:v>
                </c:pt>
                <c:pt idx="346">
                  <c:v>45.769500000000136</c:v>
                </c:pt>
                <c:pt idx="347">
                  <c:v>45.637900000000002</c:v>
                </c:pt>
                <c:pt idx="348">
                  <c:v>46.065500000000135</c:v>
                </c:pt>
                <c:pt idx="349">
                  <c:v>46.492100000000136</c:v>
                </c:pt>
                <c:pt idx="350">
                  <c:v>46.426500000000011</c:v>
                </c:pt>
                <c:pt idx="351">
                  <c:v>46.688700000000011</c:v>
                </c:pt>
                <c:pt idx="352">
                  <c:v>46.623200000000011</c:v>
                </c:pt>
                <c:pt idx="353">
                  <c:v>85.051879999999983</c:v>
                </c:pt>
                <c:pt idx="354">
                  <c:v>59.703160000000011</c:v>
                </c:pt>
                <c:pt idx="355">
                  <c:v>46.065500000000135</c:v>
                </c:pt>
                <c:pt idx="356">
                  <c:v>72.958010000000002</c:v>
                </c:pt>
                <c:pt idx="357">
                  <c:v>86.70778</c:v>
                </c:pt>
                <c:pt idx="358">
                  <c:v>83.481635999999995</c:v>
                </c:pt>
                <c:pt idx="359">
                  <c:v>92.001900000000006</c:v>
                </c:pt>
                <c:pt idx="360">
                  <c:v>77.210380000000001</c:v>
                </c:pt>
                <c:pt idx="361">
                  <c:v>50.348845999999995</c:v>
                </c:pt>
                <c:pt idx="362">
                  <c:v>95.139274999999998</c:v>
                </c:pt>
                <c:pt idx="363">
                  <c:v>56.299297000000003</c:v>
                </c:pt>
                <c:pt idx="364">
                  <c:v>81.232230000000001</c:v>
                </c:pt>
                <c:pt idx="365">
                  <c:v>73.096660000000227</c:v>
                </c:pt>
                <c:pt idx="366">
                  <c:v>47.959006999999993</c:v>
                </c:pt>
                <c:pt idx="367">
                  <c:v>47.277300000000011</c:v>
                </c:pt>
                <c:pt idx="368">
                  <c:v>59.675842000000003</c:v>
                </c:pt>
                <c:pt idx="369">
                  <c:v>47.081299999999999</c:v>
                </c:pt>
                <c:pt idx="370">
                  <c:v>47.212000000000003</c:v>
                </c:pt>
                <c:pt idx="371">
                  <c:v>46.950499999999998</c:v>
                </c:pt>
                <c:pt idx="372">
                  <c:v>47.146700000000003</c:v>
                </c:pt>
                <c:pt idx="373">
                  <c:v>46.885100000000001</c:v>
                </c:pt>
                <c:pt idx="374">
                  <c:v>47.179300000000012</c:v>
                </c:pt>
                <c:pt idx="375">
                  <c:v>50.941264999999994</c:v>
                </c:pt>
                <c:pt idx="376">
                  <c:v>50.486163999999995</c:v>
                </c:pt>
                <c:pt idx="377">
                  <c:v>47.244700000000002</c:v>
                </c:pt>
                <c:pt idx="378">
                  <c:v>65.493070000000003</c:v>
                </c:pt>
                <c:pt idx="379">
                  <c:v>47.179300000000012</c:v>
                </c:pt>
                <c:pt idx="380">
                  <c:v>99.348860000000002</c:v>
                </c:pt>
                <c:pt idx="381">
                  <c:v>46.623200000000011</c:v>
                </c:pt>
                <c:pt idx="382">
                  <c:v>46.426500000000011</c:v>
                </c:pt>
                <c:pt idx="383">
                  <c:v>72.188964999999982</c:v>
                </c:pt>
                <c:pt idx="384">
                  <c:v>46.492100000000136</c:v>
                </c:pt>
                <c:pt idx="385">
                  <c:v>46.557699999999997</c:v>
                </c:pt>
                <c:pt idx="386">
                  <c:v>46.819699999999997</c:v>
                </c:pt>
                <c:pt idx="387">
                  <c:v>46.590500000000013</c:v>
                </c:pt>
                <c:pt idx="388">
                  <c:v>47.015900000000002</c:v>
                </c:pt>
                <c:pt idx="389">
                  <c:v>83.717540000000227</c:v>
                </c:pt>
                <c:pt idx="390">
                  <c:v>79.255713999999998</c:v>
                </c:pt>
                <c:pt idx="391">
                  <c:v>57.473980000000005</c:v>
                </c:pt>
                <c:pt idx="392">
                  <c:v>46.656000000000006</c:v>
                </c:pt>
                <c:pt idx="393">
                  <c:v>61.344295999999993</c:v>
                </c:pt>
                <c:pt idx="394">
                  <c:v>85.563479999999998</c:v>
                </c:pt>
                <c:pt idx="395">
                  <c:v>48.539192000000135</c:v>
                </c:pt>
                <c:pt idx="396">
                  <c:v>75.50869999999999</c:v>
                </c:pt>
                <c:pt idx="397">
                  <c:v>45.407199999999996</c:v>
                </c:pt>
                <c:pt idx="398">
                  <c:v>82.008920000000003</c:v>
                </c:pt>
                <c:pt idx="399">
                  <c:v>46.065500000000135</c:v>
                </c:pt>
                <c:pt idx="400">
                  <c:v>46.557699999999997</c:v>
                </c:pt>
                <c:pt idx="401">
                  <c:v>75.238680000000002</c:v>
                </c:pt>
                <c:pt idx="402">
                  <c:v>46.623200000000011</c:v>
                </c:pt>
                <c:pt idx="403">
                  <c:v>46.688700000000011</c:v>
                </c:pt>
                <c:pt idx="404">
                  <c:v>53.554289999999995</c:v>
                </c:pt>
                <c:pt idx="405">
                  <c:v>46.819699999999997</c:v>
                </c:pt>
                <c:pt idx="406">
                  <c:v>46.885100000000001</c:v>
                </c:pt>
                <c:pt idx="407">
                  <c:v>47.0486</c:v>
                </c:pt>
                <c:pt idx="408">
                  <c:v>46.950499999999998</c:v>
                </c:pt>
                <c:pt idx="409">
                  <c:v>53.196262000000011</c:v>
                </c:pt>
                <c:pt idx="410">
                  <c:v>47.277300000000011</c:v>
                </c:pt>
                <c:pt idx="411">
                  <c:v>80.259630000000001</c:v>
                </c:pt>
                <c:pt idx="412">
                  <c:v>47.473100000000002</c:v>
                </c:pt>
                <c:pt idx="413">
                  <c:v>62.122660000000003</c:v>
                </c:pt>
                <c:pt idx="414">
                  <c:v>58.076935000000013</c:v>
                </c:pt>
                <c:pt idx="415">
                  <c:v>75.202630000000013</c:v>
                </c:pt>
                <c:pt idx="416">
                  <c:v>54.057681999999865</c:v>
                </c:pt>
                <c:pt idx="417">
                  <c:v>95.06183</c:v>
                </c:pt>
                <c:pt idx="418">
                  <c:v>47.4405</c:v>
                </c:pt>
                <c:pt idx="419">
                  <c:v>47.733800000000002</c:v>
                </c:pt>
                <c:pt idx="420">
                  <c:v>47.929200000000002</c:v>
                </c:pt>
                <c:pt idx="421">
                  <c:v>77.935615999999996</c:v>
                </c:pt>
                <c:pt idx="422">
                  <c:v>61.042510000000135</c:v>
                </c:pt>
                <c:pt idx="423">
                  <c:v>78.870689999999982</c:v>
                </c:pt>
                <c:pt idx="424">
                  <c:v>68.580069999999992</c:v>
                </c:pt>
                <c:pt idx="425">
                  <c:v>73.767939999999996</c:v>
                </c:pt>
                <c:pt idx="426">
                  <c:v>85.921180000000007</c:v>
                </c:pt>
                <c:pt idx="427">
                  <c:v>97.18859999999998</c:v>
                </c:pt>
                <c:pt idx="428">
                  <c:v>56.416899999999998</c:v>
                </c:pt>
                <c:pt idx="429">
                  <c:v>98.780426000000006</c:v>
                </c:pt>
                <c:pt idx="430">
                  <c:v>98.324874999999949</c:v>
                </c:pt>
                <c:pt idx="431">
                  <c:v>56.881899999999995</c:v>
                </c:pt>
                <c:pt idx="432">
                  <c:v>97.591210000000331</c:v>
                </c:pt>
                <c:pt idx="433">
                  <c:v>79.639359999999982</c:v>
                </c:pt>
                <c:pt idx="434">
                  <c:v>81.056120000000007</c:v>
                </c:pt>
                <c:pt idx="435">
                  <c:v>54.889099999999999</c:v>
                </c:pt>
                <c:pt idx="436">
                  <c:v>55.076900000000002</c:v>
                </c:pt>
              </c:numCache>
            </c:numRef>
          </c:val>
        </c:ser>
        <c:ser>
          <c:idx val="1"/>
          <c:order val="1"/>
          <c:tx>
            <c:v>AGGREGATION+PAO</c:v>
          </c:tx>
          <c:spPr>
            <a:ln w="1905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Sheet1!$B$118:$B$554</c:f>
              <c:numCache>
                <c:formatCode>General</c:formatCode>
                <c:ptCount val="4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</c:numCache>
            </c:numRef>
          </c:cat>
          <c:val>
            <c:numRef>
              <c:f>Humidity_Max_Aggregate!$E$2:$E$438</c:f>
              <c:numCache>
                <c:formatCode>0.00</c:formatCode>
                <c:ptCount val="437"/>
                <c:pt idx="0">
                  <c:v>53.632000000000012</c:v>
                </c:pt>
                <c:pt idx="1">
                  <c:v>53.758100000000013</c:v>
                </c:pt>
                <c:pt idx="2">
                  <c:v>53.158300000000011</c:v>
                </c:pt>
                <c:pt idx="3">
                  <c:v>54.450099999999999</c:v>
                </c:pt>
                <c:pt idx="4">
                  <c:v>47.570900000000002</c:v>
                </c:pt>
                <c:pt idx="5">
                  <c:v>46.065500000000135</c:v>
                </c:pt>
                <c:pt idx="6">
                  <c:v>46.065500000000135</c:v>
                </c:pt>
                <c:pt idx="7">
                  <c:v>43.219100000000012</c:v>
                </c:pt>
                <c:pt idx="8">
                  <c:v>42.316999999999993</c:v>
                </c:pt>
                <c:pt idx="9">
                  <c:v>41.948300000000003</c:v>
                </c:pt>
                <c:pt idx="10">
                  <c:v>45.637900000000002</c:v>
                </c:pt>
                <c:pt idx="11">
                  <c:v>46.688700000000011</c:v>
                </c:pt>
                <c:pt idx="12">
                  <c:v>48.838000000000001</c:v>
                </c:pt>
                <c:pt idx="13">
                  <c:v>48.449000000000005</c:v>
                </c:pt>
                <c:pt idx="14">
                  <c:v>72.425769999999986</c:v>
                </c:pt>
                <c:pt idx="15">
                  <c:v>54.336226999999994</c:v>
                </c:pt>
                <c:pt idx="16">
                  <c:v>54.336226999999994</c:v>
                </c:pt>
                <c:pt idx="17">
                  <c:v>49.806899999999999</c:v>
                </c:pt>
                <c:pt idx="18">
                  <c:v>48.643600000000006</c:v>
                </c:pt>
                <c:pt idx="19">
                  <c:v>48.967500000000001</c:v>
                </c:pt>
                <c:pt idx="20">
                  <c:v>45.044200000000004</c:v>
                </c:pt>
                <c:pt idx="21">
                  <c:v>46.557699999999997</c:v>
                </c:pt>
                <c:pt idx="22">
                  <c:v>46.688700000000011</c:v>
                </c:pt>
                <c:pt idx="23">
                  <c:v>48.416599999999995</c:v>
                </c:pt>
                <c:pt idx="24">
                  <c:v>38.735700000000151</c:v>
                </c:pt>
                <c:pt idx="25">
                  <c:v>32.510200000000005</c:v>
                </c:pt>
                <c:pt idx="26">
                  <c:v>33.455600000000004</c:v>
                </c:pt>
                <c:pt idx="27">
                  <c:v>33.070900000000002</c:v>
                </c:pt>
                <c:pt idx="28">
                  <c:v>32.965900000000012</c:v>
                </c:pt>
                <c:pt idx="29">
                  <c:v>33.140900000000002</c:v>
                </c:pt>
                <c:pt idx="30">
                  <c:v>33.070900000000002</c:v>
                </c:pt>
                <c:pt idx="31">
                  <c:v>32.790700000000143</c:v>
                </c:pt>
                <c:pt idx="32">
                  <c:v>32.720600000000012</c:v>
                </c:pt>
                <c:pt idx="33">
                  <c:v>34.292500000000196</c:v>
                </c:pt>
                <c:pt idx="34">
                  <c:v>34.570800000000006</c:v>
                </c:pt>
                <c:pt idx="35">
                  <c:v>33.630200000000002</c:v>
                </c:pt>
                <c:pt idx="36">
                  <c:v>41.238210000000166</c:v>
                </c:pt>
                <c:pt idx="37">
                  <c:v>31.736799999999917</c:v>
                </c:pt>
                <c:pt idx="38">
                  <c:v>31.736799999999917</c:v>
                </c:pt>
                <c:pt idx="39">
                  <c:v>34.2577</c:v>
                </c:pt>
                <c:pt idx="40">
                  <c:v>37.505100000000013</c:v>
                </c:pt>
                <c:pt idx="41">
                  <c:v>39.620000000000012</c:v>
                </c:pt>
                <c:pt idx="42">
                  <c:v>39.586000000000006</c:v>
                </c:pt>
                <c:pt idx="43">
                  <c:v>46.947773000000005</c:v>
                </c:pt>
                <c:pt idx="44">
                  <c:v>40.905500000000011</c:v>
                </c:pt>
                <c:pt idx="45">
                  <c:v>43.410160000000005</c:v>
                </c:pt>
                <c:pt idx="46">
                  <c:v>38.667500000000011</c:v>
                </c:pt>
                <c:pt idx="47">
                  <c:v>39.178300000000135</c:v>
                </c:pt>
                <c:pt idx="48">
                  <c:v>39.348300000000002</c:v>
                </c:pt>
                <c:pt idx="49">
                  <c:v>39.959099999999999</c:v>
                </c:pt>
                <c:pt idx="50">
                  <c:v>41.107800000000005</c:v>
                </c:pt>
                <c:pt idx="51">
                  <c:v>47.766400000000012</c:v>
                </c:pt>
                <c:pt idx="52">
                  <c:v>47.66870000000015</c:v>
                </c:pt>
                <c:pt idx="53">
                  <c:v>37.779200000000003</c:v>
                </c:pt>
                <c:pt idx="54">
                  <c:v>40.568000000000012</c:v>
                </c:pt>
                <c:pt idx="55">
                  <c:v>39.144300000000001</c:v>
                </c:pt>
                <c:pt idx="56">
                  <c:v>38.667500000000011</c:v>
                </c:pt>
                <c:pt idx="57">
                  <c:v>37.436500000000002</c:v>
                </c:pt>
                <c:pt idx="58">
                  <c:v>37.299300000000166</c:v>
                </c:pt>
                <c:pt idx="59">
                  <c:v>39.076300000000003</c:v>
                </c:pt>
                <c:pt idx="60">
                  <c:v>38.633400000000002</c:v>
                </c:pt>
                <c:pt idx="61">
                  <c:v>40.534200000000006</c:v>
                </c:pt>
                <c:pt idx="62">
                  <c:v>39.721700000000013</c:v>
                </c:pt>
                <c:pt idx="63">
                  <c:v>40.601800000000004</c:v>
                </c:pt>
                <c:pt idx="64">
                  <c:v>40.601800000000004</c:v>
                </c:pt>
                <c:pt idx="65">
                  <c:v>40.905500000000011</c:v>
                </c:pt>
                <c:pt idx="66">
                  <c:v>42.25</c:v>
                </c:pt>
                <c:pt idx="67">
                  <c:v>42.551299999999998</c:v>
                </c:pt>
                <c:pt idx="68">
                  <c:v>43.252500000000012</c:v>
                </c:pt>
                <c:pt idx="69">
                  <c:v>45.440200000000004</c:v>
                </c:pt>
                <c:pt idx="70">
                  <c:v>41.175100000000135</c:v>
                </c:pt>
                <c:pt idx="71">
                  <c:v>41.377099999999999</c:v>
                </c:pt>
                <c:pt idx="72">
                  <c:v>42.417399999999994</c:v>
                </c:pt>
                <c:pt idx="73">
                  <c:v>44.117200000000004</c:v>
                </c:pt>
                <c:pt idx="74">
                  <c:v>42.383999999999993</c:v>
                </c:pt>
                <c:pt idx="75">
                  <c:v>43.519000000000005</c:v>
                </c:pt>
                <c:pt idx="76">
                  <c:v>44.050799999999995</c:v>
                </c:pt>
                <c:pt idx="77">
                  <c:v>42.985600000000005</c:v>
                </c:pt>
                <c:pt idx="78">
                  <c:v>46.065500000000135</c:v>
                </c:pt>
                <c:pt idx="79">
                  <c:v>45.736600000000003</c:v>
                </c:pt>
                <c:pt idx="80">
                  <c:v>45.966900000000003</c:v>
                </c:pt>
                <c:pt idx="81">
                  <c:v>45.868200000000002</c:v>
                </c:pt>
                <c:pt idx="82">
                  <c:v>46.065500000000135</c:v>
                </c:pt>
                <c:pt idx="83">
                  <c:v>46.360900000000001</c:v>
                </c:pt>
                <c:pt idx="84">
                  <c:v>46.295300000000218</c:v>
                </c:pt>
                <c:pt idx="85">
                  <c:v>46.557699999999997</c:v>
                </c:pt>
                <c:pt idx="86">
                  <c:v>47.212000000000003</c:v>
                </c:pt>
                <c:pt idx="87">
                  <c:v>47.505700000000012</c:v>
                </c:pt>
                <c:pt idx="88">
                  <c:v>43.818300000000001</c:v>
                </c:pt>
                <c:pt idx="89">
                  <c:v>45.143300000000011</c:v>
                </c:pt>
                <c:pt idx="90">
                  <c:v>44.050799999999995</c:v>
                </c:pt>
                <c:pt idx="91">
                  <c:v>44.150400000000005</c:v>
                </c:pt>
                <c:pt idx="92">
                  <c:v>44.050799999999995</c:v>
                </c:pt>
                <c:pt idx="93">
                  <c:v>43.984399999999994</c:v>
                </c:pt>
                <c:pt idx="94">
                  <c:v>43.984399999999994</c:v>
                </c:pt>
                <c:pt idx="95">
                  <c:v>44.117200000000004</c:v>
                </c:pt>
                <c:pt idx="96">
                  <c:v>44.083999999999996</c:v>
                </c:pt>
                <c:pt idx="97">
                  <c:v>44.117200000000004</c:v>
                </c:pt>
                <c:pt idx="98">
                  <c:v>44.183600000000006</c:v>
                </c:pt>
                <c:pt idx="99">
                  <c:v>44.249900000000011</c:v>
                </c:pt>
                <c:pt idx="100">
                  <c:v>44.448800000000006</c:v>
                </c:pt>
                <c:pt idx="101">
                  <c:v>44.713700000000003</c:v>
                </c:pt>
                <c:pt idx="102">
                  <c:v>44.779800000000002</c:v>
                </c:pt>
                <c:pt idx="103">
                  <c:v>45.209300000000013</c:v>
                </c:pt>
                <c:pt idx="104">
                  <c:v>44.945100000000011</c:v>
                </c:pt>
                <c:pt idx="105">
                  <c:v>44.779800000000002</c:v>
                </c:pt>
                <c:pt idx="106">
                  <c:v>45.308300000000003</c:v>
                </c:pt>
                <c:pt idx="107">
                  <c:v>45.374299999999998</c:v>
                </c:pt>
                <c:pt idx="108">
                  <c:v>45.440200000000004</c:v>
                </c:pt>
                <c:pt idx="109">
                  <c:v>45.637900000000002</c:v>
                </c:pt>
                <c:pt idx="110">
                  <c:v>46.426500000000011</c:v>
                </c:pt>
                <c:pt idx="111">
                  <c:v>48.676000000000002</c:v>
                </c:pt>
                <c:pt idx="112">
                  <c:v>48.643600000000006</c:v>
                </c:pt>
                <c:pt idx="113">
                  <c:v>48.708400000000012</c:v>
                </c:pt>
                <c:pt idx="114">
                  <c:v>48.773200000000003</c:v>
                </c:pt>
                <c:pt idx="115">
                  <c:v>48.676000000000002</c:v>
                </c:pt>
                <c:pt idx="116">
                  <c:v>48.643600000000006</c:v>
                </c:pt>
                <c:pt idx="117">
                  <c:v>48.189300000000003</c:v>
                </c:pt>
                <c:pt idx="118">
                  <c:v>48.221800000000002</c:v>
                </c:pt>
                <c:pt idx="119">
                  <c:v>47.603500000000011</c:v>
                </c:pt>
                <c:pt idx="120">
                  <c:v>46.295300000000218</c:v>
                </c:pt>
                <c:pt idx="121">
                  <c:v>46.492100000000136</c:v>
                </c:pt>
                <c:pt idx="122">
                  <c:v>46.492100000000136</c:v>
                </c:pt>
                <c:pt idx="123">
                  <c:v>46.524900000000002</c:v>
                </c:pt>
                <c:pt idx="124">
                  <c:v>46.590500000000013</c:v>
                </c:pt>
                <c:pt idx="125">
                  <c:v>46.688700000000011</c:v>
                </c:pt>
                <c:pt idx="126">
                  <c:v>46.557699999999997</c:v>
                </c:pt>
                <c:pt idx="127">
                  <c:v>44.349399999999996</c:v>
                </c:pt>
                <c:pt idx="128">
                  <c:v>44.448800000000006</c:v>
                </c:pt>
                <c:pt idx="129">
                  <c:v>46.426500000000011</c:v>
                </c:pt>
                <c:pt idx="130">
                  <c:v>46.295300000000218</c:v>
                </c:pt>
                <c:pt idx="131">
                  <c:v>44.448800000000006</c:v>
                </c:pt>
                <c:pt idx="132">
                  <c:v>43.984399999999994</c:v>
                </c:pt>
                <c:pt idx="133">
                  <c:v>44.117200000000004</c:v>
                </c:pt>
                <c:pt idx="134">
                  <c:v>44.216800000000006</c:v>
                </c:pt>
                <c:pt idx="135">
                  <c:v>43.552200000000006</c:v>
                </c:pt>
                <c:pt idx="136">
                  <c:v>43.252500000000012</c:v>
                </c:pt>
                <c:pt idx="137">
                  <c:v>43.1858</c:v>
                </c:pt>
                <c:pt idx="138">
                  <c:v>42.751899999999999</c:v>
                </c:pt>
                <c:pt idx="139">
                  <c:v>42.417399999999994</c:v>
                </c:pt>
                <c:pt idx="140">
                  <c:v>42.149500000000003</c:v>
                </c:pt>
                <c:pt idx="141">
                  <c:v>42.116</c:v>
                </c:pt>
                <c:pt idx="142">
                  <c:v>41.881199999999993</c:v>
                </c:pt>
                <c:pt idx="143">
                  <c:v>41.646100000000011</c:v>
                </c:pt>
                <c:pt idx="144">
                  <c:v>41.578900000000012</c:v>
                </c:pt>
                <c:pt idx="145">
                  <c:v>41.612500000000011</c:v>
                </c:pt>
                <c:pt idx="146">
                  <c:v>41.813999999999993</c:v>
                </c:pt>
                <c:pt idx="147">
                  <c:v>42.383999999999993</c:v>
                </c:pt>
                <c:pt idx="148">
                  <c:v>44.713700000000003</c:v>
                </c:pt>
                <c:pt idx="149">
                  <c:v>44.283100000000012</c:v>
                </c:pt>
                <c:pt idx="150">
                  <c:v>45.966900000000003</c:v>
                </c:pt>
                <c:pt idx="151">
                  <c:v>46.492100000000136</c:v>
                </c:pt>
                <c:pt idx="152">
                  <c:v>46.557699999999997</c:v>
                </c:pt>
                <c:pt idx="153">
                  <c:v>46.656000000000006</c:v>
                </c:pt>
                <c:pt idx="154">
                  <c:v>46.786900000000003</c:v>
                </c:pt>
                <c:pt idx="155">
                  <c:v>50.088263999999995</c:v>
                </c:pt>
                <c:pt idx="156">
                  <c:v>46.950499999999998</c:v>
                </c:pt>
                <c:pt idx="157">
                  <c:v>46.917799999999993</c:v>
                </c:pt>
                <c:pt idx="158">
                  <c:v>47.015900000000002</c:v>
                </c:pt>
                <c:pt idx="159">
                  <c:v>46.852399999999996</c:v>
                </c:pt>
                <c:pt idx="160">
                  <c:v>46.885100000000001</c:v>
                </c:pt>
                <c:pt idx="161">
                  <c:v>47.342600000000004</c:v>
                </c:pt>
                <c:pt idx="162">
                  <c:v>47.733800000000002</c:v>
                </c:pt>
                <c:pt idx="163">
                  <c:v>47.896600000000007</c:v>
                </c:pt>
                <c:pt idx="164">
                  <c:v>48.0593</c:v>
                </c:pt>
                <c:pt idx="165">
                  <c:v>48.5139</c:v>
                </c:pt>
                <c:pt idx="166">
                  <c:v>48.5139</c:v>
                </c:pt>
                <c:pt idx="167">
                  <c:v>48.384099999999997</c:v>
                </c:pt>
                <c:pt idx="168">
                  <c:v>48.5139</c:v>
                </c:pt>
                <c:pt idx="169">
                  <c:v>48.384099999999997</c:v>
                </c:pt>
                <c:pt idx="170">
                  <c:v>47.864100000000001</c:v>
                </c:pt>
                <c:pt idx="171">
                  <c:v>47.831499999999998</c:v>
                </c:pt>
                <c:pt idx="172">
                  <c:v>47.538300000000113</c:v>
                </c:pt>
                <c:pt idx="173">
                  <c:v>48.7408</c:v>
                </c:pt>
                <c:pt idx="174">
                  <c:v>48.319199999999995</c:v>
                </c:pt>
                <c:pt idx="175">
                  <c:v>48.026700000000012</c:v>
                </c:pt>
                <c:pt idx="176">
                  <c:v>50.514199999999995</c:v>
                </c:pt>
                <c:pt idx="177">
                  <c:v>50.193000000000012</c:v>
                </c:pt>
                <c:pt idx="178">
                  <c:v>65.127074999999948</c:v>
                </c:pt>
                <c:pt idx="179">
                  <c:v>58.436020000000006</c:v>
                </c:pt>
                <c:pt idx="180">
                  <c:v>50.514199999999995</c:v>
                </c:pt>
                <c:pt idx="181">
                  <c:v>72.970839999999981</c:v>
                </c:pt>
                <c:pt idx="182">
                  <c:v>50.449999999999996</c:v>
                </c:pt>
                <c:pt idx="183">
                  <c:v>47.3752</c:v>
                </c:pt>
                <c:pt idx="184">
                  <c:v>47.3752</c:v>
                </c:pt>
                <c:pt idx="185">
                  <c:v>47.799000000000063</c:v>
                </c:pt>
                <c:pt idx="186">
                  <c:v>47.9617</c:v>
                </c:pt>
                <c:pt idx="187">
                  <c:v>49.387599999999999</c:v>
                </c:pt>
                <c:pt idx="188">
                  <c:v>49.742400000000011</c:v>
                </c:pt>
                <c:pt idx="189">
                  <c:v>49.774700000000003</c:v>
                </c:pt>
                <c:pt idx="190">
                  <c:v>63.419903000000005</c:v>
                </c:pt>
                <c:pt idx="191">
                  <c:v>49.935700000000011</c:v>
                </c:pt>
                <c:pt idx="192">
                  <c:v>49.935700000000011</c:v>
                </c:pt>
                <c:pt idx="193">
                  <c:v>49.903500000000001</c:v>
                </c:pt>
                <c:pt idx="194">
                  <c:v>49.903500000000001</c:v>
                </c:pt>
                <c:pt idx="195">
                  <c:v>49.839100000000002</c:v>
                </c:pt>
                <c:pt idx="196">
                  <c:v>49.839100000000002</c:v>
                </c:pt>
                <c:pt idx="197">
                  <c:v>55.058350000000011</c:v>
                </c:pt>
                <c:pt idx="198">
                  <c:v>42.584699999999998</c:v>
                </c:pt>
                <c:pt idx="199">
                  <c:v>42.350499999999997</c:v>
                </c:pt>
                <c:pt idx="200">
                  <c:v>42.584699999999998</c:v>
                </c:pt>
                <c:pt idx="201">
                  <c:v>42.149500000000003</c:v>
                </c:pt>
                <c:pt idx="202">
                  <c:v>41.545300000000012</c:v>
                </c:pt>
                <c:pt idx="203">
                  <c:v>42.116</c:v>
                </c:pt>
                <c:pt idx="204">
                  <c:v>42.283500000000011</c:v>
                </c:pt>
                <c:pt idx="205">
                  <c:v>42.183</c:v>
                </c:pt>
                <c:pt idx="206">
                  <c:v>42.283500000000011</c:v>
                </c:pt>
                <c:pt idx="207">
                  <c:v>42.25</c:v>
                </c:pt>
                <c:pt idx="208">
                  <c:v>42.183</c:v>
                </c:pt>
                <c:pt idx="209">
                  <c:v>42.183</c:v>
                </c:pt>
                <c:pt idx="210">
                  <c:v>42.25</c:v>
                </c:pt>
                <c:pt idx="211">
                  <c:v>42.283500000000011</c:v>
                </c:pt>
                <c:pt idx="212">
                  <c:v>42.383999999999993</c:v>
                </c:pt>
                <c:pt idx="213">
                  <c:v>42.584699999999998</c:v>
                </c:pt>
                <c:pt idx="214">
                  <c:v>42.8521</c:v>
                </c:pt>
                <c:pt idx="215">
                  <c:v>43.219100000000012</c:v>
                </c:pt>
                <c:pt idx="216">
                  <c:v>43.519000000000005</c:v>
                </c:pt>
                <c:pt idx="217">
                  <c:v>43.851499999999994</c:v>
                </c:pt>
                <c:pt idx="218">
                  <c:v>44.117200000000004</c:v>
                </c:pt>
                <c:pt idx="219">
                  <c:v>70.223230000000001</c:v>
                </c:pt>
                <c:pt idx="220">
                  <c:v>45.209300000000013</c:v>
                </c:pt>
                <c:pt idx="221">
                  <c:v>45.110300000000002</c:v>
                </c:pt>
                <c:pt idx="222">
                  <c:v>45.110300000000002</c:v>
                </c:pt>
                <c:pt idx="223">
                  <c:v>54.634887999999997</c:v>
                </c:pt>
                <c:pt idx="224">
                  <c:v>45.110300000000002</c:v>
                </c:pt>
                <c:pt idx="225">
                  <c:v>45.143300000000011</c:v>
                </c:pt>
                <c:pt idx="226">
                  <c:v>45.308300000000003</c:v>
                </c:pt>
                <c:pt idx="227">
                  <c:v>45.374299999999998</c:v>
                </c:pt>
                <c:pt idx="228">
                  <c:v>45.374299999999998</c:v>
                </c:pt>
                <c:pt idx="229">
                  <c:v>45.308300000000003</c:v>
                </c:pt>
                <c:pt idx="230">
                  <c:v>45.506100000000011</c:v>
                </c:pt>
                <c:pt idx="231">
                  <c:v>45.637900000000002</c:v>
                </c:pt>
                <c:pt idx="232">
                  <c:v>45.539100000000012</c:v>
                </c:pt>
                <c:pt idx="233">
                  <c:v>45.637900000000002</c:v>
                </c:pt>
                <c:pt idx="234">
                  <c:v>45.440200000000004</c:v>
                </c:pt>
                <c:pt idx="235">
                  <c:v>45.440200000000004</c:v>
                </c:pt>
                <c:pt idx="236">
                  <c:v>45.572000000000003</c:v>
                </c:pt>
                <c:pt idx="237">
                  <c:v>45.637900000000002</c:v>
                </c:pt>
                <c:pt idx="238">
                  <c:v>45.769500000000136</c:v>
                </c:pt>
                <c:pt idx="239">
                  <c:v>45.736600000000003</c:v>
                </c:pt>
                <c:pt idx="240">
                  <c:v>45.769500000000136</c:v>
                </c:pt>
                <c:pt idx="241">
                  <c:v>45.769500000000136</c:v>
                </c:pt>
                <c:pt idx="242">
                  <c:v>45.835300000000011</c:v>
                </c:pt>
                <c:pt idx="243">
                  <c:v>45.835300000000011</c:v>
                </c:pt>
                <c:pt idx="244">
                  <c:v>46.065500000000135</c:v>
                </c:pt>
                <c:pt idx="245">
                  <c:v>46.065500000000135</c:v>
                </c:pt>
                <c:pt idx="246">
                  <c:v>46.065500000000135</c:v>
                </c:pt>
                <c:pt idx="247">
                  <c:v>46.065500000000135</c:v>
                </c:pt>
                <c:pt idx="248">
                  <c:v>46.164000000000001</c:v>
                </c:pt>
                <c:pt idx="249">
                  <c:v>46.164000000000001</c:v>
                </c:pt>
                <c:pt idx="250">
                  <c:v>45.999700000000011</c:v>
                </c:pt>
                <c:pt idx="251">
                  <c:v>46.393700000000003</c:v>
                </c:pt>
                <c:pt idx="252">
                  <c:v>46.393700000000003</c:v>
                </c:pt>
                <c:pt idx="253">
                  <c:v>46.065500000000135</c:v>
                </c:pt>
                <c:pt idx="254">
                  <c:v>46.065500000000135</c:v>
                </c:pt>
                <c:pt idx="255">
                  <c:v>46.492100000000136</c:v>
                </c:pt>
                <c:pt idx="256">
                  <c:v>46.426500000000011</c:v>
                </c:pt>
                <c:pt idx="257">
                  <c:v>65.769515999999996</c:v>
                </c:pt>
                <c:pt idx="258">
                  <c:v>46.557699999999997</c:v>
                </c:pt>
                <c:pt idx="259">
                  <c:v>46.26250000000018</c:v>
                </c:pt>
                <c:pt idx="260">
                  <c:v>46.360900000000001</c:v>
                </c:pt>
                <c:pt idx="261">
                  <c:v>46.328100000000013</c:v>
                </c:pt>
                <c:pt idx="262">
                  <c:v>46.492100000000136</c:v>
                </c:pt>
                <c:pt idx="263">
                  <c:v>46.328100000000013</c:v>
                </c:pt>
                <c:pt idx="264">
                  <c:v>46.065500000000135</c:v>
                </c:pt>
                <c:pt idx="265">
                  <c:v>46.229700000000143</c:v>
                </c:pt>
                <c:pt idx="266">
                  <c:v>46.26250000000018</c:v>
                </c:pt>
                <c:pt idx="267">
                  <c:v>46.164000000000001</c:v>
                </c:pt>
                <c:pt idx="268">
                  <c:v>46.196800000000003</c:v>
                </c:pt>
                <c:pt idx="269">
                  <c:v>46.643036000000002</c:v>
                </c:pt>
                <c:pt idx="270">
                  <c:v>46.429943000000002</c:v>
                </c:pt>
                <c:pt idx="271">
                  <c:v>58.271557000000001</c:v>
                </c:pt>
                <c:pt idx="272">
                  <c:v>45.802400000000006</c:v>
                </c:pt>
                <c:pt idx="273">
                  <c:v>46.065500000000135</c:v>
                </c:pt>
                <c:pt idx="274">
                  <c:v>45.9011</c:v>
                </c:pt>
                <c:pt idx="275">
                  <c:v>46.065500000000135</c:v>
                </c:pt>
                <c:pt idx="276">
                  <c:v>46.065500000000135</c:v>
                </c:pt>
                <c:pt idx="277">
                  <c:v>46.229700000000143</c:v>
                </c:pt>
                <c:pt idx="278">
                  <c:v>45.835300000000011</c:v>
                </c:pt>
                <c:pt idx="279">
                  <c:v>47.263817000000003</c:v>
                </c:pt>
                <c:pt idx="280">
                  <c:v>45.835300000000011</c:v>
                </c:pt>
                <c:pt idx="281">
                  <c:v>45.572000000000003</c:v>
                </c:pt>
                <c:pt idx="282">
                  <c:v>45.769500000000136</c:v>
                </c:pt>
                <c:pt idx="283">
                  <c:v>45.868200000000002</c:v>
                </c:pt>
                <c:pt idx="284">
                  <c:v>46.098300000000158</c:v>
                </c:pt>
                <c:pt idx="285">
                  <c:v>46.065500000000135</c:v>
                </c:pt>
                <c:pt idx="286">
                  <c:v>46.328100000000013</c:v>
                </c:pt>
                <c:pt idx="287">
                  <c:v>45.966900000000003</c:v>
                </c:pt>
                <c:pt idx="288">
                  <c:v>67.572839999999758</c:v>
                </c:pt>
                <c:pt idx="289">
                  <c:v>49.635246000000002</c:v>
                </c:pt>
                <c:pt idx="290">
                  <c:v>45.506100000000011</c:v>
                </c:pt>
                <c:pt idx="291">
                  <c:v>45.440200000000004</c:v>
                </c:pt>
                <c:pt idx="292">
                  <c:v>45.539100000000012</c:v>
                </c:pt>
                <c:pt idx="293">
                  <c:v>46.065500000000135</c:v>
                </c:pt>
                <c:pt idx="294">
                  <c:v>46.032600000000002</c:v>
                </c:pt>
                <c:pt idx="295">
                  <c:v>46.229700000000143</c:v>
                </c:pt>
                <c:pt idx="296">
                  <c:v>45.637900000000002</c:v>
                </c:pt>
                <c:pt idx="297">
                  <c:v>45.9011</c:v>
                </c:pt>
                <c:pt idx="298">
                  <c:v>45.769500000000136</c:v>
                </c:pt>
                <c:pt idx="299">
                  <c:v>45.341299999999997</c:v>
                </c:pt>
                <c:pt idx="300">
                  <c:v>45.473200000000006</c:v>
                </c:pt>
                <c:pt idx="301">
                  <c:v>45.506100000000011</c:v>
                </c:pt>
                <c:pt idx="302">
                  <c:v>45.539100000000012</c:v>
                </c:pt>
                <c:pt idx="303">
                  <c:v>45.407199999999996</c:v>
                </c:pt>
                <c:pt idx="304">
                  <c:v>45.440200000000004</c:v>
                </c:pt>
                <c:pt idx="305">
                  <c:v>45.440200000000004</c:v>
                </c:pt>
                <c:pt idx="306">
                  <c:v>54.458725000000001</c:v>
                </c:pt>
                <c:pt idx="307">
                  <c:v>68.431479999999993</c:v>
                </c:pt>
                <c:pt idx="308">
                  <c:v>45.506100000000011</c:v>
                </c:pt>
                <c:pt idx="309">
                  <c:v>45.440200000000004</c:v>
                </c:pt>
                <c:pt idx="310">
                  <c:v>45.308300000000003</c:v>
                </c:pt>
                <c:pt idx="311">
                  <c:v>45.275300000000158</c:v>
                </c:pt>
                <c:pt idx="312">
                  <c:v>45.044200000000004</c:v>
                </c:pt>
                <c:pt idx="313">
                  <c:v>45.044200000000004</c:v>
                </c:pt>
                <c:pt idx="314">
                  <c:v>45.143300000000011</c:v>
                </c:pt>
                <c:pt idx="315">
                  <c:v>44.978200000000001</c:v>
                </c:pt>
                <c:pt idx="316">
                  <c:v>45.110300000000002</c:v>
                </c:pt>
                <c:pt idx="317">
                  <c:v>45.077300000000001</c:v>
                </c:pt>
                <c:pt idx="318">
                  <c:v>45.209300000000013</c:v>
                </c:pt>
                <c:pt idx="319">
                  <c:v>45.6708</c:v>
                </c:pt>
                <c:pt idx="320">
                  <c:v>45.703700000000012</c:v>
                </c:pt>
                <c:pt idx="321">
                  <c:v>45.703700000000012</c:v>
                </c:pt>
                <c:pt idx="322">
                  <c:v>45.703700000000012</c:v>
                </c:pt>
                <c:pt idx="323">
                  <c:v>45.769500000000136</c:v>
                </c:pt>
                <c:pt idx="324">
                  <c:v>45.769500000000136</c:v>
                </c:pt>
                <c:pt idx="325">
                  <c:v>45.835300000000011</c:v>
                </c:pt>
                <c:pt idx="326">
                  <c:v>45.934000000000005</c:v>
                </c:pt>
                <c:pt idx="327">
                  <c:v>46.164000000000001</c:v>
                </c:pt>
                <c:pt idx="328">
                  <c:v>46.393700000000003</c:v>
                </c:pt>
                <c:pt idx="329">
                  <c:v>46.459299999999999</c:v>
                </c:pt>
                <c:pt idx="330">
                  <c:v>46.524900000000002</c:v>
                </c:pt>
                <c:pt idx="331">
                  <c:v>46.656000000000006</c:v>
                </c:pt>
                <c:pt idx="332">
                  <c:v>46.557699999999997</c:v>
                </c:pt>
                <c:pt idx="333">
                  <c:v>46.754200000000004</c:v>
                </c:pt>
                <c:pt idx="334">
                  <c:v>46.786900000000003</c:v>
                </c:pt>
                <c:pt idx="335">
                  <c:v>46.786900000000003</c:v>
                </c:pt>
                <c:pt idx="336">
                  <c:v>47.0486</c:v>
                </c:pt>
                <c:pt idx="337">
                  <c:v>47.015900000000002</c:v>
                </c:pt>
                <c:pt idx="338">
                  <c:v>46.754200000000004</c:v>
                </c:pt>
                <c:pt idx="339">
                  <c:v>46.623200000000011</c:v>
                </c:pt>
                <c:pt idx="340">
                  <c:v>46.623200000000011</c:v>
                </c:pt>
                <c:pt idx="341">
                  <c:v>46.557699999999997</c:v>
                </c:pt>
                <c:pt idx="342">
                  <c:v>46.065500000000135</c:v>
                </c:pt>
                <c:pt idx="343">
                  <c:v>46.164000000000001</c:v>
                </c:pt>
                <c:pt idx="344">
                  <c:v>46.295300000000218</c:v>
                </c:pt>
                <c:pt idx="345">
                  <c:v>46.065500000000135</c:v>
                </c:pt>
                <c:pt idx="346">
                  <c:v>45.966900000000003</c:v>
                </c:pt>
                <c:pt idx="347">
                  <c:v>45.769500000000136</c:v>
                </c:pt>
                <c:pt idx="348">
                  <c:v>45.637900000000002</c:v>
                </c:pt>
                <c:pt idx="349">
                  <c:v>46.065500000000135</c:v>
                </c:pt>
                <c:pt idx="350">
                  <c:v>46.492100000000136</c:v>
                </c:pt>
                <c:pt idx="351">
                  <c:v>46.426500000000011</c:v>
                </c:pt>
                <c:pt idx="352">
                  <c:v>46.688700000000011</c:v>
                </c:pt>
                <c:pt idx="353">
                  <c:v>46.623200000000011</c:v>
                </c:pt>
                <c:pt idx="354">
                  <c:v>46.328100000000013</c:v>
                </c:pt>
                <c:pt idx="355">
                  <c:v>46.065500000000135</c:v>
                </c:pt>
                <c:pt idx="356">
                  <c:v>46.065500000000135</c:v>
                </c:pt>
                <c:pt idx="357">
                  <c:v>46.065500000000135</c:v>
                </c:pt>
                <c:pt idx="358">
                  <c:v>46.295300000000218</c:v>
                </c:pt>
                <c:pt idx="359">
                  <c:v>44.746700000000011</c:v>
                </c:pt>
                <c:pt idx="360">
                  <c:v>44.912100000000002</c:v>
                </c:pt>
                <c:pt idx="361">
                  <c:v>44.978200000000001</c:v>
                </c:pt>
                <c:pt idx="362">
                  <c:v>45.011199999999995</c:v>
                </c:pt>
                <c:pt idx="363">
                  <c:v>44.978200000000001</c:v>
                </c:pt>
                <c:pt idx="364">
                  <c:v>44.978200000000001</c:v>
                </c:pt>
                <c:pt idx="365">
                  <c:v>45.407199999999996</c:v>
                </c:pt>
                <c:pt idx="366">
                  <c:v>45.242300000000135</c:v>
                </c:pt>
                <c:pt idx="367">
                  <c:v>45.110300000000002</c:v>
                </c:pt>
                <c:pt idx="368">
                  <c:v>45.077300000000001</c:v>
                </c:pt>
                <c:pt idx="369">
                  <c:v>45.044200000000004</c:v>
                </c:pt>
                <c:pt idx="370">
                  <c:v>45.044200000000004</c:v>
                </c:pt>
                <c:pt idx="371">
                  <c:v>45.044200000000004</c:v>
                </c:pt>
                <c:pt idx="372">
                  <c:v>44.978200000000001</c:v>
                </c:pt>
                <c:pt idx="373">
                  <c:v>44.945100000000011</c:v>
                </c:pt>
                <c:pt idx="374">
                  <c:v>44.912100000000002</c:v>
                </c:pt>
                <c:pt idx="375">
                  <c:v>44.945100000000011</c:v>
                </c:pt>
                <c:pt idx="376">
                  <c:v>44.978200000000001</c:v>
                </c:pt>
                <c:pt idx="377">
                  <c:v>45.110300000000002</c:v>
                </c:pt>
                <c:pt idx="378">
                  <c:v>45.110300000000002</c:v>
                </c:pt>
                <c:pt idx="379">
                  <c:v>45.110300000000002</c:v>
                </c:pt>
                <c:pt idx="380">
                  <c:v>47.179300000000012</c:v>
                </c:pt>
                <c:pt idx="381">
                  <c:v>46.524900000000002</c:v>
                </c:pt>
                <c:pt idx="382">
                  <c:v>46.623200000000011</c:v>
                </c:pt>
                <c:pt idx="383">
                  <c:v>46.426500000000011</c:v>
                </c:pt>
                <c:pt idx="384">
                  <c:v>46.623200000000011</c:v>
                </c:pt>
                <c:pt idx="385">
                  <c:v>46.492100000000136</c:v>
                </c:pt>
                <c:pt idx="386">
                  <c:v>46.557699999999997</c:v>
                </c:pt>
                <c:pt idx="387">
                  <c:v>46.819699999999997</c:v>
                </c:pt>
                <c:pt idx="388">
                  <c:v>46.590500000000013</c:v>
                </c:pt>
                <c:pt idx="389">
                  <c:v>47.015900000000002</c:v>
                </c:pt>
                <c:pt idx="390">
                  <c:v>47.146700000000003</c:v>
                </c:pt>
                <c:pt idx="391">
                  <c:v>68.564910000000026</c:v>
                </c:pt>
                <c:pt idx="392">
                  <c:v>46.590500000000013</c:v>
                </c:pt>
                <c:pt idx="393">
                  <c:v>46.656000000000006</c:v>
                </c:pt>
                <c:pt idx="394">
                  <c:v>45.176300000000012</c:v>
                </c:pt>
                <c:pt idx="395">
                  <c:v>44.050799999999995</c:v>
                </c:pt>
                <c:pt idx="396">
                  <c:v>43.152500000000003</c:v>
                </c:pt>
                <c:pt idx="397">
                  <c:v>43.219100000000012</c:v>
                </c:pt>
                <c:pt idx="398">
                  <c:v>45.407199999999996</c:v>
                </c:pt>
                <c:pt idx="399">
                  <c:v>45.769500000000136</c:v>
                </c:pt>
                <c:pt idx="400">
                  <c:v>46.065500000000135</c:v>
                </c:pt>
                <c:pt idx="401">
                  <c:v>46.557699999999997</c:v>
                </c:pt>
                <c:pt idx="402">
                  <c:v>46.360900000000001</c:v>
                </c:pt>
                <c:pt idx="403">
                  <c:v>46.623200000000011</c:v>
                </c:pt>
                <c:pt idx="404">
                  <c:v>46.688700000000011</c:v>
                </c:pt>
                <c:pt idx="405">
                  <c:v>46.819699999999997</c:v>
                </c:pt>
                <c:pt idx="406">
                  <c:v>46.819699999999997</c:v>
                </c:pt>
                <c:pt idx="407">
                  <c:v>46.885100000000001</c:v>
                </c:pt>
                <c:pt idx="408">
                  <c:v>47.0486</c:v>
                </c:pt>
                <c:pt idx="409">
                  <c:v>46.950499999999998</c:v>
                </c:pt>
                <c:pt idx="410">
                  <c:v>53.196262000000011</c:v>
                </c:pt>
                <c:pt idx="411">
                  <c:v>47.277300000000011</c:v>
                </c:pt>
                <c:pt idx="412">
                  <c:v>47.342600000000004</c:v>
                </c:pt>
                <c:pt idx="413">
                  <c:v>47.473100000000002</c:v>
                </c:pt>
                <c:pt idx="414">
                  <c:v>62.122660000000003</c:v>
                </c:pt>
                <c:pt idx="415">
                  <c:v>58.076935000000013</c:v>
                </c:pt>
                <c:pt idx="416">
                  <c:v>51.331432</c:v>
                </c:pt>
                <c:pt idx="417">
                  <c:v>54.057681999999865</c:v>
                </c:pt>
                <c:pt idx="418">
                  <c:v>47.342600000000004</c:v>
                </c:pt>
                <c:pt idx="419">
                  <c:v>47.4405</c:v>
                </c:pt>
                <c:pt idx="420">
                  <c:v>47.733800000000002</c:v>
                </c:pt>
                <c:pt idx="421">
                  <c:v>47.929200000000002</c:v>
                </c:pt>
                <c:pt idx="422">
                  <c:v>47.929200000000002</c:v>
                </c:pt>
                <c:pt idx="423">
                  <c:v>47.766400000000012</c:v>
                </c:pt>
                <c:pt idx="424">
                  <c:v>47.929200000000002</c:v>
                </c:pt>
                <c:pt idx="425">
                  <c:v>47.831499999999998</c:v>
                </c:pt>
                <c:pt idx="426">
                  <c:v>73.767939999999996</c:v>
                </c:pt>
                <c:pt idx="427">
                  <c:v>85.921180000000007</c:v>
                </c:pt>
                <c:pt idx="428">
                  <c:v>55.857199999999999</c:v>
                </c:pt>
                <c:pt idx="429">
                  <c:v>56.416899999999998</c:v>
                </c:pt>
                <c:pt idx="430">
                  <c:v>56.572000000000003</c:v>
                </c:pt>
                <c:pt idx="431">
                  <c:v>56.758000000000003</c:v>
                </c:pt>
                <c:pt idx="432">
                  <c:v>56.881899999999995</c:v>
                </c:pt>
                <c:pt idx="433">
                  <c:v>54.512900000000002</c:v>
                </c:pt>
                <c:pt idx="434">
                  <c:v>53.158300000000011</c:v>
                </c:pt>
                <c:pt idx="435">
                  <c:v>53.7896</c:v>
                </c:pt>
                <c:pt idx="436">
                  <c:v>54.889099999999999</c:v>
                </c:pt>
              </c:numCache>
            </c:numRef>
          </c:val>
        </c:ser>
        <c:dropLines>
          <c:spPr>
            <a:ln>
              <a:solidFill>
                <a:srgbClr val="4F81BD">
                  <a:shade val="95000"/>
                  <a:satMod val="105000"/>
                  <a:alpha val="0"/>
                </a:srgbClr>
              </a:solidFill>
            </a:ln>
          </c:spPr>
        </c:dropLines>
        <c:marker val="1"/>
        <c:axId val="33618176"/>
        <c:axId val="33984896"/>
      </c:lineChart>
      <c:catAx>
        <c:axId val="33618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Epoch</a:t>
                </a:r>
              </a:p>
              <a:p>
                <a:pPr>
                  <a:defRPr sz="1800"/>
                </a:pPr>
                <a:r>
                  <a:rPr lang="en-US" sz="1800"/>
                  <a:t>w=16, p=0.7, </a:t>
                </a:r>
                <a:r>
                  <a:rPr lang="el-GR" sz="1800"/>
                  <a:t>ε=5,</a:t>
                </a:r>
                <a:r>
                  <a:rPr lang="el-GR" sz="1800" baseline="0"/>
                  <a:t> </a:t>
                </a:r>
                <a:r>
                  <a:rPr lang="en-US" sz="1800" baseline="0"/>
                  <a:t>angle_thres</a:t>
                </a:r>
                <a:r>
                  <a:rPr lang="el-GR" sz="1800" baseline="0"/>
                  <a:t>=10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36525989865860331"/>
              <c:y val="0.8503161726206474"/>
            </c:manualLayout>
          </c:layout>
        </c:title>
        <c:numFmt formatCode="#,##0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984896"/>
        <c:crosses val="autoZero"/>
        <c:lblAlgn val="ctr"/>
        <c:lblOffset val="100"/>
        <c:tickLblSkip val="50"/>
      </c:catAx>
      <c:valAx>
        <c:axId val="33984896"/>
        <c:scaling>
          <c:orientation val="minMax"/>
          <c:max val="110"/>
          <c:min val="0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Max Humidity</a:t>
                </a: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618176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49469959896975552"/>
          <c:y val="0.57056689572886266"/>
          <c:w val="0.34355556562472989"/>
          <c:h val="0.15842701391728484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25187622831168"/>
          <c:y val="2.18492435779526E-2"/>
          <c:w val="0.77616950607020663"/>
          <c:h val="0.77618141915919969"/>
        </c:manualLayout>
      </c:layout>
      <c:barChart>
        <c:barDir val="col"/>
        <c:grouping val="clustered"/>
        <c:ser>
          <c:idx val="0"/>
          <c:order val="0"/>
          <c:tx>
            <c:v>NoisyTemp. Data, angle_thres=10</c:v>
          </c:tx>
          <c:spPr>
            <a:pattFill prst="dkHorz">
              <a:fgClr>
                <a:srgbClr val="000000"/>
              </a:fgClr>
              <a:bgClr>
                <a:srgbClr val="FFFFFF"/>
              </a:bgClr>
            </a:pattFill>
          </c:spPr>
          <c:cat>
            <c:numRef>
              <c:f>('Avg Trans Bits per Windoow vs w'!$A$3;'Avg Trans Bits per Windoow vs w'!$A$5;'Avg Trans Bits per Windoow vs w'!$A$7;'Avg Trans Bits per Windoow vs w'!$A$9)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</c:numCache>
            </c:numRef>
          </c:cat>
          <c:val>
            <c:numRef>
              <c:f>('Avg Trans Bits per Windoow vs w'!$D$3;'Avg Trans Bits per Windoow vs w'!$D$5;'Avg Trans Bits per Windoow vs w'!$D$7;'Avg Trans Bits per Windoow vs w'!$D$9)</c:f>
              <c:numCache>
                <c:formatCode>0.00</c:formatCode>
                <c:ptCount val="4"/>
                <c:pt idx="0">
                  <c:v>7616.81</c:v>
                </c:pt>
                <c:pt idx="1">
                  <c:v>12092.354499999989</c:v>
                </c:pt>
                <c:pt idx="2">
                  <c:v>17231.384999999998</c:v>
                </c:pt>
                <c:pt idx="3">
                  <c:v>22392.615000000002</c:v>
                </c:pt>
              </c:numCache>
            </c:numRef>
          </c:val>
        </c:ser>
        <c:ser>
          <c:idx val="1"/>
          <c:order val="1"/>
          <c:tx>
            <c:v>Noisy Temp. Data, angle_thres=20</c:v>
          </c:tx>
          <c:spPr>
            <a:pattFill prst="wdUpDiag">
              <a:fgClr>
                <a:srgbClr val="C0504D"/>
              </a:fgClr>
              <a:bgClr>
                <a:srgbClr val="FFFFFF"/>
              </a:bgClr>
            </a:pattFill>
          </c:spPr>
          <c:val>
            <c:numRef>
              <c:f>('Avg Trans Bits per Windoow vs w'!$D$4;'Avg Trans Bits per Windoow vs w'!$D$6;'Avg Trans Bits per Windoow vs w'!$D$8;'Avg Trans Bits per Windoow vs w'!$D$10)</c:f>
              <c:numCache>
                <c:formatCode>0.00</c:formatCode>
                <c:ptCount val="4"/>
                <c:pt idx="0">
                  <c:v>6966.6836000000003</c:v>
                </c:pt>
                <c:pt idx="1">
                  <c:v>11489.62</c:v>
                </c:pt>
                <c:pt idx="2">
                  <c:v>16494.77</c:v>
                </c:pt>
                <c:pt idx="3">
                  <c:v>21952</c:v>
                </c:pt>
              </c:numCache>
            </c:numRef>
          </c:val>
        </c:ser>
        <c:ser>
          <c:idx val="2"/>
          <c:order val="2"/>
          <c:tx>
            <c:v>Temp. Data, angle_thres=10</c:v>
          </c:tx>
          <c:spPr>
            <a:pattFill prst="lgConfetti">
              <a:fgClr>
                <a:srgbClr val="9BBB59"/>
              </a:fgClr>
              <a:bgClr>
                <a:srgbClr val="FFFFFF"/>
              </a:bgClr>
            </a:pattFill>
          </c:spPr>
          <c:val>
            <c:numRef>
              <c:f>('Avg Trans Bits per Windoow vs w'!$D$14;'Avg Trans Bits per Windoow vs w'!$D$16;'Avg Trans Bits per Windoow vs w'!$D$18;'Avg Trans Bits per Windoow vs w'!$D$20)</c:f>
              <c:numCache>
                <c:formatCode>General</c:formatCode>
                <c:ptCount val="4"/>
                <c:pt idx="0">
                  <c:v>6705.4175000000005</c:v>
                </c:pt>
                <c:pt idx="1">
                  <c:v>9668.0509999998158</c:v>
                </c:pt>
                <c:pt idx="2">
                  <c:v>12675.076999999841</c:v>
                </c:pt>
                <c:pt idx="3">
                  <c:v>15492.923000000004</c:v>
                </c:pt>
              </c:numCache>
            </c:numRef>
          </c:val>
        </c:ser>
        <c:ser>
          <c:idx val="3"/>
          <c:order val="3"/>
          <c:tx>
            <c:v>Temp. Data, angle_thres=20</c:v>
          </c:tx>
          <c:spPr>
            <a:solidFill>
              <a:sysClr val="window" lastClr="FFFFFF">
                <a:lumMod val="75000"/>
              </a:sysClr>
            </a:solidFill>
          </c:spPr>
          <c:val>
            <c:numRef>
              <c:f>('Avg Trans Bits per Windoow vs w'!$D$15;'Avg Trans Bits per Windoow vs w'!$D$17;'Avg Trans Bits per Windoow vs w'!$D$19;'Avg Trans Bits per Windoow vs w'!$D$21)</c:f>
              <c:numCache>
                <c:formatCode>General</c:formatCode>
                <c:ptCount val="4"/>
                <c:pt idx="0">
                  <c:v>6203.5443999999998</c:v>
                </c:pt>
                <c:pt idx="1">
                  <c:v>9207.4940000000006</c:v>
                </c:pt>
                <c:pt idx="2">
                  <c:v>12389.538</c:v>
                </c:pt>
                <c:pt idx="3">
                  <c:v>15136</c:v>
                </c:pt>
              </c:numCache>
            </c:numRef>
          </c:val>
        </c:ser>
        <c:ser>
          <c:idx val="4"/>
          <c:order val="4"/>
          <c:tx>
            <c:v>SelectStar</c:v>
          </c:tx>
          <c:spPr>
            <a:solidFill>
              <a:sysClr val="windowText" lastClr="000000"/>
            </a:solidFill>
          </c:spPr>
          <c:val>
            <c:numRef>
              <c:f>'Avg Trans Bits per Windoow vs w'!$L$2:$L$5</c:f>
              <c:numCache>
                <c:formatCode>General</c:formatCode>
                <c:ptCount val="4"/>
                <c:pt idx="0">
                  <c:v>18432</c:v>
                </c:pt>
                <c:pt idx="1">
                  <c:v>30720</c:v>
                </c:pt>
                <c:pt idx="2">
                  <c:v>43008</c:v>
                </c:pt>
                <c:pt idx="3">
                  <c:v>55296</c:v>
                </c:pt>
              </c:numCache>
            </c:numRef>
          </c:val>
        </c:ser>
        <c:overlap val="2"/>
        <c:axId val="39709696"/>
        <c:axId val="39797888"/>
      </c:barChart>
      <c:catAx>
        <c:axId val="39709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</a:t>
                </a:r>
              </a:p>
              <a:p>
                <a:pPr>
                  <a:defRPr sz="1800"/>
                </a:pPr>
                <a:r>
                  <a:rPr lang="en-US" sz="1800"/>
                  <a:t>p=0.7,</a:t>
                </a:r>
                <a:r>
                  <a:rPr lang="en-US" sz="1800" baseline="0"/>
                  <a:t> minSup=4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4499988507024133"/>
              <c:y val="0.8627530906821366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797888"/>
        <c:crosses val="autoZero"/>
        <c:auto val="1"/>
        <c:lblAlgn val="ctr"/>
        <c:lblOffset val="100"/>
      </c:catAx>
      <c:valAx>
        <c:axId val="39797888"/>
        <c:scaling>
          <c:orientation val="minMax"/>
          <c:max val="56000"/>
          <c:min val="0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Avg Bits Trsansmitted per Window </a:t>
                </a:r>
              </a:p>
            </c:rich>
          </c:tx>
          <c:layout>
            <c:manualLayout>
              <c:xMode val="edge"/>
              <c:yMode val="edge"/>
              <c:x val="0"/>
              <c:y val="9.4539339887251744E-2"/>
            </c:manualLayout>
          </c:layout>
        </c:title>
        <c:numFmt formatCode="0.E+0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70969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22773619023173791"/>
          <c:y val="3.1926618297711838E-2"/>
          <c:w val="0.55199071112150389"/>
          <c:h val="0.35850778687716461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9281190978780141"/>
          <c:y val="3.9475625546806815E-2"/>
          <c:w val="0.77873760345236165"/>
          <c:h val="0.75987846588474361"/>
        </c:manualLayout>
      </c:layout>
      <c:lineChart>
        <c:grouping val="standard"/>
        <c:ser>
          <c:idx val="0"/>
          <c:order val="0"/>
          <c:tx>
            <c:v>Humidity Data, angle_thres=10</c:v>
          </c:tx>
          <c:spPr>
            <a:ln w="25400"/>
          </c:spPr>
          <c:cat>
            <c:numRef>
              <c:f>'Avg Trans Bits per Window vs p '!$B$3:$B$13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0.79999999999999905</c:v>
                </c:pt>
                <c:pt idx="9">
                  <c:v>0.89999999999999902</c:v>
                </c:pt>
                <c:pt idx="10">
                  <c:v>0.999999999999999</c:v>
                </c:pt>
              </c:numCache>
            </c:numRef>
          </c:cat>
          <c:val>
            <c:numRef>
              <c:f>'Avg Trans Bits per Window vs p '!$I$3:$I$13</c:f>
              <c:numCache>
                <c:formatCode>General</c:formatCode>
                <c:ptCount val="11"/>
                <c:pt idx="0">
                  <c:v>4035.5556999999999</c:v>
                </c:pt>
                <c:pt idx="1">
                  <c:v>12032</c:v>
                </c:pt>
                <c:pt idx="2">
                  <c:v>12743.111000000004</c:v>
                </c:pt>
                <c:pt idx="3">
                  <c:v>14005.333000000002</c:v>
                </c:pt>
                <c:pt idx="4">
                  <c:v>14631.111000000004</c:v>
                </c:pt>
                <c:pt idx="5">
                  <c:v>15338.666999999859</c:v>
                </c:pt>
                <c:pt idx="6">
                  <c:v>16739.555</c:v>
                </c:pt>
                <c:pt idx="7">
                  <c:v>18506.666000000001</c:v>
                </c:pt>
                <c:pt idx="8">
                  <c:v>21002.666000000001</c:v>
                </c:pt>
                <c:pt idx="9">
                  <c:v>23480.888999999999</c:v>
                </c:pt>
                <c:pt idx="10">
                  <c:v>26154.666000000001</c:v>
                </c:pt>
              </c:numCache>
            </c:numRef>
          </c:val>
        </c:ser>
        <c:ser>
          <c:idx val="1"/>
          <c:order val="1"/>
          <c:tx>
            <c:v>Humidity Data, angle_thres=20</c:v>
          </c:tx>
          <c:spPr>
            <a:ln w="25400"/>
          </c:spPr>
          <c:val>
            <c:numRef>
              <c:f>'Avg Trans Bits per Window vs p '!$I$14:$I$24</c:f>
              <c:numCache>
                <c:formatCode>General</c:formatCode>
                <c:ptCount val="11"/>
                <c:pt idx="0">
                  <c:v>3228.4443000000001</c:v>
                </c:pt>
                <c:pt idx="1">
                  <c:v>11000.888999999841</c:v>
                </c:pt>
                <c:pt idx="2">
                  <c:v>11840</c:v>
                </c:pt>
                <c:pt idx="3">
                  <c:v>13116.44400000001</c:v>
                </c:pt>
                <c:pt idx="4">
                  <c:v>13806.223000000016</c:v>
                </c:pt>
                <c:pt idx="5">
                  <c:v>14638.223000000016</c:v>
                </c:pt>
                <c:pt idx="6">
                  <c:v>16081.777</c:v>
                </c:pt>
                <c:pt idx="7">
                  <c:v>17969.776999999998</c:v>
                </c:pt>
                <c:pt idx="8">
                  <c:v>20696.888999999999</c:v>
                </c:pt>
                <c:pt idx="9">
                  <c:v>23317.333999999992</c:v>
                </c:pt>
                <c:pt idx="10">
                  <c:v>26112</c:v>
                </c:pt>
              </c:numCache>
            </c:numRef>
          </c:val>
        </c:ser>
        <c:ser>
          <c:idx val="2"/>
          <c:order val="2"/>
          <c:tx>
            <c:v>Noisy Humidity Data, angle_thres=10</c:v>
          </c:tx>
          <c:spPr>
            <a:ln w="25400">
              <a:prstDash val="lgDash"/>
            </a:ln>
          </c:spPr>
          <c:val>
            <c:numRef>
              <c:f>'Avg Trans Bits per Window vs p '!$S$3:$S$13</c:f>
              <c:numCache>
                <c:formatCode>General</c:formatCode>
                <c:ptCount val="11"/>
                <c:pt idx="0">
                  <c:v>4956.4442999999992</c:v>
                </c:pt>
                <c:pt idx="1">
                  <c:v>16899.555</c:v>
                </c:pt>
                <c:pt idx="2">
                  <c:v>18677.333999999992</c:v>
                </c:pt>
                <c:pt idx="3">
                  <c:v>20636.445000000025</c:v>
                </c:pt>
                <c:pt idx="4">
                  <c:v>21880.888999999999</c:v>
                </c:pt>
                <c:pt idx="5">
                  <c:v>22933.333999999992</c:v>
                </c:pt>
                <c:pt idx="6">
                  <c:v>24401.776999999998</c:v>
                </c:pt>
                <c:pt idx="7">
                  <c:v>25912.888999999999</c:v>
                </c:pt>
                <c:pt idx="8">
                  <c:v>27914.666000000001</c:v>
                </c:pt>
                <c:pt idx="9">
                  <c:v>30055.110999999892</c:v>
                </c:pt>
                <c:pt idx="10">
                  <c:v>32426.666000000001</c:v>
                </c:pt>
              </c:numCache>
            </c:numRef>
          </c:val>
        </c:ser>
        <c:ser>
          <c:idx val="3"/>
          <c:order val="3"/>
          <c:tx>
            <c:v>Noisy Humidity Data, angle_thres=20</c:v>
          </c:tx>
          <c:spPr>
            <a:ln w="25400">
              <a:prstDash val="lgDash"/>
            </a:ln>
          </c:spPr>
          <c:val>
            <c:numRef>
              <c:f>'Avg Trans Bits per Window vs p '!$S$14:$S$24</c:f>
              <c:numCache>
                <c:formatCode>General</c:formatCode>
                <c:ptCount val="11"/>
                <c:pt idx="0">
                  <c:v>3918.2221999999997</c:v>
                </c:pt>
                <c:pt idx="1">
                  <c:v>14862.223000000016</c:v>
                </c:pt>
                <c:pt idx="2">
                  <c:v>16248.888999999841</c:v>
                </c:pt>
                <c:pt idx="3">
                  <c:v>17603.555</c:v>
                </c:pt>
                <c:pt idx="4">
                  <c:v>18698.666000000001</c:v>
                </c:pt>
                <c:pt idx="5">
                  <c:v>19448.888999999999</c:v>
                </c:pt>
                <c:pt idx="6">
                  <c:v>21009.776999999998</c:v>
                </c:pt>
                <c:pt idx="7">
                  <c:v>22645.333999999992</c:v>
                </c:pt>
                <c:pt idx="8">
                  <c:v>24874.666000000001</c:v>
                </c:pt>
                <c:pt idx="9">
                  <c:v>27079.110999999892</c:v>
                </c:pt>
                <c:pt idx="10">
                  <c:v>29568</c:v>
                </c:pt>
              </c:numCache>
            </c:numRef>
          </c:val>
        </c:ser>
        <c:ser>
          <c:idx val="4"/>
          <c:order val="4"/>
          <c:tx>
            <c:v>SelectStar</c:v>
          </c:tx>
          <c:spPr>
            <a:ln>
              <a:solidFill>
                <a:schemeClr val="tx1"/>
              </a:solidFill>
            </a:ln>
          </c:spPr>
          <c:val>
            <c:numRef>
              <c:f>'Avg Trans Bits per Window vs p '!$T$2:$T$12</c:f>
              <c:numCache>
                <c:formatCode>General</c:formatCode>
                <c:ptCount val="11"/>
                <c:pt idx="0">
                  <c:v>52224</c:v>
                </c:pt>
                <c:pt idx="1">
                  <c:v>52224</c:v>
                </c:pt>
                <c:pt idx="2">
                  <c:v>52224</c:v>
                </c:pt>
                <c:pt idx="3">
                  <c:v>52224</c:v>
                </c:pt>
                <c:pt idx="4">
                  <c:v>52224</c:v>
                </c:pt>
                <c:pt idx="5">
                  <c:v>52224</c:v>
                </c:pt>
                <c:pt idx="6">
                  <c:v>52224</c:v>
                </c:pt>
                <c:pt idx="7">
                  <c:v>52224</c:v>
                </c:pt>
                <c:pt idx="8">
                  <c:v>52224</c:v>
                </c:pt>
                <c:pt idx="9">
                  <c:v>52224</c:v>
                </c:pt>
                <c:pt idx="10">
                  <c:v>52224</c:v>
                </c:pt>
              </c:numCache>
            </c:numRef>
          </c:val>
        </c:ser>
        <c:marker val="1"/>
        <c:axId val="40244736"/>
        <c:axId val="40246656"/>
      </c:lineChart>
      <c:catAx>
        <c:axId val="40244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</a:t>
                </a:r>
              </a:p>
              <a:p>
                <a:pPr>
                  <a:defRPr sz="1800"/>
                </a:pPr>
                <a:r>
                  <a:rPr lang="en-US" sz="1800"/>
                  <a:t>w=16, minSup=4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246656"/>
        <c:crosses val="autoZero"/>
        <c:auto val="1"/>
        <c:lblAlgn val="ctr"/>
        <c:lblOffset val="100"/>
      </c:catAx>
      <c:valAx>
        <c:axId val="40246656"/>
        <c:scaling>
          <c:orientation val="minMax"/>
          <c:max val="5300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/>
                  <a:t>Avg Bits Trsansmitted per Window 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9.8266205932894275E-3"/>
              <c:y val="7.2130354668990773E-2"/>
            </c:manualLayout>
          </c:layout>
        </c:title>
        <c:numFmt formatCode="0.E+0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244736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8601272682641551"/>
          <c:y val="9.9601070991427426E-2"/>
          <c:w val="0.61542071946890065"/>
          <c:h val="0.32650358705162436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222675769103574"/>
          <c:y val="2.6979597163614772E-2"/>
          <c:w val="0.71331106888506646"/>
          <c:h val="0.73951590848880666"/>
        </c:manualLayout>
      </c:layout>
      <c:lineChart>
        <c:grouping val="standard"/>
        <c:ser>
          <c:idx val="0"/>
          <c:order val="0"/>
          <c:tx>
            <c:v>Temp. Data, angle_thres=10</c:v>
          </c:tx>
          <c:spPr>
            <a:ln w="25400"/>
          </c:spPr>
          <c:cat>
            <c:numRef>
              <c:f>'Approx PAO Sliding window'!$D$39:$D$44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cat>
          <c:val>
            <c:numRef>
              <c:f>'Approx PAO Sliding window'!$E$39:$E$44</c:f>
              <c:numCache>
                <c:formatCode>General</c:formatCode>
                <c:ptCount val="6"/>
                <c:pt idx="0">
                  <c:v>3523392</c:v>
                </c:pt>
                <c:pt idx="1">
                  <c:v>1704320</c:v>
                </c:pt>
                <c:pt idx="2">
                  <c:v>1387072</c:v>
                </c:pt>
                <c:pt idx="3">
                  <c:v>1122880</c:v>
                </c:pt>
                <c:pt idx="4">
                  <c:v>939744</c:v>
                </c:pt>
                <c:pt idx="5">
                  <c:v>911776</c:v>
                </c:pt>
              </c:numCache>
            </c:numRef>
          </c:val>
        </c:ser>
        <c:ser>
          <c:idx val="1"/>
          <c:order val="1"/>
          <c:tx>
            <c:v>Temp. Data, angle_thres=20</c:v>
          </c:tx>
          <c:spPr>
            <a:ln w="25400"/>
          </c:spPr>
          <c:cat>
            <c:numRef>
              <c:f>'Approx PAO Sliding window'!$D$39:$D$44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cat>
          <c:val>
            <c:numRef>
              <c:f>'Approx PAO Sliding window'!$E$45:$E$50</c:f>
              <c:numCache>
                <c:formatCode>General</c:formatCode>
                <c:ptCount val="6"/>
                <c:pt idx="0">
                  <c:v>3420544</c:v>
                </c:pt>
                <c:pt idx="1">
                  <c:v>1334272</c:v>
                </c:pt>
                <c:pt idx="2">
                  <c:v>902752</c:v>
                </c:pt>
                <c:pt idx="3">
                  <c:v>851648</c:v>
                </c:pt>
                <c:pt idx="4">
                  <c:v>834144</c:v>
                </c:pt>
                <c:pt idx="5">
                  <c:v>821856</c:v>
                </c:pt>
              </c:numCache>
            </c:numRef>
          </c:val>
        </c:ser>
        <c:ser>
          <c:idx val="2"/>
          <c:order val="2"/>
          <c:tx>
            <c:v>Humidity Data, angle_thres=10</c:v>
          </c:tx>
          <c:spPr>
            <a:ln w="25400">
              <a:prstDash val="lgDash"/>
            </a:ln>
          </c:spPr>
          <c:cat>
            <c:numRef>
              <c:f>'Approx PAO Sliding window'!$D$39:$D$44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cat>
          <c:val>
            <c:numRef>
              <c:f>'Approx PAO Sliding window'!$N$39:$N$44</c:f>
              <c:numCache>
                <c:formatCode>General</c:formatCode>
                <c:ptCount val="6"/>
                <c:pt idx="0">
                  <c:v>2488448</c:v>
                </c:pt>
                <c:pt idx="1">
                  <c:v>1722336</c:v>
                </c:pt>
                <c:pt idx="2">
                  <c:v>1331552</c:v>
                </c:pt>
                <c:pt idx="3">
                  <c:v>1089696</c:v>
                </c:pt>
                <c:pt idx="4">
                  <c:v>957984</c:v>
                </c:pt>
                <c:pt idx="5">
                  <c:v>872384</c:v>
                </c:pt>
              </c:numCache>
            </c:numRef>
          </c:val>
        </c:ser>
        <c:ser>
          <c:idx val="3"/>
          <c:order val="3"/>
          <c:tx>
            <c:v>Humidity Data, angle_thres=20</c:v>
          </c:tx>
          <c:spPr>
            <a:ln w="25400">
              <a:prstDash val="lgDash"/>
            </a:ln>
          </c:spPr>
          <c:cat>
            <c:numRef>
              <c:f>'Approx PAO Sliding window'!$D$39:$D$44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cat>
          <c:val>
            <c:numRef>
              <c:f>'Approx PAO Sliding window'!$N$45:$N$50</c:f>
              <c:numCache>
                <c:formatCode>General</c:formatCode>
                <c:ptCount val="6"/>
                <c:pt idx="0">
                  <c:v>2348416</c:v>
                </c:pt>
                <c:pt idx="1">
                  <c:v>1269216</c:v>
                </c:pt>
                <c:pt idx="2">
                  <c:v>915168</c:v>
                </c:pt>
                <c:pt idx="3">
                  <c:v>751904</c:v>
                </c:pt>
                <c:pt idx="4">
                  <c:v>736320</c:v>
                </c:pt>
                <c:pt idx="5">
                  <c:v>729088</c:v>
                </c:pt>
              </c:numCache>
            </c:numRef>
          </c:val>
        </c:ser>
        <c:marker val="1"/>
        <c:axId val="40530688"/>
        <c:axId val="40532608"/>
      </c:lineChart>
      <c:catAx>
        <c:axId val="4053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l-GR" sz="1800" b="1" i="0" u="none" strike="noStrike" baseline="0"/>
                  <a:t>ε</a:t>
                </a:r>
                <a:r>
                  <a:rPr lang="en-US" sz="1800" b="1" i="0" u="none" strike="noStrike" baseline="0"/>
                  <a:t> % of angle_thres</a:t>
                </a:r>
                <a:r>
                  <a:rPr lang="en-US" sz="1800"/>
                  <a:t> </a:t>
                </a:r>
              </a:p>
              <a:p>
                <a:pPr>
                  <a:defRPr sz="1800"/>
                </a:pPr>
                <a:r>
                  <a:rPr lang="en-US" sz="1800"/>
                  <a:t>minSup=4,p=0.7</a:t>
                </a:r>
              </a:p>
            </c:rich>
          </c:tx>
          <c:layout>
            <c:manualLayout>
              <c:xMode val="edge"/>
              <c:yMode val="edge"/>
              <c:x val="0.44863279458488758"/>
              <c:y val="0.87056570931244559"/>
            </c:manualLayout>
          </c:layout>
        </c:title>
        <c:numFmt formatCode="0.00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532608"/>
        <c:crosses val="autoZero"/>
        <c:auto val="1"/>
        <c:lblAlgn val="ctr"/>
        <c:lblOffset val="100"/>
      </c:catAx>
      <c:valAx>
        <c:axId val="405326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/>
                  <a:t>Total Bits Trsansmitted 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3.6360902428466441E-3"/>
              <c:y val="0.14712660131780231"/>
            </c:manualLayout>
          </c:layout>
        </c:title>
        <c:numFmt formatCode="0.00E+0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530688"/>
        <c:crosses val="autoZero"/>
        <c:crossBetween val="midCat"/>
        <c:majorUnit val="1000000"/>
        <c:minorUnit val="1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2482431275038637"/>
          <c:y val="1.8759756858068986E-2"/>
          <c:w val="0.6471055118110236"/>
          <c:h val="0.26728014089622604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422177583879978"/>
          <c:y val="2.558673053005539E-2"/>
          <c:w val="0.76767568500674865"/>
          <c:h val="0.73298412428481163"/>
        </c:manualLayout>
      </c:layout>
      <c:lineChart>
        <c:grouping val="standard"/>
        <c:ser>
          <c:idx val="0"/>
          <c:order val="0"/>
          <c:tx>
            <c:v>Temp. Data, angle_thres=10</c:v>
          </c:tx>
          <c:spPr>
            <a:ln w="25400"/>
          </c:spPr>
          <c:cat>
            <c:numRef>
              <c:f>'Approx PAO Sliding window'!$D$39:$D$44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cat>
          <c:val>
            <c:numRef>
              <c:f>'Approx PAO Sliding window'!$H$39:$H$44</c:f>
              <c:numCache>
                <c:formatCode>0.00</c:formatCode>
                <c:ptCount val="6"/>
                <c:pt idx="0">
                  <c:v>1</c:v>
                </c:pt>
                <c:pt idx="1">
                  <c:v>0.82530815628659682</c:v>
                </c:pt>
                <c:pt idx="2">
                  <c:v>0.79840181273814148</c:v>
                </c:pt>
                <c:pt idx="3">
                  <c:v>0.76705168545740765</c:v>
                </c:pt>
                <c:pt idx="4">
                  <c:v>0.7427160004768526</c:v>
                </c:pt>
                <c:pt idx="5">
                  <c:v>0.73266171979997263</c:v>
                </c:pt>
              </c:numCache>
            </c:numRef>
          </c:val>
        </c:ser>
        <c:ser>
          <c:idx val="1"/>
          <c:order val="1"/>
          <c:tx>
            <c:v>Temp. Data, angle_thres=20</c:v>
          </c:tx>
          <c:spPr>
            <a:ln w="25400"/>
          </c:spPr>
          <c:cat>
            <c:numRef>
              <c:f>'Approx PAO Sliding window'!$D$39:$D$44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cat>
          <c:val>
            <c:numRef>
              <c:f>'Approx PAO Sliding window'!$H$45:$H$50</c:f>
              <c:numCache>
                <c:formatCode>0.00</c:formatCode>
                <c:ptCount val="6"/>
                <c:pt idx="0">
                  <c:v>1</c:v>
                </c:pt>
                <c:pt idx="1">
                  <c:v>0.82771339272487765</c:v>
                </c:pt>
                <c:pt idx="2">
                  <c:v>0.78211150461066758</c:v>
                </c:pt>
                <c:pt idx="3">
                  <c:v>0.7446402281383101</c:v>
                </c:pt>
                <c:pt idx="4">
                  <c:v>0.78088546091062749</c:v>
                </c:pt>
                <c:pt idx="5">
                  <c:v>0.7863930940854017</c:v>
                </c:pt>
              </c:numCache>
            </c:numRef>
          </c:val>
        </c:ser>
        <c:ser>
          <c:idx val="2"/>
          <c:order val="2"/>
          <c:tx>
            <c:v>Humidity Data, angle_thres=10</c:v>
          </c:tx>
          <c:spPr>
            <a:ln w="25400">
              <a:prstDash val="lgDash"/>
            </a:ln>
          </c:spPr>
          <c:cat>
            <c:numRef>
              <c:f>'Approx PAO Sliding window'!$D$39:$D$44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cat>
          <c:val>
            <c:numRef>
              <c:f>'Approx PAO Sliding window'!$Q$39:$Q$44</c:f>
              <c:numCache>
                <c:formatCode>0.00</c:formatCode>
                <c:ptCount val="6"/>
                <c:pt idx="0">
                  <c:v>1</c:v>
                </c:pt>
                <c:pt idx="1">
                  <c:v>0.87982073927924964</c:v>
                </c:pt>
                <c:pt idx="2">
                  <c:v>0.84360468108860065</c:v>
                </c:pt>
                <c:pt idx="3">
                  <c:v>0.82230301742839462</c:v>
                </c:pt>
                <c:pt idx="4">
                  <c:v>0.78705373029167502</c:v>
                </c:pt>
                <c:pt idx="5">
                  <c:v>0.77406382978174348</c:v>
                </c:pt>
              </c:numCache>
            </c:numRef>
          </c:val>
        </c:ser>
        <c:ser>
          <c:idx val="3"/>
          <c:order val="3"/>
          <c:tx>
            <c:v>Humidity Data, angle_thres=20</c:v>
          </c:tx>
          <c:spPr>
            <a:ln w="25400">
              <a:prstDash val="lgDash"/>
            </a:ln>
          </c:spPr>
          <c:cat>
            <c:numRef>
              <c:f>'Approx PAO Sliding window'!$D$39:$D$44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cat>
          <c:val>
            <c:numRef>
              <c:f>'Approx PAO Sliding window'!$Q$45:$Q$50</c:f>
              <c:numCache>
                <c:formatCode>0.00</c:formatCode>
                <c:ptCount val="6"/>
                <c:pt idx="0">
                  <c:v>1</c:v>
                </c:pt>
                <c:pt idx="1">
                  <c:v>0.89404550459627563</c:v>
                </c:pt>
                <c:pt idx="2">
                  <c:v>0.85297066090954965</c:v>
                </c:pt>
                <c:pt idx="3">
                  <c:v>0.84492667175460001</c:v>
                </c:pt>
                <c:pt idx="4">
                  <c:v>0.83633026101901209</c:v>
                </c:pt>
                <c:pt idx="5">
                  <c:v>0.80849569593498372</c:v>
                </c:pt>
              </c:numCache>
            </c:numRef>
          </c:val>
        </c:ser>
        <c:marker val="1"/>
        <c:axId val="40696064"/>
        <c:axId val="40710528"/>
      </c:lineChart>
      <c:catAx>
        <c:axId val="40696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l-GR" sz="1800"/>
                  <a:t>ε</a:t>
                </a:r>
                <a:r>
                  <a:rPr lang="en-US" sz="1800"/>
                  <a:t> % of angle_thres</a:t>
                </a:r>
              </a:p>
              <a:p>
                <a:pPr>
                  <a:defRPr sz="1800"/>
                </a:pPr>
                <a:r>
                  <a:rPr lang="en-US" sz="1800"/>
                  <a:t>minSup=4,p=0.7</a:t>
                </a:r>
              </a:p>
            </c:rich>
          </c:tx>
        </c:title>
        <c:numFmt formatCode="0.00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710528"/>
        <c:crosses val="autoZero"/>
        <c:auto val="1"/>
        <c:lblAlgn val="ctr"/>
        <c:lblOffset val="100"/>
      </c:catAx>
      <c:valAx>
        <c:axId val="40710528"/>
        <c:scaling>
          <c:orientation val="minMax"/>
          <c:max val="1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/>
                  <a:t>F-Measure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2.0470951947522048E-2"/>
              <c:y val="0.24965862002066105"/>
            </c:manualLayout>
          </c:layout>
        </c:title>
        <c:numFmt formatCode="#,##0.0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696064"/>
        <c:crosses val="autoZero"/>
        <c:crossBetween val="midCat"/>
        <c:majorUnit val="0.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8556608141561898"/>
          <c:y val="0.39333617490600287"/>
          <c:w val="0.77314163876320363"/>
          <c:h val="0.2898403445425675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0950" y="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D589FC-C073-4CC2-B2A9-C55D50AFAC24}" type="datetimeFigureOut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0950" y="937260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B4649B-F81E-443C-A665-CCC0E7570E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0950" y="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36070B-1C6B-42CC-8AD4-E13EB4B1E31A}" type="datetimeFigureOut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9925" y="4687888"/>
            <a:ext cx="5353050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0950" y="937260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36F3EE-E038-42ED-B358-A62B530D49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69AB7-920E-439E-8FCB-5E6136319F30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B075D0-EFD4-4634-8871-4EE151BFF957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52F21A-02F8-4854-827B-7030944ECA5C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1D4A29-901B-415D-816C-7A47952AAB3E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281D4-E22F-4F91-A516-25E9480E5430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DAADA-8CDC-44AD-96EF-4C20203DE8B2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DEC180-B7A7-4EE5-B426-435DCC2BC04E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62AB7-4DE1-43FE-B37E-2DD55D565A8E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5EB981-6BE4-4552-9CDF-725F910594C6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450A86-E33F-4A7C-A8CF-A50D2EC24AA1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465C1-9829-451D-897C-4D5210FC3886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F3D7A-5E6A-43A9-83D6-E651D59472D7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F9AF46-BE91-409F-8B59-87D5C9B23D4E}" type="slidenum">
              <a:rPr lang="el-GR" smtClean="0"/>
              <a:pPr/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8846B-64CE-4E71-B9AF-AB9241D6EAE3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274C01-B179-4664-B15A-7E08B8BB8C96}" type="slidenum">
              <a:rPr lang="el-GR" smtClean="0"/>
              <a:pPr/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7A22E-F348-40A2-8420-D5DE708219CB}" type="slidenum">
              <a:rPr lang="el-GR" smtClean="0"/>
              <a:pPr/>
              <a:t>23</a:t>
            </a:fld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252D31-BE77-4D1D-BB85-FD7EC94EFDC4}" type="slidenum">
              <a:rPr lang="el-GR" smtClean="0"/>
              <a:pPr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95F24-E952-497C-8A92-82CF2C0FEA35}" type="slidenum">
              <a:rPr lang="el-GR" smtClean="0"/>
              <a:pPr/>
              <a:t>29</a:t>
            </a:fld>
            <a:endParaRPr 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71FAF8-853F-4F56-8B50-79CB2E8BFDAF}" type="slidenum">
              <a:rPr lang="el-GR" smtClean="0"/>
              <a:pPr/>
              <a:t>30</a:t>
            </a:fld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614896-3649-46E2-9164-E5BE072DE289}" type="slidenum">
              <a:rPr lang="el-GR" smtClean="0"/>
              <a:pPr/>
              <a:t>31</a:t>
            </a:fld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EE390-5D08-4FD1-A644-AEEA1727610B}" type="slidenum">
              <a:rPr lang="el-GR" smtClean="0"/>
              <a:pPr/>
              <a:t>32</a:t>
            </a:fld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178D0-435F-4E99-B718-0FA99974253E}" type="slidenum">
              <a:rPr lang="el-GR" smtClean="0"/>
              <a:pPr/>
              <a:t>33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24C71-2D40-42B0-9A5E-A07C2F31145D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69F0F7-7E7B-4493-94D1-10F2E728E8B9}" type="slidenum">
              <a:rPr lang="el-GR" smtClean="0"/>
              <a:pPr/>
              <a:t>34</a:t>
            </a:fld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 you for your kind attention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And our names again.</a:t>
            </a:r>
            <a:endParaRPr lang="el-GR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C812A9-DFA9-48EC-BD63-E6C47C573018}" type="slidenum">
              <a:rPr lang="el-GR" smtClean="0"/>
              <a:pPr/>
              <a:t>35</a:t>
            </a:fld>
            <a:endParaRPr 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 you for your kind attention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And our names again.</a:t>
            </a:r>
            <a:endParaRPr lang="el-GR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9955C8-13FD-4EFC-9CB1-47C945ADD956}" type="slidenum">
              <a:rPr lang="el-GR" smtClean="0"/>
              <a:pPr/>
              <a:t>36</a:t>
            </a:fld>
            <a:endParaRPr 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6A72E4-F351-415C-9BCC-BEE53F4AA1E2}" type="slidenum">
              <a:rPr lang="el-GR" smtClean="0"/>
              <a:pPr/>
              <a:t>37</a:t>
            </a:fld>
            <a:endParaRPr 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72E53-9528-41B2-8725-6F52BEE6B140}" type="slidenum">
              <a:rPr lang="el-GR" smtClean="0"/>
              <a:pPr/>
              <a:t>38</a:t>
            </a:fld>
            <a:endParaRPr lang="el-G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80A329-782A-4F89-A0E5-6CCB869097B8}" type="slidenum">
              <a:rPr lang="el-GR" smtClean="0"/>
              <a:pPr/>
              <a:t>39</a:t>
            </a:fld>
            <a:endParaRPr lang="el-G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49CE38-65AE-4B8C-BF8E-9EDFD9A6F793}" type="slidenum">
              <a:rPr lang="el-GR" smtClean="0"/>
              <a:pPr/>
              <a:t>40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l-GR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D4C50-3572-4D55-8BA6-BB9904D4FB9F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l-GR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FF8B28-FB1B-4BB2-94BE-FD45B26E34DB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55C5EE-DAB1-4AFD-9374-CCFF2660770B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477C7F-D315-447A-A54B-AC21DBD4147C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57B74-4B77-4EEC-AFDC-211211A52043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6E96CE-ED6D-4CD5-BFE5-8BE81F6AEDEE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BC2B-60A3-42CB-8893-3FB192DDCF4D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754E-06C1-4613-99F4-731ECEDDD7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4E894-C288-43CC-8A98-A6834E148976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69E-ECF8-4560-80B6-AF1E48913D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E181-68AE-46BA-B759-32E36FA7A716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E556-EDB2-4B1A-A530-3E11C7CEFE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BFCC-284D-49D1-970F-F7A4835C829C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C90E-CB7F-46C3-B4AD-250BF1B94F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26F4-1155-41DF-93D0-A3C27C2D9128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BDDB-76CC-493B-85A6-C869A99B1D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B4E4-42CD-4DD6-A0C5-2DE87D76CC34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1957-E3E1-4C20-B145-F1EE669D7D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9F23-3D75-499C-A9D1-67B4FB8A8DD7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0237-1FEB-4E20-9B6B-8738513FA2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3447-7A58-48B1-8414-B60A141894FA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B19E-B81B-41C9-8EBD-3C3A3F970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11D4-4988-4A25-9114-C2B512C793A3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1278-D9A6-4816-AB74-F53567727B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CA83-97B9-4521-844C-90D68C5549AD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DE6E-2729-43CA-AED3-EC0D970941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8BDA-58C6-48A8-8001-DCE9E9DE6375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D1B0-B35F-423F-82B2-24E0302AD3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7FA914-61EB-4A60-B5BB-B7DF96A36EDD}" type="datetime1">
              <a:rPr lang="el-GR"/>
              <a:pPr>
                <a:defRPr/>
              </a:pPr>
              <a:t>13/9/2010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097224-EE0D-4AC2-BC61-E63B873EB7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358188" cy="236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5486400" algn="r"/>
              </a:tabLst>
              <a:defRPr/>
            </a:pP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PAO: </a:t>
            </a:r>
            <a:b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ower-efficient  </a:t>
            </a: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ttribution of </a:t>
            </a: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utliers </a:t>
            </a:r>
            <a:b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Wireless Sensor Networks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42875" y="6215063"/>
            <a:ext cx="2133600" cy="3968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</a:rPr>
              <a:t>13 September 2010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92275" y="6215063"/>
            <a:ext cx="7237413" cy="3968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500" smtClean="0">
                <a:solidFill>
                  <a:schemeClr val="tx1"/>
                </a:solidFill>
              </a:rPr>
              <a:t>7</a:t>
            </a:r>
            <a:r>
              <a:rPr lang="en-US" sz="1500" baseline="30000" smtClean="0">
                <a:solidFill>
                  <a:schemeClr val="tx1"/>
                </a:solidFill>
              </a:rPr>
              <a:t>th</a:t>
            </a:r>
            <a:r>
              <a:rPr lang="en-US" sz="1500" smtClean="0">
                <a:solidFill>
                  <a:schemeClr val="tx1"/>
                </a:solidFill>
              </a:rPr>
              <a:t> International Workshop on Data Management for Sensor Networks, Singapore </a:t>
            </a:r>
          </a:p>
        </p:txBody>
      </p:sp>
      <p:graphicFrame>
        <p:nvGraphicFramePr>
          <p:cNvPr id="7" name="Group 56"/>
          <p:cNvGraphicFramePr>
            <a:graphicFrameLocks noGrp="1"/>
          </p:cNvGraphicFramePr>
          <p:nvPr/>
        </p:nvGraphicFramePr>
        <p:xfrm>
          <a:off x="539750" y="4292600"/>
          <a:ext cx="7543800" cy="1554163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1357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*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charset="0"/>
                        </a:rPr>
                        <a:t>Dept. of Informatics,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charset="0"/>
                        </a:rPr>
                        <a:t>University of Piraeus,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charset="0"/>
                        </a:rPr>
                        <a:t>Piraeus, Greece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†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Dept. of Informatics,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Athens University of Economics and Business,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Athens, Greece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#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Dept. of Electronic and Computer Engineering,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Technical University of Crete,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Crete, Greece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56"/>
          <p:cNvGraphicFramePr>
            <a:graphicFrameLocks noGrp="1"/>
          </p:cNvGraphicFramePr>
          <p:nvPr/>
        </p:nvGraphicFramePr>
        <p:xfrm>
          <a:off x="500063" y="3357563"/>
          <a:ext cx="8143875" cy="457200"/>
        </p:xfrm>
        <a:graphic>
          <a:graphicData uri="http://schemas.openxmlformats.org/drawingml/2006/table">
            <a:tbl>
              <a:tblPr/>
              <a:tblGrid>
                <a:gridCol w="2571769"/>
                <a:gridCol w="2357454"/>
                <a:gridCol w="3214709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Nikos Giatrakos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Yannis Kotidis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Antonios Deligiannakis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Outlier Definition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71500" y="1125538"/>
            <a:ext cx="8229600" cy="5183187"/>
          </a:xfrm>
        </p:spPr>
        <p:txBody>
          <a:bodyPr/>
          <a:lstStyle/>
          <a:p>
            <a:pPr eaLnBrk="1" hangingPunct="1"/>
            <a:r>
              <a:rPr lang="en-US" sz="2400" smtClean="0"/>
              <a:t>A pair of motes </a:t>
            </a:r>
            <a:r>
              <a:rPr lang="en-US" sz="2400" i="1" smtClean="0">
                <a:cs typeface="Times New Roman" pitchFamily="18" charset="0"/>
              </a:rPr>
              <a:t>S</a:t>
            </a:r>
            <a:r>
              <a:rPr lang="en-US" sz="2400" i="1" baseline="-25000" smtClean="0">
                <a:cs typeface="Times New Roman" pitchFamily="18" charset="0"/>
              </a:rPr>
              <a:t>u</a:t>
            </a:r>
            <a:r>
              <a:rPr lang="en-US" sz="2400" smtClean="0">
                <a:cs typeface="Times New Roman" pitchFamily="18" charset="0"/>
              </a:rPr>
              <a:t>,</a:t>
            </a:r>
            <a:r>
              <a:rPr lang="en-US" sz="2400" i="1" smtClean="0">
                <a:cs typeface="Times New Roman" pitchFamily="18" charset="0"/>
              </a:rPr>
              <a:t>S</a:t>
            </a:r>
            <a:r>
              <a:rPr lang="en-US" sz="2400" i="1" baseline="-25000" smtClean="0">
                <a:cs typeface="Times New Roman" pitchFamily="18" charset="0"/>
              </a:rPr>
              <a:t>v</a:t>
            </a:r>
            <a:r>
              <a:rPr lang="en-US" sz="2400" smtClean="0"/>
              <a:t> sample measurements </a:t>
            </a:r>
            <a:r>
              <a:rPr lang="en-US" sz="2400" smtClean="0">
                <a:solidFill>
                  <a:srgbClr val="FF0000"/>
                </a:solidFill>
              </a:rPr>
              <a:t>that abide by linear regression models</a:t>
            </a:r>
            <a:r>
              <a:rPr lang="en-US" sz="2400" smtClean="0"/>
              <a:t>. </a:t>
            </a:r>
            <a:r>
              <a:rPr lang="en-US" sz="2400" i="1" smtClean="0">
                <a:cs typeface="Times New Roman" pitchFamily="18" charset="0"/>
              </a:rPr>
              <a:t>S</a:t>
            </a:r>
            <a:r>
              <a:rPr lang="en-US" sz="2400" i="1" baseline="-25000" smtClean="0">
                <a:cs typeface="Times New Roman" pitchFamily="18" charset="0"/>
              </a:rPr>
              <a:t>u</a:t>
            </a:r>
            <a:r>
              <a:rPr lang="en-US" sz="2400" i="1" smtClean="0">
                <a:cs typeface="Times New Roman" pitchFamily="18" charset="0"/>
              </a:rPr>
              <a:t>, S</a:t>
            </a:r>
            <a:r>
              <a:rPr lang="en-US" sz="2400" i="1" baseline="-25000" smtClean="0">
                <a:cs typeface="Times New Roman" pitchFamily="18" charset="0"/>
              </a:rPr>
              <a:t>v</a:t>
            </a:r>
            <a:r>
              <a:rPr lang="en-US" sz="2400" smtClean="0"/>
              <a:t> are thought of as similar if: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cs typeface="Times New Roman" pitchFamily="18" charset="0"/>
              </a:rPr>
              <a:t>				 |</a:t>
            </a:r>
            <a:r>
              <a:rPr lang="en-US" sz="2400" smtClean="0">
                <a:latin typeface="Cambria Math" pitchFamily="18" charset="0"/>
              </a:rPr>
              <a:t>γ</a:t>
            </a:r>
            <a:r>
              <a:rPr lang="en-US" sz="2400" baseline="-25000" smtClean="0">
                <a:cs typeface="Times New Roman" pitchFamily="18" charset="0"/>
              </a:rPr>
              <a:t>u </a:t>
            </a:r>
            <a:r>
              <a:rPr lang="en-US" sz="2400" smtClean="0">
                <a:cs typeface="Times New Roman" pitchFamily="18" charset="0"/>
              </a:rPr>
              <a:t>- </a:t>
            </a:r>
            <a:r>
              <a:rPr lang="en-US" sz="2400" smtClean="0">
                <a:latin typeface="Cambria Math" pitchFamily="18" charset="0"/>
              </a:rPr>
              <a:t>γ</a:t>
            </a:r>
            <a:r>
              <a:rPr lang="en-US" sz="2400" baseline="-25000" smtClean="0">
                <a:cs typeface="Times New Roman" pitchFamily="18" charset="0"/>
              </a:rPr>
              <a:t>v</a:t>
            </a:r>
            <a:r>
              <a:rPr lang="en-US" sz="2400" smtClean="0">
                <a:cs typeface="Times New Roman" pitchFamily="18" charset="0"/>
              </a:rPr>
              <a:t>| </a:t>
            </a:r>
            <a:r>
              <a:rPr lang="en-US" sz="2400" i="1" smtClean="0">
                <a:cs typeface="Times New Roman" pitchFamily="18" charset="0"/>
              </a:rPr>
              <a:t>≤ </a:t>
            </a:r>
            <a:r>
              <a:rPr lang="en-US" sz="2400" smtClean="0">
                <a:latin typeface="Cambria Math" pitchFamily="18" charset="0"/>
              </a:rPr>
              <a:t>γ</a:t>
            </a:r>
            <a:r>
              <a:rPr lang="en-US" sz="2400" i="1" baseline="-25000" smtClean="0">
                <a:cs typeface="Times New Roman" pitchFamily="18" charset="0"/>
              </a:rPr>
              <a:t>thres</a:t>
            </a:r>
            <a:endParaRPr lang="en-US" sz="2400" smtClean="0"/>
          </a:p>
          <a:p>
            <a:pPr eaLnBrk="1" hangingPunct="1"/>
            <a:endParaRPr lang="en-US" sz="2400" i="1" smtClean="0">
              <a:cs typeface="Times New Roman" pitchFamily="18" charset="0"/>
            </a:endParaRPr>
          </a:p>
          <a:p>
            <a:pPr eaLnBrk="1" hangingPunct="1"/>
            <a:r>
              <a:rPr lang="en-US" sz="2400" i="1" smtClean="0">
                <a:cs typeface="Times New Roman" pitchFamily="18" charset="0"/>
              </a:rPr>
              <a:t>S</a:t>
            </a:r>
            <a:r>
              <a:rPr lang="en-US" sz="2400" i="1" baseline="-25000" smtClean="0">
                <a:cs typeface="Times New Roman" pitchFamily="18" charset="0"/>
              </a:rPr>
              <a:t>u</a:t>
            </a:r>
            <a:r>
              <a:rPr lang="en-US" sz="2400" i="1" smtClean="0">
                <a:cs typeface="Times New Roman" pitchFamily="18" charset="0"/>
              </a:rPr>
              <a:t>,S</a:t>
            </a:r>
            <a:r>
              <a:rPr lang="en-US" sz="2400" i="1" baseline="-25000" smtClean="0">
                <a:cs typeface="Times New Roman" pitchFamily="18" charset="0"/>
              </a:rPr>
              <a:t>v</a:t>
            </a:r>
            <a:r>
              <a:rPr lang="en-US" sz="2400" smtClean="0"/>
              <a:t> samples that do not exhibit any profound trend. The respective vectors </a:t>
            </a:r>
            <a:r>
              <a:rPr lang="en-US" sz="2400" smtClean="0">
                <a:cs typeface="Times New Roman" pitchFamily="18" charset="0"/>
              </a:rPr>
              <a:t>(Vec</a:t>
            </a:r>
            <a:r>
              <a:rPr lang="en-US" sz="2400" baseline="-25000" smtClean="0">
                <a:cs typeface="Times New Roman" pitchFamily="18" charset="0"/>
              </a:rPr>
              <a:t>u</a:t>
            </a:r>
            <a:r>
              <a:rPr lang="en-US" sz="2400" smtClean="0">
                <a:cs typeface="Times New Roman" pitchFamily="18" charset="0"/>
              </a:rPr>
              <a:t>,Vec</a:t>
            </a:r>
            <a:r>
              <a:rPr lang="en-US" sz="2400" baseline="-25000" smtClean="0">
                <a:cs typeface="Times New Roman" pitchFamily="18" charset="0"/>
              </a:rPr>
              <a:t>v</a:t>
            </a:r>
            <a:r>
              <a:rPr lang="en-US" sz="2400" smtClean="0">
                <a:cs typeface="Times New Roman" pitchFamily="18" charset="0"/>
              </a:rPr>
              <a:t>) </a:t>
            </a:r>
            <a:r>
              <a:rPr lang="az-Cyrl-AZ" sz="2400" smtClean="0">
                <a:cs typeface="Times New Roman" pitchFamily="18" charset="0"/>
              </a:rPr>
              <a:t>є</a:t>
            </a:r>
            <a:r>
              <a:rPr lang="en-US" sz="2400" smtClean="0">
                <a:cs typeface="Times New Roman" pitchFamily="18" charset="0"/>
              </a:rPr>
              <a:t> R</a:t>
            </a:r>
            <a:r>
              <a:rPr lang="en-US" sz="2400" i="1" baseline="30000" smtClean="0">
                <a:cs typeface="Times New Roman" pitchFamily="18" charset="0"/>
              </a:rPr>
              <a:t>w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en-US" sz="2400" smtClean="0"/>
              <a:t>are considered similar if:  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en-US" sz="2400" i="1" smtClean="0">
                <a:cs typeface="Times New Roman" pitchFamily="18" charset="0"/>
              </a:rPr>
              <a:t>			         </a:t>
            </a:r>
            <a:r>
              <a:rPr lang="en-US" sz="2400" smtClean="0">
                <a:latin typeface="Cambria Math" pitchFamily="18" charset="0"/>
              </a:rPr>
              <a:t>γ</a:t>
            </a:r>
            <a:r>
              <a:rPr lang="en-US" sz="2400" smtClean="0">
                <a:cs typeface="Times New Roman" pitchFamily="18" charset="0"/>
              </a:rPr>
              <a:t>(Vec</a:t>
            </a:r>
            <a:r>
              <a:rPr lang="en-US" sz="2400" baseline="-25000" smtClean="0">
                <a:cs typeface="Times New Roman" pitchFamily="18" charset="0"/>
              </a:rPr>
              <a:t>u</a:t>
            </a:r>
            <a:r>
              <a:rPr lang="en-US" sz="2400" smtClean="0">
                <a:cs typeface="Times New Roman" pitchFamily="18" charset="0"/>
              </a:rPr>
              <a:t>,Vec</a:t>
            </a:r>
            <a:r>
              <a:rPr lang="en-US" sz="2400" baseline="-25000" smtClean="0">
                <a:cs typeface="Times New Roman" pitchFamily="18" charset="0"/>
              </a:rPr>
              <a:t>Sv</a:t>
            </a:r>
            <a:r>
              <a:rPr lang="en-US" sz="2400" smtClean="0">
                <a:cs typeface="Times New Roman" pitchFamily="18" charset="0"/>
              </a:rPr>
              <a:t>)</a:t>
            </a:r>
            <a:r>
              <a:rPr lang="en-US" sz="2400" i="1" smtClean="0">
                <a:cs typeface="Times New Roman" pitchFamily="18" charset="0"/>
              </a:rPr>
              <a:t> ≤ </a:t>
            </a:r>
            <a:r>
              <a:rPr lang="en-US" sz="2400" smtClean="0">
                <a:latin typeface="Cambria Math" pitchFamily="18" charset="0"/>
              </a:rPr>
              <a:t>γ</a:t>
            </a:r>
            <a:r>
              <a:rPr lang="en-US" sz="2400" i="1" baseline="-25000" smtClean="0">
                <a:cs typeface="Times New Roman" pitchFamily="18" charset="0"/>
              </a:rPr>
              <a:t>thres</a:t>
            </a:r>
            <a:endParaRPr lang="en-US" sz="2400" smtClean="0">
              <a:cs typeface="Times New Roman" pitchFamily="18" charset="0"/>
            </a:endParaRPr>
          </a:p>
          <a:p>
            <a:pPr eaLnBrk="1" hangingPunct="1"/>
            <a:endParaRPr lang="en-US" sz="2400" smtClean="0"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Minimum Support Requirement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A mote is classified as </a:t>
            </a:r>
            <a:r>
              <a:rPr lang="en-US" sz="2000" i="1" smtClean="0">
                <a:cs typeface="Times New Roman" pitchFamily="18" charset="0"/>
              </a:rPr>
              <a:t>outlier</a:t>
            </a:r>
            <a:r>
              <a:rPr lang="en-US" sz="2000" smtClean="0">
                <a:cs typeface="Times New Roman" pitchFamily="18" charset="0"/>
              </a:rPr>
              <a:t> if it is not found to be similar with at least </a:t>
            </a:r>
            <a:r>
              <a:rPr lang="en-US" sz="2000" i="1" smtClean="0">
                <a:solidFill>
                  <a:srgbClr val="FF0000"/>
                </a:solidFill>
                <a:cs typeface="Times New Roman" pitchFamily="18" charset="0"/>
              </a:rPr>
              <a:t>minSup</a:t>
            </a:r>
            <a:r>
              <a:rPr lang="en-US" sz="2000" i="1" smtClean="0"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</a:rPr>
              <a:t>other motes</a:t>
            </a:r>
          </a:p>
          <a:p>
            <a:pPr eaLnBrk="1" hangingPunct="1"/>
            <a:endParaRPr lang="el-GR" sz="2400" smtClean="0">
              <a:cs typeface="Times New Roman" pitchFamily="18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6C390B-210B-4F14-A255-52824B3570C0}" type="slidenum">
              <a:rPr lang="el-GR" smtClean="0">
                <a:solidFill>
                  <a:schemeClr val="tx1"/>
                </a:solidFill>
              </a:rPr>
              <a:pPr/>
              <a:t>10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357188" y="1285875"/>
            <a:ext cx="8143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Network organization into clusters [(</a:t>
            </a:r>
            <a:r>
              <a:rPr lang="en-US" dirty="0" err="1">
                <a:latin typeface="+mn-lt"/>
              </a:rPr>
              <a:t>Younis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et al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chemeClr val="tx2"/>
                </a:solidFill>
                <a:latin typeface="+mn-lt"/>
                <a:ea typeface="Batang" pitchFamily="18" charset="-127"/>
                <a:cs typeface="Times New Roman" pitchFamily="18" charset="0"/>
              </a:rPr>
              <a:t>INFOCOM ’04</a:t>
            </a:r>
            <a:r>
              <a:rPr lang="en-US" dirty="0">
                <a:latin typeface="+mn-lt"/>
              </a:rPr>
              <a:t>),(Qin </a:t>
            </a:r>
            <a:r>
              <a:rPr lang="en-US" i="1" dirty="0">
                <a:latin typeface="+mn-lt"/>
              </a:rPr>
              <a:t>et al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chemeClr val="tx2"/>
                </a:solidFill>
                <a:latin typeface="+mn-lt"/>
                <a:ea typeface="Batang" pitchFamily="18" charset="-127"/>
                <a:cs typeface="Times New Roman" pitchFamily="18" charset="0"/>
              </a:rPr>
              <a:t>J. UCS ‘07</a:t>
            </a:r>
            <a:r>
              <a:rPr lang="en-US" dirty="0">
                <a:latin typeface="+mn-lt"/>
              </a:rPr>
              <a:t>)]</a:t>
            </a:r>
          </a:p>
        </p:txBody>
      </p:sp>
      <p:sp>
        <p:nvSpPr>
          <p:cNvPr id="36866" name="Oval 61"/>
          <p:cNvSpPr>
            <a:spLocks noChangeArrowheads="1"/>
          </p:cNvSpPr>
          <p:nvPr/>
        </p:nvSpPr>
        <p:spPr bwMode="auto">
          <a:xfrm>
            <a:off x="3429000" y="2428875"/>
            <a:ext cx="1643063" cy="142875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PAO Framework – General Idea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57F24B-4F8A-4E3A-A74A-8D24436FB27F}" type="slidenum">
              <a:rPr lang="el-GR" smtClean="0">
                <a:solidFill>
                  <a:schemeClr val="tx1"/>
                </a:solidFill>
              </a:rPr>
              <a:pPr/>
              <a:t>11</a:t>
            </a:fld>
            <a:endParaRPr lang="el-GR" smtClean="0">
              <a:solidFill>
                <a:schemeClr val="tx1"/>
              </a:solidFill>
            </a:endParaRPr>
          </a:p>
        </p:txBody>
      </p:sp>
      <p:grpSp>
        <p:nvGrpSpPr>
          <p:cNvPr id="36869" name="Group 188"/>
          <p:cNvGrpSpPr>
            <a:grpSpLocks/>
          </p:cNvGrpSpPr>
          <p:nvPr/>
        </p:nvGrpSpPr>
        <p:grpSpPr bwMode="auto">
          <a:xfrm>
            <a:off x="0" y="1700213"/>
            <a:ext cx="1643063" cy="1428750"/>
            <a:chOff x="0" y="1643050"/>
            <a:chExt cx="1643042" cy="1428748"/>
          </a:xfrm>
        </p:grpSpPr>
        <p:sp>
          <p:nvSpPr>
            <p:cNvPr id="36925" name="Oval 61"/>
            <p:cNvSpPr>
              <a:spLocks noChangeArrowheads="1"/>
            </p:cNvSpPr>
            <p:nvPr/>
          </p:nvSpPr>
          <p:spPr bwMode="auto">
            <a:xfrm>
              <a:off x="0" y="164305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926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42" y="214311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178592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48" y="171448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2976" y="192880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3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228599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3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250030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3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6" y="264318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189"/>
          <p:cNvGrpSpPr>
            <a:grpSpLocks/>
          </p:cNvGrpSpPr>
          <p:nvPr/>
        </p:nvGrpSpPr>
        <p:grpSpPr bwMode="auto">
          <a:xfrm>
            <a:off x="1214438" y="2428875"/>
            <a:ext cx="1643062" cy="1428750"/>
            <a:chOff x="1214414" y="2428868"/>
            <a:chExt cx="1643042" cy="1428748"/>
          </a:xfrm>
        </p:grpSpPr>
        <p:sp>
          <p:nvSpPr>
            <p:cNvPr id="36920" name="Oval 61"/>
            <p:cNvSpPr>
              <a:spLocks noChangeArrowheads="1"/>
            </p:cNvSpPr>
            <p:nvPr/>
          </p:nvSpPr>
          <p:spPr bwMode="auto">
            <a:xfrm>
              <a:off x="1214414" y="2428868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921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356" y="285749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728" y="314324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35718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0298" y="292893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1" name="Group 192"/>
          <p:cNvGrpSpPr>
            <a:grpSpLocks/>
          </p:cNvGrpSpPr>
          <p:nvPr/>
        </p:nvGrpSpPr>
        <p:grpSpPr bwMode="auto">
          <a:xfrm>
            <a:off x="285750" y="3429000"/>
            <a:ext cx="1643063" cy="1428750"/>
            <a:chOff x="285720" y="3429000"/>
            <a:chExt cx="1643042" cy="1428748"/>
          </a:xfrm>
        </p:grpSpPr>
        <p:sp>
          <p:nvSpPr>
            <p:cNvPr id="36912" name="Oval 61"/>
            <p:cNvSpPr>
              <a:spLocks noChangeArrowheads="1"/>
            </p:cNvSpPr>
            <p:nvPr/>
          </p:nvSpPr>
          <p:spPr bwMode="auto">
            <a:xfrm>
              <a:off x="285720" y="342900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913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4071942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6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5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8625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2" name="Group 191"/>
          <p:cNvGrpSpPr>
            <a:grpSpLocks/>
          </p:cNvGrpSpPr>
          <p:nvPr/>
        </p:nvGrpSpPr>
        <p:grpSpPr bwMode="auto">
          <a:xfrm>
            <a:off x="2286000" y="3286125"/>
            <a:ext cx="1643063" cy="1428750"/>
            <a:chOff x="2285984" y="3286124"/>
            <a:chExt cx="1643042" cy="1428748"/>
          </a:xfrm>
        </p:grpSpPr>
        <p:sp>
          <p:nvSpPr>
            <p:cNvPr id="36905" name="Oval 61"/>
            <p:cNvSpPr>
              <a:spLocks noChangeArrowheads="1"/>
            </p:cNvSpPr>
            <p:nvPr/>
          </p:nvSpPr>
          <p:spPr bwMode="auto">
            <a:xfrm>
              <a:off x="2285984" y="328612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906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488" y="392906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0364" y="342900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8992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0298" y="421481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0364" y="450057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868" y="407194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3" name="Group 193"/>
          <p:cNvGrpSpPr>
            <a:grpSpLocks/>
          </p:cNvGrpSpPr>
          <p:nvPr/>
        </p:nvGrpSpPr>
        <p:grpSpPr bwMode="auto">
          <a:xfrm>
            <a:off x="3071813" y="4357688"/>
            <a:ext cx="1643062" cy="1428750"/>
            <a:chOff x="3071802" y="4357694"/>
            <a:chExt cx="1643042" cy="1428748"/>
          </a:xfrm>
        </p:grpSpPr>
        <p:sp>
          <p:nvSpPr>
            <p:cNvPr id="36898" name="Oval 61"/>
            <p:cNvSpPr>
              <a:spLocks noChangeArrowheads="1"/>
            </p:cNvSpPr>
            <p:nvPr/>
          </p:nvSpPr>
          <p:spPr bwMode="auto">
            <a:xfrm>
              <a:off x="3071802" y="435769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9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9058" y="5072074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618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4337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9124" y="485776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7620" y="557214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7554" y="514351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28575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072063" y="1125538"/>
            <a:ext cx="4071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Step 1: Trend Detection and Data Reduction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Motes sample every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Calibri" pitchFamily="34" charset="0"/>
              </a:rPr>
              <a:t> time units and form a time series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>
                <a:latin typeface="Calibri" pitchFamily="34" charset="0"/>
              </a:rPr>
              <a:t> of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>
                <a:latin typeface="Calibri" pitchFamily="34" charset="0"/>
              </a:rPr>
              <a:t> size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Detect trend existence using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Corr. of Determination</a:t>
            </a:r>
            <a:r>
              <a:rPr lang="en-US">
                <a:latin typeface="Calibri" pitchFamily="34" charset="0"/>
              </a:rPr>
              <a:t> (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Calibri" pitchFamily="34" charset="0"/>
              </a:rPr>
              <a:t>) based linearity test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Linear model slope 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γ</a:t>
            </a:r>
            <a:r>
              <a:rPr lang="el-GR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>
                <a:latin typeface="Calibri" pitchFamily="34" charset="0"/>
              </a:rPr>
              <a:t> is stored in case of success or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entire vectors </a:t>
            </a:r>
            <a:r>
              <a:rPr lang="en-US">
                <a:latin typeface="Calibri" pitchFamily="34" charset="0"/>
              </a:rPr>
              <a:t>otherwise</a:t>
            </a:r>
          </a:p>
        </p:txBody>
      </p:sp>
      <p:pic>
        <p:nvPicPr>
          <p:cNvPr id="36876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071813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25717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3143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5718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9289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TextBox 163"/>
          <p:cNvSpPr txBox="1"/>
          <p:nvPr/>
        </p:nvSpPr>
        <p:spPr>
          <a:xfrm>
            <a:off x="428625" y="5214938"/>
            <a:ext cx="2143125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1600" dirty="0">
                <a:latin typeface="+mn-lt"/>
              </a:rPr>
              <a:t>Clusterhead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sz="1600" dirty="0">
                <a:latin typeface="+mn-lt"/>
              </a:rPr>
              <a:t>Regular Sensor</a:t>
            </a:r>
            <a:endParaRPr lang="el-GR" sz="1600" dirty="0">
              <a:latin typeface="+mn-lt"/>
            </a:endParaRPr>
          </a:p>
        </p:txBody>
      </p:sp>
      <p:pic>
        <p:nvPicPr>
          <p:cNvPr id="3688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6435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286375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Rounded Rectangular Callout 167"/>
          <p:cNvSpPr/>
          <p:nvPr/>
        </p:nvSpPr>
        <p:spPr bwMode="auto">
          <a:xfrm>
            <a:off x="827088" y="1196975"/>
            <a:ext cx="3457575" cy="1500188"/>
          </a:xfrm>
          <a:prstGeom prst="wedgeRoundRectCallout">
            <a:avLst>
              <a:gd name="adj1" fmla="val 42114"/>
              <a:gd name="adj2" fmla="val 606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71" name="TextBox 170"/>
          <p:cNvSpPr txBox="1"/>
          <p:nvPr/>
        </p:nvSpPr>
        <p:spPr bwMode="auto">
          <a:xfrm>
            <a:off x="1547813" y="1227138"/>
            <a:ext cx="500062" cy="338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8.2</a:t>
            </a:r>
            <a:endParaRPr lang="el-GR" sz="1600" dirty="0">
              <a:latin typeface="+mn-lt"/>
            </a:endParaRPr>
          </a:p>
        </p:txBody>
      </p:sp>
      <p:sp>
        <p:nvSpPr>
          <p:cNvPr id="172" name="TextBox 171"/>
          <p:cNvSpPr txBox="1"/>
          <p:nvPr/>
        </p:nvSpPr>
        <p:spPr bwMode="auto">
          <a:xfrm>
            <a:off x="1547813" y="1562100"/>
            <a:ext cx="500062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4.3</a:t>
            </a:r>
            <a:endParaRPr lang="el-GR" sz="1600" dirty="0">
              <a:latin typeface="+mn-lt"/>
            </a:endParaRPr>
          </a:p>
        </p:txBody>
      </p:sp>
      <p:sp>
        <p:nvSpPr>
          <p:cNvPr id="20505" name="TextBox 172"/>
          <p:cNvSpPr txBox="1">
            <a:spLocks noChangeArrowheads="1"/>
          </p:cNvSpPr>
          <p:nvPr/>
        </p:nvSpPr>
        <p:spPr bwMode="auto">
          <a:xfrm>
            <a:off x="1547813" y="2276475"/>
            <a:ext cx="50006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…</a:t>
            </a:r>
            <a:endParaRPr lang="el-GR" sz="1600"/>
          </a:p>
        </p:txBody>
      </p:sp>
      <p:cxnSp>
        <p:nvCxnSpPr>
          <p:cNvPr id="175" name="Straight Arrow Connector 174"/>
          <p:cNvCxnSpPr/>
          <p:nvPr/>
        </p:nvCxnSpPr>
        <p:spPr bwMode="auto">
          <a:xfrm rot="5400000">
            <a:off x="2004219" y="2463006"/>
            <a:ext cx="3746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 bwMode="auto">
          <a:xfrm rot="16200000" flipV="1">
            <a:off x="1957387" y="1531938"/>
            <a:ext cx="4683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8" name="TextBox 178"/>
          <p:cNvSpPr txBox="1">
            <a:spLocks noChangeArrowheads="1"/>
          </p:cNvSpPr>
          <p:nvPr/>
        </p:nvSpPr>
        <p:spPr bwMode="auto">
          <a:xfrm>
            <a:off x="1979613" y="18446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w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ight Arrow 179"/>
          <p:cNvSpPr/>
          <p:nvPr/>
        </p:nvSpPr>
        <p:spPr bwMode="auto">
          <a:xfrm>
            <a:off x="2339975" y="1700213"/>
            <a:ext cx="936625" cy="503237"/>
          </a:xfrm>
          <a:prstGeom prst="rightArrow">
            <a:avLst>
              <a:gd name="adj1" fmla="val 50000"/>
              <a:gd name="adj2" fmla="val 5737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R</a:t>
            </a:r>
            <a:r>
              <a:rPr lang="en-US" sz="1600" baseline="30000" dirty="0">
                <a:solidFill>
                  <a:srgbClr val="C00000"/>
                </a:solidFill>
              </a:rPr>
              <a:t>2 </a:t>
            </a:r>
            <a:r>
              <a:rPr lang="en-US" sz="1600" dirty="0">
                <a:solidFill>
                  <a:srgbClr val="C00000"/>
                </a:solidFill>
              </a:rPr>
              <a:t>≥ p?</a:t>
            </a:r>
            <a:endParaRPr lang="el-GR" sz="1600" dirty="0">
              <a:solidFill>
                <a:srgbClr val="C00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 bwMode="auto">
          <a:xfrm>
            <a:off x="1547813" y="1919288"/>
            <a:ext cx="500062" cy="338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5.1</a:t>
            </a:r>
            <a:endParaRPr lang="el-GR" sz="16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950913" y="1217613"/>
            <a:ext cx="57150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t</a:t>
            </a:r>
            <a:r>
              <a:rPr lang="el-GR" sz="1600" baseline="-25000" dirty="0">
                <a:latin typeface="+mn-lt"/>
              </a:rPr>
              <a:t>0</a:t>
            </a:r>
            <a:r>
              <a:rPr lang="el-GR" sz="1600" dirty="0">
                <a:latin typeface="+mn-lt"/>
              </a:rPr>
              <a:t>=0</a:t>
            </a:r>
          </a:p>
        </p:txBody>
      </p:sp>
      <p:sp>
        <p:nvSpPr>
          <p:cNvPr id="74" name="TextBox 172"/>
          <p:cNvSpPr txBox="1">
            <a:spLocks noChangeArrowheads="1"/>
          </p:cNvSpPr>
          <p:nvPr/>
        </p:nvSpPr>
        <p:spPr bwMode="auto">
          <a:xfrm>
            <a:off x="1022350" y="2268538"/>
            <a:ext cx="500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…</a:t>
            </a:r>
            <a:endParaRPr lang="el-GR" sz="160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950913" y="1908175"/>
            <a:ext cx="642937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t</a:t>
            </a:r>
            <a:r>
              <a:rPr lang="en-US" sz="1600" baseline="-25000" dirty="0">
                <a:latin typeface="+mn-lt"/>
              </a:rPr>
              <a:t>2</a:t>
            </a:r>
            <a:r>
              <a:rPr lang="en-US" sz="1600" dirty="0">
                <a:latin typeface="+mn-lt"/>
              </a:rPr>
              <a:t>=2e</a:t>
            </a:r>
            <a:endParaRPr lang="el-GR" sz="1600" baseline="-250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950913" y="1547813"/>
            <a:ext cx="5715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t</a:t>
            </a:r>
            <a:r>
              <a:rPr lang="en-US" sz="1600" baseline="-25000" dirty="0">
                <a:latin typeface="+mn-lt"/>
              </a:rPr>
              <a:t>1</a:t>
            </a:r>
            <a:r>
              <a:rPr lang="el-GR" sz="1600" dirty="0">
                <a:latin typeface="+mn-lt"/>
              </a:rPr>
              <a:t>=</a:t>
            </a:r>
            <a:r>
              <a:rPr lang="en-US" sz="1600" dirty="0">
                <a:latin typeface="+mn-lt"/>
              </a:rPr>
              <a:t>e</a:t>
            </a:r>
            <a:endParaRPr lang="el-GR" sz="16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03575" y="1484313"/>
            <a:ext cx="11525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Yes: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u</a:t>
            </a:r>
            <a:endParaRPr lang="en-US" baseline="-25000" dirty="0">
              <a:latin typeface="Calibri"/>
            </a:endParaRPr>
          </a:p>
          <a:p>
            <a:pPr>
              <a:defRPr/>
            </a:pPr>
            <a:endParaRPr lang="en-US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+mn-lt"/>
                <a:cs typeface="Times New Roman" pitchFamily="18" charset="0"/>
              </a:rPr>
              <a:t>No: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Vec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u</a:t>
            </a:r>
            <a:endParaRPr lang="el-GR" dirty="0"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20505" grpId="0" animBg="1"/>
      <p:bldP spid="20508" grpId="0"/>
      <p:bldP spid="180" grpId="0" animBg="1"/>
      <p:bldP spid="205" grpId="0" animBg="1"/>
      <p:bldP spid="74" grpId="0"/>
      <p:bldP spid="75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val 61"/>
          <p:cNvSpPr>
            <a:spLocks noChangeArrowheads="1"/>
          </p:cNvSpPr>
          <p:nvPr/>
        </p:nvSpPr>
        <p:spPr bwMode="auto">
          <a:xfrm>
            <a:off x="3429000" y="2428875"/>
            <a:ext cx="1643063" cy="142875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4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071813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5717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143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5718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9289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Straight Arrow Connector 105"/>
          <p:cNvCxnSpPr/>
          <p:nvPr/>
        </p:nvCxnSpPr>
        <p:spPr bwMode="auto">
          <a:xfrm>
            <a:off x="4071938" y="2928938"/>
            <a:ext cx="214312" cy="142875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PAO Framework – General Idea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389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2EB68E-DF59-461C-9C65-8893A9FBEC90}" type="slidenum">
              <a:rPr lang="el-GR" smtClean="0">
                <a:solidFill>
                  <a:schemeClr val="tx1"/>
                </a:solidFill>
              </a:rPr>
              <a:pPr/>
              <a:t>12</a:t>
            </a:fld>
            <a:endParaRPr lang="el-GR" smtClean="0">
              <a:solidFill>
                <a:schemeClr val="tx1"/>
              </a:solidFill>
            </a:endParaRPr>
          </a:p>
        </p:txBody>
      </p:sp>
      <p:grpSp>
        <p:nvGrpSpPr>
          <p:cNvPr id="38922" name="Group 188"/>
          <p:cNvGrpSpPr>
            <a:grpSpLocks/>
          </p:cNvGrpSpPr>
          <p:nvPr/>
        </p:nvGrpSpPr>
        <p:grpSpPr bwMode="auto">
          <a:xfrm>
            <a:off x="0" y="1773238"/>
            <a:ext cx="1643063" cy="1428750"/>
            <a:chOff x="0" y="1643050"/>
            <a:chExt cx="1643042" cy="1428748"/>
          </a:xfrm>
        </p:grpSpPr>
        <p:sp>
          <p:nvSpPr>
            <p:cNvPr id="38992" name="Oval 61"/>
            <p:cNvSpPr>
              <a:spLocks noChangeArrowheads="1"/>
            </p:cNvSpPr>
            <p:nvPr/>
          </p:nvSpPr>
          <p:spPr bwMode="auto">
            <a:xfrm>
              <a:off x="0" y="164305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8993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42" y="214311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9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78592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9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171448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9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976" y="192880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9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228599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9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250030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9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264318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3" name="Group 189"/>
          <p:cNvGrpSpPr>
            <a:grpSpLocks/>
          </p:cNvGrpSpPr>
          <p:nvPr/>
        </p:nvGrpSpPr>
        <p:grpSpPr bwMode="auto">
          <a:xfrm>
            <a:off x="1214438" y="2428875"/>
            <a:ext cx="1643062" cy="1428750"/>
            <a:chOff x="1214414" y="2428868"/>
            <a:chExt cx="1643042" cy="1428748"/>
          </a:xfrm>
        </p:grpSpPr>
        <p:sp>
          <p:nvSpPr>
            <p:cNvPr id="38987" name="Oval 61"/>
            <p:cNvSpPr>
              <a:spLocks noChangeArrowheads="1"/>
            </p:cNvSpPr>
            <p:nvPr/>
          </p:nvSpPr>
          <p:spPr bwMode="auto">
            <a:xfrm>
              <a:off x="1214414" y="2428868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8988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285749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8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314324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9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1670" y="35718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9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292893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4" name="Group 192"/>
          <p:cNvGrpSpPr>
            <a:grpSpLocks/>
          </p:cNvGrpSpPr>
          <p:nvPr/>
        </p:nvGrpSpPr>
        <p:grpSpPr bwMode="auto">
          <a:xfrm>
            <a:off x="285750" y="3429000"/>
            <a:ext cx="1643063" cy="1428750"/>
            <a:chOff x="285720" y="3429000"/>
            <a:chExt cx="1643042" cy="1428748"/>
          </a:xfrm>
        </p:grpSpPr>
        <p:sp>
          <p:nvSpPr>
            <p:cNvPr id="38979" name="Oval 61"/>
            <p:cNvSpPr>
              <a:spLocks noChangeArrowheads="1"/>
            </p:cNvSpPr>
            <p:nvPr/>
          </p:nvSpPr>
          <p:spPr bwMode="auto">
            <a:xfrm>
              <a:off x="285720" y="342900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8980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4071942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8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8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8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428625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8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8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8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5" name="Group 191"/>
          <p:cNvGrpSpPr>
            <a:grpSpLocks/>
          </p:cNvGrpSpPr>
          <p:nvPr/>
        </p:nvGrpSpPr>
        <p:grpSpPr bwMode="auto">
          <a:xfrm>
            <a:off x="2286000" y="3286125"/>
            <a:ext cx="1643063" cy="1428750"/>
            <a:chOff x="2285984" y="3286124"/>
            <a:chExt cx="1643042" cy="1428748"/>
          </a:xfrm>
        </p:grpSpPr>
        <p:sp>
          <p:nvSpPr>
            <p:cNvPr id="38972" name="Oval 61"/>
            <p:cNvSpPr>
              <a:spLocks noChangeArrowheads="1"/>
            </p:cNvSpPr>
            <p:nvPr/>
          </p:nvSpPr>
          <p:spPr bwMode="auto">
            <a:xfrm>
              <a:off x="2285984" y="328612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8973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92906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7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342900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7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421481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7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450057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7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68" y="407194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6" name="Group 193"/>
          <p:cNvGrpSpPr>
            <a:grpSpLocks/>
          </p:cNvGrpSpPr>
          <p:nvPr/>
        </p:nvGrpSpPr>
        <p:grpSpPr bwMode="auto">
          <a:xfrm>
            <a:off x="3071813" y="4357688"/>
            <a:ext cx="1643062" cy="1428750"/>
            <a:chOff x="3071802" y="4357694"/>
            <a:chExt cx="1643042" cy="1428748"/>
          </a:xfrm>
        </p:grpSpPr>
        <p:sp>
          <p:nvSpPr>
            <p:cNvPr id="38965" name="Oval 61"/>
            <p:cNvSpPr>
              <a:spLocks noChangeArrowheads="1"/>
            </p:cNvSpPr>
            <p:nvPr/>
          </p:nvSpPr>
          <p:spPr bwMode="auto">
            <a:xfrm>
              <a:off x="3071802" y="435769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8966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5072074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6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6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485776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7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557214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7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514351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8575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072063" y="1125538"/>
            <a:ext cx="40719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Step 1: Trend Detection and Data Reduction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Motes sample every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Calibri" pitchFamily="34" charset="0"/>
              </a:rPr>
              <a:t> time units and form a time series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Calibri" pitchFamily="34" charset="0"/>
              </a:rPr>
              <a:t>of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>
                <a:latin typeface="Calibri" pitchFamily="34" charset="0"/>
              </a:rPr>
              <a:t> size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Detect trend existence using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Corr. of Determination</a:t>
            </a:r>
            <a:r>
              <a:rPr lang="en-US">
                <a:latin typeface="Calibri" pitchFamily="34" charset="0"/>
              </a:rPr>
              <a:t>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Calibri" pitchFamily="34" charset="0"/>
              </a:rPr>
              <a:t>) based linearity test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Linear model slope </a:t>
            </a:r>
            <a:r>
              <a:rPr lang="en-US" b="1">
                <a:latin typeface="Cambria Math" pitchFamily="18" charset="0"/>
              </a:rPr>
              <a:t>γ</a:t>
            </a:r>
            <a:r>
              <a:rPr lang="el-GR" baseline="-2500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>
                <a:latin typeface="Calibri" pitchFamily="34" charset="0"/>
              </a:rPr>
              <a:t> is stored in case of success or entire vectors otherwise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r>
              <a:rPr lang="en-US" u="sng">
                <a:latin typeface="Calibri" pitchFamily="34" charset="0"/>
              </a:rPr>
              <a:t>Step 2: Intra-cluster Processing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Slopes (or entire vectors in case of failed linearity test) are transmitted to clusterheads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Clusterheads perform similarity tests based on a given similarity threshold</a:t>
            </a:r>
            <a:endParaRPr lang="el-GR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… and calculate support values</a:t>
            </a:r>
          </a:p>
          <a:p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 rot="16200000" flipH="1">
            <a:off x="4286251" y="2857500"/>
            <a:ext cx="214312" cy="7143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7" idx="1"/>
            <a:endCxn id="37" idx="0"/>
          </p:cNvCxnSpPr>
          <p:nvPr/>
        </p:nvCxnSpPr>
        <p:spPr>
          <a:xfrm rot="10800000" flipV="1">
            <a:off x="4486275" y="3009900"/>
            <a:ext cx="228600" cy="61913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929063" y="3214688"/>
            <a:ext cx="285750" cy="15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6" idx="0"/>
            <a:endCxn id="37" idx="2"/>
          </p:cNvCxnSpPr>
          <p:nvPr/>
        </p:nvCxnSpPr>
        <p:spPr>
          <a:xfrm rot="16200000" flipV="1">
            <a:off x="4419600" y="3452813"/>
            <a:ext cx="185737" cy="523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4071938" y="4857750"/>
            <a:ext cx="214312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0" idx="1"/>
          </p:cNvCxnSpPr>
          <p:nvPr/>
        </p:nvCxnSpPr>
        <p:spPr>
          <a:xfrm rot="10800000" flipV="1">
            <a:off x="4214813" y="4938713"/>
            <a:ext cx="214312" cy="133350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6200000" flipH="1">
            <a:off x="3857626" y="4857750"/>
            <a:ext cx="214312" cy="7143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643313" y="5214938"/>
            <a:ext cx="214312" cy="15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 flipH="1" flipV="1">
            <a:off x="3929063" y="5429250"/>
            <a:ext cx="214312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2963862" y="3751263"/>
            <a:ext cx="214313" cy="15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 flipV="1">
            <a:off x="3214688" y="3857625"/>
            <a:ext cx="214312" cy="142875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0800000">
            <a:off x="3286125" y="4143375"/>
            <a:ext cx="285750" cy="15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 flipV="1">
            <a:off x="1285875" y="4000500"/>
            <a:ext cx="285750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endCxn id="36" idx="1"/>
          </p:cNvCxnSpPr>
          <p:nvPr/>
        </p:nvCxnSpPr>
        <p:spPr>
          <a:xfrm flipV="1">
            <a:off x="2714625" y="4086225"/>
            <a:ext cx="142875" cy="1285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36" idx="2"/>
          </p:cNvCxnSpPr>
          <p:nvPr/>
        </p:nvCxnSpPr>
        <p:spPr>
          <a:xfrm rot="16200000" flipV="1">
            <a:off x="2971800" y="4329113"/>
            <a:ext cx="185737" cy="142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6200000" flipH="1">
            <a:off x="484187" y="2132013"/>
            <a:ext cx="214313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>
            <a:off x="727075" y="2160588"/>
            <a:ext cx="214313" cy="142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5400000">
            <a:off x="984250" y="2203450"/>
            <a:ext cx="142875" cy="142875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>
            <a:off x="1055688" y="2489200"/>
            <a:ext cx="285750" cy="15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55625" y="2560638"/>
            <a:ext cx="142875" cy="7143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16200000" flipV="1">
            <a:off x="741363" y="2674938"/>
            <a:ext cx="185737" cy="142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34" idx="3"/>
          </p:cNvCxnSpPr>
          <p:nvPr/>
        </p:nvCxnSpPr>
        <p:spPr>
          <a:xfrm rot="10800000" flipV="1">
            <a:off x="2255838" y="3000375"/>
            <a:ext cx="244475" cy="142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1571625" y="3143250"/>
            <a:ext cx="285750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 flipH="1" flipV="1">
            <a:off x="1998663" y="3357563"/>
            <a:ext cx="287337" cy="15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16200000" flipV="1">
            <a:off x="1178720" y="4393406"/>
            <a:ext cx="214312" cy="142875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5400000" flipH="1" flipV="1">
            <a:off x="927894" y="4429919"/>
            <a:ext cx="142875" cy="15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35" idx="1"/>
          </p:cNvCxnSpPr>
          <p:nvPr/>
        </p:nvCxnSpPr>
        <p:spPr>
          <a:xfrm flipV="1">
            <a:off x="642938" y="4229100"/>
            <a:ext cx="285750" cy="57150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571500" y="4000500"/>
            <a:ext cx="357188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16200000" flipH="1">
            <a:off x="857250" y="3929063"/>
            <a:ext cx="214313" cy="7143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6435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9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286375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Box 106"/>
          <p:cNvSpPr txBox="1"/>
          <p:nvPr/>
        </p:nvSpPr>
        <p:spPr>
          <a:xfrm>
            <a:off x="428625" y="5214938"/>
            <a:ext cx="2143125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1600" dirty="0">
                <a:latin typeface="+mn-lt"/>
              </a:rPr>
              <a:t>Clusterhead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sz="1600" dirty="0">
                <a:latin typeface="+mn-lt"/>
              </a:rPr>
              <a:t>Regular Sensor</a:t>
            </a:r>
            <a:endParaRPr lang="el-GR" sz="1600" dirty="0">
              <a:latin typeface="+mn-lt"/>
            </a:endParaRPr>
          </a:p>
        </p:txBody>
      </p: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0" y="1196975"/>
            <a:ext cx="5076825" cy="1295400"/>
            <a:chOff x="0" y="1196752"/>
            <a:chExt cx="5076056" cy="1297472"/>
          </a:xfrm>
        </p:grpSpPr>
        <p:sp>
          <p:nvSpPr>
            <p:cNvPr id="109" name="Rounded Rectangular Callout 108"/>
            <p:cNvSpPr/>
            <p:nvPr/>
          </p:nvSpPr>
          <p:spPr>
            <a:xfrm>
              <a:off x="0" y="1196752"/>
              <a:ext cx="5076056" cy="1144828"/>
            </a:xfrm>
            <a:prstGeom prst="wedgeRoundRectCallout">
              <a:avLst>
                <a:gd name="adj1" fmla="val -11613"/>
                <a:gd name="adj2" fmla="val 9325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If |</a:t>
              </a:r>
              <a:r>
                <a:rPr lang="en-US">
                  <a:solidFill>
                    <a:schemeClr val="tx1"/>
                  </a:solidFill>
                  <a:latin typeface="Cambria Math" pitchFamily="18" charset="0"/>
                  <a:cs typeface="Arial" charset="0"/>
                </a:rPr>
                <a:t>γ</a:t>
              </a:r>
              <a:r>
                <a:rPr lang="en-US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>
                  <a:solidFill>
                    <a:schemeClr val="tx1"/>
                  </a:solidFill>
                  <a:latin typeface="Cambria Math" pitchFamily="18" charset="0"/>
                  <a:cs typeface="Arial" charset="0"/>
                </a:rPr>
                <a:t>γ</a:t>
              </a:r>
              <a:r>
                <a:rPr lang="en-US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| </a:t>
              </a:r>
              <a:r>
                <a:rPr lang="en-US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≤ </a:t>
              </a:r>
              <a:r>
                <a:rPr lang="en-US">
                  <a:solidFill>
                    <a:schemeClr val="tx1"/>
                  </a:solidFill>
                  <a:latin typeface="Cambria Math" pitchFamily="18" charset="0"/>
                  <a:cs typeface="Arial" charset="0"/>
                </a:rPr>
                <a:t>γ</a:t>
              </a:r>
              <a:r>
                <a:rPr lang="en-US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thres</a:t>
              </a:r>
              <a:r>
                <a:rPr lang="en-US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{</a:t>
              </a:r>
              <a:r>
                <a:rPr lang="en-US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</a:t>
              </a:r>
            </a:p>
            <a:p>
              <a:pPr>
                <a:defRPr/>
              </a:pPr>
              <a:r>
                <a:rPr lang="en-US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support</a:t>
              </a:r>
              <a:r>
                <a:rPr lang="en-US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u</a:t>
              </a:r>
              <a:r>
                <a:rPr lang="en-US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++;      </a:t>
              </a:r>
              <a:endParaRPr lang="en-US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pPr>
                <a:defRPr/>
              </a:pPr>
              <a:r>
                <a:rPr lang="en-US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support</a:t>
              </a:r>
              <a:r>
                <a:rPr lang="en-US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v</a:t>
              </a:r>
              <a:r>
                <a:rPr lang="en-US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++;}</a:t>
              </a:r>
              <a:endParaRPr lang="el-GR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64" name="TextBox 86"/>
            <p:cNvSpPr txBox="1">
              <a:spLocks noChangeArrowheads="1"/>
            </p:cNvSpPr>
            <p:nvPr/>
          </p:nvSpPr>
          <p:spPr bwMode="auto">
            <a:xfrm>
              <a:off x="2411395" y="1292567"/>
              <a:ext cx="2664661" cy="120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If </a:t>
              </a:r>
              <a:r>
                <a:rPr lang="en-US">
                  <a:latin typeface="Cambria Math" pitchFamily="18" charset="0"/>
                </a:rPr>
                <a:t>γ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(Vec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,Vec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 ≤ </a:t>
              </a:r>
              <a:r>
                <a:rPr lang="en-US">
                  <a:latin typeface="Cambria Math" pitchFamily="18" charset="0"/>
                </a:rPr>
                <a:t>γ</a:t>
              </a:r>
              <a:r>
                <a:rPr lang="en-US" i="1" baseline="-25000">
                  <a:latin typeface="Times New Roman" pitchFamily="18" charset="0"/>
                  <a:cs typeface="Times New Roman" pitchFamily="18" charset="0"/>
                </a:rPr>
                <a:t>thres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 {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  </a:t>
              </a:r>
            </a:p>
            <a:p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support</a:t>
              </a:r>
              <a:r>
                <a:rPr lang="en-US" i="1" baseline="-25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u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++;      </a:t>
              </a:r>
              <a:endParaRPr lang="en-US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support</a:t>
              </a:r>
              <a:r>
                <a:rPr lang="en-US" i="1" baseline="-25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v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++;}</a:t>
              </a:r>
              <a:endParaRPr lang="el-GR" i="1" baseline="-25000">
                <a:latin typeface="Times New Roman" pitchFamily="18" charset="0"/>
                <a:cs typeface="Times New Roman" pitchFamily="18" charset="0"/>
              </a:endParaRPr>
            </a:p>
            <a:p>
              <a:endParaRPr lang="el-GR"/>
            </a:p>
          </p:txBody>
        </p:sp>
      </p:grpSp>
      <p:cxnSp>
        <p:nvCxnSpPr>
          <p:cNvPr id="89" name="Straight Connector 88"/>
          <p:cNvCxnSpPr/>
          <p:nvPr/>
        </p:nvCxnSpPr>
        <p:spPr>
          <a:xfrm rot="5400000">
            <a:off x="1835150" y="1773238"/>
            <a:ext cx="11525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PAO Framework – General Idea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5AC6B5-06C6-416C-B430-9CCF48437F8A}" type="slidenum">
              <a:rPr lang="el-GR" smtClean="0">
                <a:solidFill>
                  <a:schemeClr val="tx1"/>
                </a:solidFill>
              </a:rPr>
              <a:pPr/>
              <a:t>13</a:t>
            </a:fld>
            <a:endParaRPr lang="el-GR" smtClean="0">
              <a:solidFill>
                <a:schemeClr val="tx1"/>
              </a:solidFill>
            </a:endParaRPr>
          </a:p>
        </p:txBody>
      </p:sp>
      <p:grpSp>
        <p:nvGrpSpPr>
          <p:cNvPr id="40963" name="Group 188"/>
          <p:cNvGrpSpPr>
            <a:grpSpLocks/>
          </p:cNvGrpSpPr>
          <p:nvPr/>
        </p:nvGrpSpPr>
        <p:grpSpPr bwMode="auto">
          <a:xfrm>
            <a:off x="0" y="1643063"/>
            <a:ext cx="1643063" cy="1428750"/>
            <a:chOff x="0" y="1643050"/>
            <a:chExt cx="1643042" cy="1428748"/>
          </a:xfrm>
        </p:grpSpPr>
        <p:sp>
          <p:nvSpPr>
            <p:cNvPr id="41012" name="Oval 61"/>
            <p:cNvSpPr>
              <a:spLocks noChangeArrowheads="1"/>
            </p:cNvSpPr>
            <p:nvPr/>
          </p:nvSpPr>
          <p:spPr bwMode="auto">
            <a:xfrm>
              <a:off x="0" y="164305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13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42" y="214311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78592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171448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976" y="192880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228599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250030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264318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4" name="Group 189"/>
          <p:cNvGrpSpPr>
            <a:grpSpLocks/>
          </p:cNvGrpSpPr>
          <p:nvPr/>
        </p:nvGrpSpPr>
        <p:grpSpPr bwMode="auto">
          <a:xfrm>
            <a:off x="1214438" y="2428875"/>
            <a:ext cx="1643062" cy="1428750"/>
            <a:chOff x="1214414" y="2428868"/>
            <a:chExt cx="1643042" cy="1428748"/>
          </a:xfrm>
        </p:grpSpPr>
        <p:sp>
          <p:nvSpPr>
            <p:cNvPr id="41007" name="Oval 61"/>
            <p:cNvSpPr>
              <a:spLocks noChangeArrowheads="1"/>
            </p:cNvSpPr>
            <p:nvPr/>
          </p:nvSpPr>
          <p:spPr bwMode="auto">
            <a:xfrm>
              <a:off x="1214414" y="2428868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08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285749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314324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1670" y="35718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292893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Group 192"/>
          <p:cNvGrpSpPr>
            <a:grpSpLocks/>
          </p:cNvGrpSpPr>
          <p:nvPr/>
        </p:nvGrpSpPr>
        <p:grpSpPr bwMode="auto">
          <a:xfrm>
            <a:off x="285750" y="3429000"/>
            <a:ext cx="1643063" cy="1428750"/>
            <a:chOff x="285720" y="3429000"/>
            <a:chExt cx="1643042" cy="1428748"/>
          </a:xfrm>
        </p:grpSpPr>
        <p:sp>
          <p:nvSpPr>
            <p:cNvPr id="40999" name="Oval 61"/>
            <p:cNvSpPr>
              <a:spLocks noChangeArrowheads="1"/>
            </p:cNvSpPr>
            <p:nvPr/>
          </p:nvSpPr>
          <p:spPr bwMode="auto">
            <a:xfrm>
              <a:off x="285720" y="342900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00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4071942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428625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6" name="Group 191"/>
          <p:cNvGrpSpPr>
            <a:grpSpLocks/>
          </p:cNvGrpSpPr>
          <p:nvPr/>
        </p:nvGrpSpPr>
        <p:grpSpPr bwMode="auto">
          <a:xfrm>
            <a:off x="2286000" y="3286125"/>
            <a:ext cx="1643063" cy="1428750"/>
            <a:chOff x="2285984" y="3286124"/>
            <a:chExt cx="1643042" cy="1428748"/>
          </a:xfrm>
        </p:grpSpPr>
        <p:sp>
          <p:nvSpPr>
            <p:cNvPr id="40992" name="Oval 61"/>
            <p:cNvSpPr>
              <a:spLocks noChangeArrowheads="1"/>
            </p:cNvSpPr>
            <p:nvPr/>
          </p:nvSpPr>
          <p:spPr bwMode="auto">
            <a:xfrm>
              <a:off x="2285984" y="328612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93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92906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342900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421481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450057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68" y="407194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7" name="Group 193"/>
          <p:cNvGrpSpPr>
            <a:grpSpLocks/>
          </p:cNvGrpSpPr>
          <p:nvPr/>
        </p:nvGrpSpPr>
        <p:grpSpPr bwMode="auto">
          <a:xfrm>
            <a:off x="3071813" y="4357688"/>
            <a:ext cx="1643062" cy="1428750"/>
            <a:chOff x="3071802" y="4357694"/>
            <a:chExt cx="1643042" cy="1428748"/>
          </a:xfrm>
        </p:grpSpPr>
        <p:sp>
          <p:nvSpPr>
            <p:cNvPr id="40985" name="Oval 61"/>
            <p:cNvSpPr>
              <a:spLocks noChangeArrowheads="1"/>
            </p:cNvSpPr>
            <p:nvPr/>
          </p:nvSpPr>
          <p:spPr bwMode="auto">
            <a:xfrm>
              <a:off x="3071802" y="435769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86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5072074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485776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557214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514351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0" name="Straight Arrow Connector 79"/>
          <p:cNvCxnSpPr/>
          <p:nvPr/>
        </p:nvCxnSpPr>
        <p:spPr>
          <a:xfrm rot="5400000">
            <a:off x="3393281" y="4036220"/>
            <a:ext cx="1571625" cy="2143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V="1">
            <a:off x="3178968" y="4393407"/>
            <a:ext cx="785813" cy="5715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 flipV="1">
            <a:off x="1428750" y="3929063"/>
            <a:ext cx="1285875" cy="2857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1143001" y="3286125"/>
            <a:ext cx="785812" cy="6429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1071563" y="2428875"/>
            <a:ext cx="714375" cy="428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973" name="Group 106"/>
          <p:cNvGrpSpPr>
            <a:grpSpLocks/>
          </p:cNvGrpSpPr>
          <p:nvPr/>
        </p:nvGrpSpPr>
        <p:grpSpPr bwMode="auto">
          <a:xfrm>
            <a:off x="3429000" y="2428875"/>
            <a:ext cx="1643063" cy="1428750"/>
            <a:chOff x="3428992" y="2428868"/>
            <a:chExt cx="1643042" cy="1428748"/>
          </a:xfrm>
        </p:grpSpPr>
        <p:sp>
          <p:nvSpPr>
            <p:cNvPr id="40978" name="Oval 61"/>
            <p:cNvSpPr>
              <a:spLocks noChangeArrowheads="1"/>
            </p:cNvSpPr>
            <p:nvPr/>
          </p:nvSpPr>
          <p:spPr bwMode="auto">
            <a:xfrm>
              <a:off x="3428992" y="2428868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7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96" y="285749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0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3071810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14810" y="257174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314324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35718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4876" y="292893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6435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286375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TextBox 110"/>
          <p:cNvSpPr txBox="1"/>
          <p:nvPr/>
        </p:nvSpPr>
        <p:spPr>
          <a:xfrm>
            <a:off x="428625" y="5214938"/>
            <a:ext cx="2143125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1600" dirty="0">
                <a:latin typeface="+mn-lt"/>
              </a:rPr>
              <a:t>Clusterhead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sz="1600" dirty="0">
                <a:latin typeface="+mn-lt"/>
              </a:rPr>
              <a:t>Regular Sensor</a:t>
            </a:r>
            <a:endParaRPr lang="el-GR" sz="1600" dirty="0">
              <a:latin typeface="+mn-lt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72063" y="1052513"/>
            <a:ext cx="407193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Step 1: Trend Detection and Data Reduction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Motes sample every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Calibri" pitchFamily="34" charset="0"/>
              </a:rPr>
              <a:t> time units and form a time series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latin typeface="Calibri" pitchFamily="34" charset="0"/>
              </a:rPr>
              <a:t>of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>
                <a:latin typeface="Calibri" pitchFamily="34" charset="0"/>
              </a:rPr>
              <a:t> size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Detect trend existence using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Corr. of Determination</a:t>
            </a:r>
            <a:r>
              <a:rPr lang="en-US">
                <a:latin typeface="Calibri" pitchFamily="34" charset="0"/>
              </a:rPr>
              <a:t>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Calibri" pitchFamily="34" charset="0"/>
              </a:rPr>
              <a:t>) based linearity test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Linear model slope</a:t>
            </a:r>
            <a:r>
              <a:rPr lang="en-US"/>
              <a:t> </a:t>
            </a:r>
            <a:r>
              <a:rPr lang="en-US" b="1">
                <a:latin typeface="Cambria Math" pitchFamily="18" charset="0"/>
              </a:rPr>
              <a:t>γ</a:t>
            </a:r>
            <a:r>
              <a:rPr lang="el-GR" baseline="-2500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/>
              <a:t> </a:t>
            </a:r>
            <a:r>
              <a:rPr lang="en-US">
                <a:latin typeface="Calibri" pitchFamily="34" charset="0"/>
              </a:rPr>
              <a:t>is stored in case of success or entire vectors otherwise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r>
              <a:rPr lang="en-US" u="sng">
                <a:latin typeface="Calibri" pitchFamily="34" charset="0"/>
              </a:rPr>
              <a:t>Step 2: Intra-cluster Processing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Slopes (or entire vectors in case of failed linearity test) are transmitted to clusterheads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Clusterheads perform similarity tests based on a given similarity threshold</a:t>
            </a:r>
            <a:endParaRPr lang="el-GR">
              <a:latin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… and calculate support values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 u="sng">
                <a:latin typeface="Calibri" pitchFamily="34" charset="0"/>
              </a:rPr>
              <a:t>Step 3: Inter-cluster Processing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Lists of potential outliers are exchanged along a TSP route.</a:t>
            </a:r>
          </a:p>
          <a:p>
            <a:endParaRPr lang="en-US">
              <a:latin typeface="Calibri" pitchFamily="34" charset="0"/>
            </a:endParaRP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val 61"/>
          <p:cNvSpPr>
            <a:spLocks noChangeArrowheads="1"/>
          </p:cNvSpPr>
          <p:nvPr/>
        </p:nvSpPr>
        <p:spPr bwMode="auto">
          <a:xfrm>
            <a:off x="3429000" y="2428875"/>
            <a:ext cx="1643063" cy="142875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PAO Framework – General Idea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4EA39-4C80-4403-8CE4-194F7F31DEA2}" type="slidenum">
              <a:rPr lang="el-GR" smtClean="0">
                <a:solidFill>
                  <a:schemeClr val="tx1"/>
                </a:solidFill>
              </a:rPr>
              <a:pPr/>
              <a:t>14</a:t>
            </a:fld>
            <a:endParaRPr lang="el-GR" smtClean="0">
              <a:solidFill>
                <a:schemeClr val="tx1"/>
              </a:solidFill>
            </a:endParaRPr>
          </a:p>
        </p:txBody>
      </p:sp>
      <p:grpSp>
        <p:nvGrpSpPr>
          <p:cNvPr id="43012" name="Group 188"/>
          <p:cNvGrpSpPr>
            <a:grpSpLocks/>
          </p:cNvGrpSpPr>
          <p:nvPr/>
        </p:nvGrpSpPr>
        <p:grpSpPr bwMode="auto">
          <a:xfrm>
            <a:off x="0" y="1700213"/>
            <a:ext cx="1643063" cy="1428750"/>
            <a:chOff x="0" y="1643050"/>
            <a:chExt cx="1643042" cy="1428748"/>
          </a:xfrm>
        </p:grpSpPr>
        <p:sp>
          <p:nvSpPr>
            <p:cNvPr id="43068" name="Oval 61"/>
            <p:cNvSpPr>
              <a:spLocks noChangeArrowheads="1"/>
            </p:cNvSpPr>
            <p:nvPr/>
          </p:nvSpPr>
          <p:spPr bwMode="auto">
            <a:xfrm>
              <a:off x="0" y="164305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69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42" y="214311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7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78592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7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171448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976" y="192880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7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228599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7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250030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7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264318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3" name="Group 189"/>
          <p:cNvGrpSpPr>
            <a:grpSpLocks/>
          </p:cNvGrpSpPr>
          <p:nvPr/>
        </p:nvGrpSpPr>
        <p:grpSpPr bwMode="auto">
          <a:xfrm>
            <a:off x="1214438" y="2428875"/>
            <a:ext cx="1643062" cy="1428750"/>
            <a:chOff x="1214414" y="2428868"/>
            <a:chExt cx="1643042" cy="1428748"/>
          </a:xfrm>
        </p:grpSpPr>
        <p:sp>
          <p:nvSpPr>
            <p:cNvPr id="43063" name="Oval 61"/>
            <p:cNvSpPr>
              <a:spLocks noChangeArrowheads="1"/>
            </p:cNvSpPr>
            <p:nvPr/>
          </p:nvSpPr>
          <p:spPr bwMode="auto">
            <a:xfrm>
              <a:off x="1214414" y="2428868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64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285749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6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314324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6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1670" y="35718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6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292893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4" name="Group 192"/>
          <p:cNvGrpSpPr>
            <a:grpSpLocks/>
          </p:cNvGrpSpPr>
          <p:nvPr/>
        </p:nvGrpSpPr>
        <p:grpSpPr bwMode="auto">
          <a:xfrm>
            <a:off x="285750" y="3429000"/>
            <a:ext cx="1643063" cy="1428750"/>
            <a:chOff x="285720" y="3429000"/>
            <a:chExt cx="1643042" cy="1428748"/>
          </a:xfrm>
        </p:grpSpPr>
        <p:sp>
          <p:nvSpPr>
            <p:cNvPr id="43055" name="Oval 61"/>
            <p:cNvSpPr>
              <a:spLocks noChangeArrowheads="1"/>
            </p:cNvSpPr>
            <p:nvPr/>
          </p:nvSpPr>
          <p:spPr bwMode="auto">
            <a:xfrm>
              <a:off x="285720" y="342900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56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4071942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428625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6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6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6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5" name="Group 191"/>
          <p:cNvGrpSpPr>
            <a:grpSpLocks/>
          </p:cNvGrpSpPr>
          <p:nvPr/>
        </p:nvGrpSpPr>
        <p:grpSpPr bwMode="auto">
          <a:xfrm>
            <a:off x="2286000" y="3286125"/>
            <a:ext cx="1643063" cy="1428750"/>
            <a:chOff x="2285984" y="3286124"/>
            <a:chExt cx="1643042" cy="1428748"/>
          </a:xfrm>
        </p:grpSpPr>
        <p:sp>
          <p:nvSpPr>
            <p:cNvPr id="43048" name="Oval 61"/>
            <p:cNvSpPr>
              <a:spLocks noChangeArrowheads="1"/>
            </p:cNvSpPr>
            <p:nvPr/>
          </p:nvSpPr>
          <p:spPr bwMode="auto">
            <a:xfrm>
              <a:off x="2285984" y="328612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49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92906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342900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421481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450057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68" y="407194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6" name="Group 193"/>
          <p:cNvGrpSpPr>
            <a:grpSpLocks/>
          </p:cNvGrpSpPr>
          <p:nvPr/>
        </p:nvGrpSpPr>
        <p:grpSpPr bwMode="auto">
          <a:xfrm>
            <a:off x="3071813" y="4357688"/>
            <a:ext cx="1643062" cy="1428750"/>
            <a:chOff x="3071802" y="4357694"/>
            <a:chExt cx="1643042" cy="1428748"/>
          </a:xfrm>
        </p:grpSpPr>
        <p:sp>
          <p:nvSpPr>
            <p:cNvPr id="43041" name="Oval 61"/>
            <p:cNvSpPr>
              <a:spLocks noChangeArrowheads="1"/>
            </p:cNvSpPr>
            <p:nvPr/>
          </p:nvSpPr>
          <p:spPr bwMode="auto">
            <a:xfrm>
              <a:off x="3071802" y="435769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42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5072074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485776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557214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514351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8575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5072063" y="1428750"/>
            <a:ext cx="40719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latin typeface="+mn-lt"/>
              </a:rPr>
              <a:t>Step 1: Trend Detection and Data Reduction</a:t>
            </a:r>
            <a:endParaRPr lang="en-US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Motes sample every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+mn-lt"/>
              </a:rPr>
              <a:t> time units and form a time series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+mn-lt"/>
              </a:rPr>
              <a:t>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+mn-lt"/>
              </a:rPr>
              <a:t> size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Detect trend existence by means of Corr. of determination based linearity test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Linear model slope </a:t>
            </a:r>
            <a:r>
              <a:rPr lang="en-US" dirty="0">
                <a:latin typeface="msam10"/>
              </a:rPr>
              <a:t>]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+mn-lt"/>
              </a:rPr>
              <a:t> is stored in case of success or entire vectors otherwise</a:t>
            </a:r>
          </a:p>
        </p:txBody>
      </p:sp>
      <p:pic>
        <p:nvPicPr>
          <p:cNvPr id="43019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071813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5717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143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5718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9289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TextBox 163"/>
          <p:cNvSpPr txBox="1"/>
          <p:nvPr/>
        </p:nvSpPr>
        <p:spPr>
          <a:xfrm>
            <a:off x="428625" y="5214938"/>
            <a:ext cx="2143125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1600" dirty="0">
                <a:latin typeface="+mn-lt"/>
              </a:rPr>
              <a:t>Clusterhead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sz="1600" dirty="0">
                <a:latin typeface="+mn-lt"/>
              </a:rPr>
              <a:t>Regular Sensor</a:t>
            </a:r>
            <a:endParaRPr lang="el-GR" sz="1600" dirty="0">
              <a:latin typeface="+mn-lt"/>
            </a:endParaRPr>
          </a:p>
        </p:txBody>
      </p:sp>
      <p:pic>
        <p:nvPicPr>
          <p:cNvPr id="430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6435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286375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Rounded Rectangular Callout 167"/>
          <p:cNvSpPr/>
          <p:nvPr/>
        </p:nvSpPr>
        <p:spPr bwMode="auto">
          <a:xfrm>
            <a:off x="827088" y="1196975"/>
            <a:ext cx="3457575" cy="1500188"/>
          </a:xfrm>
          <a:prstGeom prst="wedgeRoundRectCallout">
            <a:avLst>
              <a:gd name="adj1" fmla="val 42114"/>
              <a:gd name="adj2" fmla="val 606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71" name="TextBox 170"/>
          <p:cNvSpPr txBox="1"/>
          <p:nvPr/>
        </p:nvSpPr>
        <p:spPr bwMode="auto">
          <a:xfrm>
            <a:off x="1547813" y="1227138"/>
            <a:ext cx="500062" cy="338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8.2</a:t>
            </a:r>
            <a:endParaRPr lang="el-GR" sz="1600" dirty="0">
              <a:latin typeface="+mn-lt"/>
            </a:endParaRPr>
          </a:p>
        </p:txBody>
      </p:sp>
      <p:sp>
        <p:nvSpPr>
          <p:cNvPr id="172" name="TextBox 171"/>
          <p:cNvSpPr txBox="1"/>
          <p:nvPr/>
        </p:nvSpPr>
        <p:spPr bwMode="auto">
          <a:xfrm>
            <a:off x="1547813" y="1562100"/>
            <a:ext cx="500062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4.3</a:t>
            </a:r>
            <a:endParaRPr lang="el-GR" sz="1600" dirty="0">
              <a:latin typeface="+mn-lt"/>
            </a:endParaRPr>
          </a:p>
        </p:txBody>
      </p:sp>
      <p:sp>
        <p:nvSpPr>
          <p:cNvPr id="43030" name="TextBox 172"/>
          <p:cNvSpPr txBox="1">
            <a:spLocks noChangeArrowheads="1"/>
          </p:cNvSpPr>
          <p:nvPr/>
        </p:nvSpPr>
        <p:spPr bwMode="auto">
          <a:xfrm>
            <a:off x="1547813" y="2276475"/>
            <a:ext cx="50006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…</a:t>
            </a:r>
            <a:endParaRPr lang="el-GR" sz="1600"/>
          </a:p>
        </p:txBody>
      </p:sp>
      <p:cxnSp>
        <p:nvCxnSpPr>
          <p:cNvPr id="175" name="Straight Arrow Connector 174"/>
          <p:cNvCxnSpPr/>
          <p:nvPr/>
        </p:nvCxnSpPr>
        <p:spPr bwMode="auto">
          <a:xfrm rot="5400000">
            <a:off x="2004219" y="2463006"/>
            <a:ext cx="3746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 bwMode="auto">
          <a:xfrm rot="16200000" flipV="1">
            <a:off x="1957387" y="1531938"/>
            <a:ext cx="4683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3" name="TextBox 178"/>
          <p:cNvSpPr txBox="1">
            <a:spLocks noChangeArrowheads="1"/>
          </p:cNvSpPr>
          <p:nvPr/>
        </p:nvSpPr>
        <p:spPr bwMode="auto">
          <a:xfrm>
            <a:off x="1979613" y="18446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w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ight Arrow 179"/>
          <p:cNvSpPr/>
          <p:nvPr/>
        </p:nvSpPr>
        <p:spPr bwMode="auto">
          <a:xfrm>
            <a:off x="2339975" y="1700213"/>
            <a:ext cx="936625" cy="503237"/>
          </a:xfrm>
          <a:prstGeom prst="rightArrow">
            <a:avLst>
              <a:gd name="adj1" fmla="val 50000"/>
              <a:gd name="adj2" fmla="val 5737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1"/>
                </a:solidFill>
              </a:rPr>
              <a:t>R</a:t>
            </a:r>
            <a:r>
              <a:rPr lang="en-US" sz="1600" baseline="30000" dirty="0">
                <a:solidFill>
                  <a:schemeClr val="accent1"/>
                </a:solidFill>
              </a:rPr>
              <a:t>2 </a:t>
            </a:r>
            <a:r>
              <a:rPr lang="en-US" sz="1600" dirty="0">
                <a:solidFill>
                  <a:schemeClr val="accent1"/>
                </a:solidFill>
              </a:rPr>
              <a:t>≥ p?</a:t>
            </a:r>
            <a:endParaRPr lang="el-GR" sz="16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 bwMode="auto">
          <a:xfrm>
            <a:off x="1547813" y="1919288"/>
            <a:ext cx="500062" cy="338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5.1</a:t>
            </a:r>
            <a:endParaRPr lang="el-GR" sz="16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950913" y="1217613"/>
            <a:ext cx="57150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t</a:t>
            </a:r>
            <a:r>
              <a:rPr lang="el-GR" sz="1600" baseline="-25000" dirty="0">
                <a:latin typeface="+mn-lt"/>
              </a:rPr>
              <a:t>0</a:t>
            </a:r>
            <a:r>
              <a:rPr lang="el-GR" sz="1600" dirty="0">
                <a:latin typeface="+mn-lt"/>
              </a:rPr>
              <a:t>=0</a:t>
            </a:r>
          </a:p>
        </p:txBody>
      </p:sp>
      <p:sp>
        <p:nvSpPr>
          <p:cNvPr id="43037" name="TextBox 172"/>
          <p:cNvSpPr txBox="1">
            <a:spLocks noChangeArrowheads="1"/>
          </p:cNvSpPr>
          <p:nvPr/>
        </p:nvSpPr>
        <p:spPr bwMode="auto">
          <a:xfrm>
            <a:off x="1022350" y="2268538"/>
            <a:ext cx="500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…</a:t>
            </a:r>
            <a:endParaRPr lang="el-GR" sz="160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950913" y="1908175"/>
            <a:ext cx="642937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t</a:t>
            </a:r>
            <a:r>
              <a:rPr lang="en-US" sz="1600" baseline="-25000" dirty="0">
                <a:latin typeface="+mn-lt"/>
              </a:rPr>
              <a:t>2</a:t>
            </a:r>
            <a:r>
              <a:rPr lang="en-US" sz="1600" dirty="0">
                <a:latin typeface="+mn-lt"/>
              </a:rPr>
              <a:t>=2e</a:t>
            </a:r>
            <a:endParaRPr lang="el-GR" sz="1600" baseline="-250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950913" y="1547813"/>
            <a:ext cx="5715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t</a:t>
            </a:r>
            <a:r>
              <a:rPr lang="en-US" sz="1600" baseline="-25000" dirty="0">
                <a:latin typeface="+mn-lt"/>
              </a:rPr>
              <a:t>1</a:t>
            </a:r>
            <a:r>
              <a:rPr lang="el-GR" sz="1600" dirty="0">
                <a:latin typeface="+mn-lt"/>
              </a:rPr>
              <a:t>=</a:t>
            </a:r>
            <a:r>
              <a:rPr lang="en-US" sz="1600" dirty="0">
                <a:latin typeface="+mn-lt"/>
              </a:rPr>
              <a:t>e</a:t>
            </a:r>
            <a:endParaRPr lang="el-GR" sz="16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03575" y="1484313"/>
            <a:ext cx="11525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/>
              </a:rPr>
              <a:t>Yes: </a:t>
            </a:r>
            <a:r>
              <a:rPr lang="en-US" dirty="0">
                <a:latin typeface="msam10"/>
              </a:rPr>
              <a:t>]</a:t>
            </a:r>
            <a:r>
              <a:rPr lang="en-US" dirty="0" err="1">
                <a:latin typeface="Calibri"/>
              </a:rPr>
              <a:t>Y</a:t>
            </a:r>
            <a:r>
              <a:rPr lang="en-US" baseline="-25000" dirty="0" err="1">
                <a:latin typeface="Calibri"/>
              </a:rPr>
              <a:t>t</a:t>
            </a:r>
            <a:endParaRPr lang="en-US" baseline="-25000" dirty="0">
              <a:latin typeface="Calibri"/>
            </a:endParaRPr>
          </a:p>
          <a:p>
            <a:pPr>
              <a:defRPr/>
            </a:pPr>
            <a:endParaRPr lang="en-US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+mn-lt"/>
                <a:cs typeface="Times New Roman" pitchFamily="18" charset="0"/>
              </a:rPr>
              <a:t>No: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Vec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Su</a:t>
            </a:r>
            <a:endParaRPr lang="el-GR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Linearity Test (by motes)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20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453838-873C-4745-BFC7-6D8A2BCDAA3E}" type="slidenum">
              <a:rPr lang="el-GR" smtClean="0">
                <a:solidFill>
                  <a:schemeClr val="tx1"/>
                </a:solidFill>
              </a:rPr>
              <a:pPr/>
              <a:t>15</a:t>
            </a:fld>
            <a:endParaRPr lang="el-GR" smtClean="0">
              <a:solidFill>
                <a:schemeClr val="tx1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114800" y="2032000"/>
          <a:ext cx="914400" cy="238125"/>
        </p:xfrm>
        <a:graphic>
          <a:graphicData uri="http://schemas.openxmlformats.org/presentationml/2006/ole">
            <p:oleObj spid="_x0000_s2050" name="Equation" r:id="rId4" imgW="914400" imgH="237600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114800" y="2032000"/>
          <a:ext cx="914400" cy="238125"/>
        </p:xfrm>
        <a:graphic>
          <a:graphicData uri="http://schemas.openxmlformats.org/presentationml/2006/ole">
            <p:oleObj spid="_x0000_s2051" name="Equation" r:id="rId5" imgW="914400" imgH="237600" progId="">
              <p:embed/>
            </p:oleObj>
          </a:graphicData>
        </a:graphic>
      </p:graphicFrame>
      <p:sp>
        <p:nvSpPr>
          <p:cNvPr id="2056" name="Rectangle 246"/>
          <p:cNvSpPr>
            <a:spLocks noChangeArrowheads="1"/>
          </p:cNvSpPr>
          <p:nvPr/>
        </p:nvSpPr>
        <p:spPr bwMode="auto">
          <a:xfrm>
            <a:off x="468313" y="1412875"/>
            <a:ext cx="3763962" cy="27432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247"/>
          <p:cNvSpPr>
            <a:spLocks noChangeShapeType="1"/>
          </p:cNvSpPr>
          <p:nvPr/>
        </p:nvSpPr>
        <p:spPr bwMode="auto">
          <a:xfrm>
            <a:off x="468313" y="4156075"/>
            <a:ext cx="3763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248"/>
          <p:cNvSpPr>
            <a:spLocks noChangeShapeType="1"/>
          </p:cNvSpPr>
          <p:nvPr/>
        </p:nvSpPr>
        <p:spPr bwMode="auto">
          <a:xfrm flipV="1">
            <a:off x="468313" y="1412875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249"/>
          <p:cNvSpPr>
            <a:spLocks noChangeShapeType="1"/>
          </p:cNvSpPr>
          <p:nvPr/>
        </p:nvSpPr>
        <p:spPr bwMode="auto">
          <a:xfrm flipV="1">
            <a:off x="468313" y="4114800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Rectangle 250"/>
          <p:cNvSpPr>
            <a:spLocks noChangeArrowheads="1"/>
          </p:cNvSpPr>
          <p:nvPr/>
        </p:nvSpPr>
        <p:spPr bwMode="auto">
          <a:xfrm>
            <a:off x="463550" y="41798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/>
              </a:rPr>
              <a:t>0</a:t>
            </a:r>
            <a:endParaRPr lang="en-US"/>
          </a:p>
        </p:txBody>
      </p:sp>
      <p:sp>
        <p:nvSpPr>
          <p:cNvPr id="2061" name="Line 259"/>
          <p:cNvSpPr>
            <a:spLocks noChangeShapeType="1"/>
          </p:cNvSpPr>
          <p:nvPr/>
        </p:nvSpPr>
        <p:spPr bwMode="auto">
          <a:xfrm flipV="1">
            <a:off x="2349500" y="4114800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269"/>
          <p:cNvSpPr>
            <a:spLocks noChangeShapeType="1"/>
          </p:cNvSpPr>
          <p:nvPr/>
        </p:nvSpPr>
        <p:spPr bwMode="auto">
          <a:xfrm flipV="1">
            <a:off x="4232275" y="4114800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70"/>
          <p:cNvSpPr>
            <a:spLocks noChangeArrowheads="1"/>
          </p:cNvSpPr>
          <p:nvPr/>
        </p:nvSpPr>
        <p:spPr bwMode="auto">
          <a:xfrm>
            <a:off x="4187825" y="4179888"/>
            <a:ext cx="7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t</a:t>
            </a:r>
          </a:p>
        </p:txBody>
      </p:sp>
      <p:sp>
        <p:nvSpPr>
          <p:cNvPr id="2064" name="Line 271"/>
          <p:cNvSpPr>
            <a:spLocks noChangeShapeType="1"/>
          </p:cNvSpPr>
          <p:nvPr/>
        </p:nvSpPr>
        <p:spPr bwMode="auto">
          <a:xfrm>
            <a:off x="468313" y="4156075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279"/>
          <p:cNvSpPr>
            <a:spLocks noChangeShapeType="1"/>
          </p:cNvSpPr>
          <p:nvPr/>
        </p:nvSpPr>
        <p:spPr bwMode="auto">
          <a:xfrm>
            <a:off x="468313" y="2784475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287"/>
          <p:cNvSpPr>
            <a:spLocks noChangeShapeType="1"/>
          </p:cNvSpPr>
          <p:nvPr/>
        </p:nvSpPr>
        <p:spPr bwMode="auto">
          <a:xfrm>
            <a:off x="468313" y="1412875"/>
            <a:ext cx="33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88"/>
          <p:cNvSpPr>
            <a:spLocks noChangeArrowheads="1"/>
          </p:cNvSpPr>
          <p:nvPr/>
        </p:nvSpPr>
        <p:spPr bwMode="auto">
          <a:xfrm>
            <a:off x="400050" y="1349375"/>
            <a:ext cx="116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pitchFamily="34" charset="0"/>
              </a:rPr>
              <a:t>   Attribute Y</a:t>
            </a:r>
          </a:p>
        </p:txBody>
      </p:sp>
      <p:sp>
        <p:nvSpPr>
          <p:cNvPr id="2068" name="Oval 289"/>
          <p:cNvSpPr>
            <a:spLocks noChangeArrowheads="1"/>
          </p:cNvSpPr>
          <p:nvPr/>
        </p:nvSpPr>
        <p:spPr bwMode="auto">
          <a:xfrm>
            <a:off x="614363" y="337026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Oval 290"/>
          <p:cNvSpPr>
            <a:spLocks noChangeArrowheads="1"/>
          </p:cNvSpPr>
          <p:nvPr/>
        </p:nvSpPr>
        <p:spPr bwMode="auto">
          <a:xfrm>
            <a:off x="614363" y="33702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Oval 291"/>
          <p:cNvSpPr>
            <a:spLocks noChangeArrowheads="1"/>
          </p:cNvSpPr>
          <p:nvPr/>
        </p:nvSpPr>
        <p:spPr bwMode="auto">
          <a:xfrm>
            <a:off x="806450" y="294481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Oval 292"/>
          <p:cNvSpPr>
            <a:spLocks noChangeArrowheads="1"/>
          </p:cNvSpPr>
          <p:nvPr/>
        </p:nvSpPr>
        <p:spPr bwMode="auto">
          <a:xfrm>
            <a:off x="806450" y="294481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Oval 293"/>
          <p:cNvSpPr>
            <a:spLocks noChangeArrowheads="1"/>
          </p:cNvSpPr>
          <p:nvPr/>
        </p:nvSpPr>
        <p:spPr bwMode="auto">
          <a:xfrm>
            <a:off x="995363" y="3322638"/>
            <a:ext cx="79375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Oval 294"/>
          <p:cNvSpPr>
            <a:spLocks noChangeArrowheads="1"/>
          </p:cNvSpPr>
          <p:nvPr/>
        </p:nvSpPr>
        <p:spPr bwMode="auto">
          <a:xfrm>
            <a:off x="995363" y="3322638"/>
            <a:ext cx="79375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Oval 297"/>
          <p:cNvSpPr>
            <a:spLocks noChangeArrowheads="1"/>
          </p:cNvSpPr>
          <p:nvPr/>
        </p:nvSpPr>
        <p:spPr bwMode="auto">
          <a:xfrm>
            <a:off x="1370013" y="3178175"/>
            <a:ext cx="76200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Oval 298"/>
          <p:cNvSpPr>
            <a:spLocks noChangeArrowheads="1"/>
          </p:cNvSpPr>
          <p:nvPr/>
        </p:nvSpPr>
        <p:spPr bwMode="auto">
          <a:xfrm>
            <a:off x="1370013" y="3178175"/>
            <a:ext cx="76200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Oval 299"/>
          <p:cNvSpPr>
            <a:spLocks noChangeArrowheads="1"/>
          </p:cNvSpPr>
          <p:nvPr/>
        </p:nvSpPr>
        <p:spPr bwMode="auto">
          <a:xfrm>
            <a:off x="1560513" y="2968625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Oval 300"/>
          <p:cNvSpPr>
            <a:spLocks noChangeArrowheads="1"/>
          </p:cNvSpPr>
          <p:nvPr/>
        </p:nvSpPr>
        <p:spPr bwMode="auto">
          <a:xfrm>
            <a:off x="1560513" y="2968625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Oval 301"/>
          <p:cNvSpPr>
            <a:spLocks noChangeArrowheads="1"/>
          </p:cNvSpPr>
          <p:nvPr/>
        </p:nvSpPr>
        <p:spPr bwMode="auto">
          <a:xfrm>
            <a:off x="1743075" y="2776538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Oval 302"/>
          <p:cNvSpPr>
            <a:spLocks noChangeArrowheads="1"/>
          </p:cNvSpPr>
          <p:nvPr/>
        </p:nvSpPr>
        <p:spPr bwMode="auto">
          <a:xfrm>
            <a:off x="1743075" y="27765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Oval 303"/>
          <p:cNvSpPr>
            <a:spLocks noChangeArrowheads="1"/>
          </p:cNvSpPr>
          <p:nvPr/>
        </p:nvSpPr>
        <p:spPr bwMode="auto">
          <a:xfrm>
            <a:off x="1933575" y="29686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Oval 304"/>
          <p:cNvSpPr>
            <a:spLocks noChangeArrowheads="1"/>
          </p:cNvSpPr>
          <p:nvPr/>
        </p:nvSpPr>
        <p:spPr bwMode="auto">
          <a:xfrm>
            <a:off x="1933575" y="29686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Oval 305"/>
          <p:cNvSpPr>
            <a:spLocks noChangeArrowheads="1"/>
          </p:cNvSpPr>
          <p:nvPr/>
        </p:nvSpPr>
        <p:spPr bwMode="auto">
          <a:xfrm>
            <a:off x="2124075" y="25114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Oval 307"/>
          <p:cNvSpPr>
            <a:spLocks noChangeArrowheads="1"/>
          </p:cNvSpPr>
          <p:nvPr/>
        </p:nvSpPr>
        <p:spPr bwMode="auto">
          <a:xfrm>
            <a:off x="2314575" y="2752725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Oval 308"/>
          <p:cNvSpPr>
            <a:spLocks noChangeArrowheads="1"/>
          </p:cNvSpPr>
          <p:nvPr/>
        </p:nvSpPr>
        <p:spPr bwMode="auto">
          <a:xfrm>
            <a:off x="2314575" y="2752725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Oval 309"/>
          <p:cNvSpPr>
            <a:spLocks noChangeArrowheads="1"/>
          </p:cNvSpPr>
          <p:nvPr/>
        </p:nvSpPr>
        <p:spPr bwMode="auto">
          <a:xfrm>
            <a:off x="2497138" y="2576513"/>
            <a:ext cx="7778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Oval 310"/>
          <p:cNvSpPr>
            <a:spLocks noChangeArrowheads="1"/>
          </p:cNvSpPr>
          <p:nvPr/>
        </p:nvSpPr>
        <p:spPr bwMode="auto">
          <a:xfrm>
            <a:off x="2497138" y="2576513"/>
            <a:ext cx="77787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Oval 311"/>
          <p:cNvSpPr>
            <a:spLocks noChangeArrowheads="1"/>
          </p:cNvSpPr>
          <p:nvPr/>
        </p:nvSpPr>
        <p:spPr bwMode="auto">
          <a:xfrm>
            <a:off x="2689225" y="2695575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Oval 312"/>
          <p:cNvSpPr>
            <a:spLocks noChangeArrowheads="1"/>
          </p:cNvSpPr>
          <p:nvPr/>
        </p:nvSpPr>
        <p:spPr bwMode="auto">
          <a:xfrm>
            <a:off x="2689225" y="2695575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Oval 313"/>
          <p:cNvSpPr>
            <a:spLocks noChangeArrowheads="1"/>
          </p:cNvSpPr>
          <p:nvPr/>
        </p:nvSpPr>
        <p:spPr bwMode="auto">
          <a:xfrm>
            <a:off x="2878138" y="234315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Oval 314"/>
          <p:cNvSpPr>
            <a:spLocks noChangeArrowheads="1"/>
          </p:cNvSpPr>
          <p:nvPr/>
        </p:nvSpPr>
        <p:spPr bwMode="auto">
          <a:xfrm>
            <a:off x="2878138" y="234315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Oval 315"/>
          <p:cNvSpPr>
            <a:spLocks noChangeArrowheads="1"/>
          </p:cNvSpPr>
          <p:nvPr/>
        </p:nvSpPr>
        <p:spPr bwMode="auto">
          <a:xfrm>
            <a:off x="3060700" y="26320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Oval 316"/>
          <p:cNvSpPr>
            <a:spLocks noChangeArrowheads="1"/>
          </p:cNvSpPr>
          <p:nvPr/>
        </p:nvSpPr>
        <p:spPr bwMode="auto">
          <a:xfrm>
            <a:off x="3060700" y="26320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Oval 317"/>
          <p:cNvSpPr>
            <a:spLocks noChangeArrowheads="1"/>
          </p:cNvSpPr>
          <p:nvPr/>
        </p:nvSpPr>
        <p:spPr bwMode="auto">
          <a:xfrm>
            <a:off x="3251200" y="2311400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Oval 318"/>
          <p:cNvSpPr>
            <a:spLocks noChangeArrowheads="1"/>
          </p:cNvSpPr>
          <p:nvPr/>
        </p:nvSpPr>
        <p:spPr bwMode="auto">
          <a:xfrm>
            <a:off x="3251200" y="2311400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Oval 321"/>
          <p:cNvSpPr>
            <a:spLocks noChangeArrowheads="1"/>
          </p:cNvSpPr>
          <p:nvPr/>
        </p:nvSpPr>
        <p:spPr bwMode="auto">
          <a:xfrm>
            <a:off x="3624263" y="2198688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Oval 322"/>
          <p:cNvSpPr>
            <a:spLocks noChangeArrowheads="1"/>
          </p:cNvSpPr>
          <p:nvPr/>
        </p:nvSpPr>
        <p:spPr bwMode="auto">
          <a:xfrm>
            <a:off x="3624263" y="2198688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Oval 323"/>
          <p:cNvSpPr>
            <a:spLocks noChangeArrowheads="1"/>
          </p:cNvSpPr>
          <p:nvPr/>
        </p:nvSpPr>
        <p:spPr bwMode="auto">
          <a:xfrm>
            <a:off x="3814763" y="1966913"/>
            <a:ext cx="79375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Oval 324"/>
          <p:cNvSpPr>
            <a:spLocks noChangeArrowheads="1"/>
          </p:cNvSpPr>
          <p:nvPr/>
        </p:nvSpPr>
        <p:spPr bwMode="auto">
          <a:xfrm>
            <a:off x="3814763" y="1966913"/>
            <a:ext cx="79375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Oval 325"/>
          <p:cNvSpPr>
            <a:spLocks noChangeArrowheads="1"/>
          </p:cNvSpPr>
          <p:nvPr/>
        </p:nvSpPr>
        <p:spPr bwMode="auto">
          <a:xfrm>
            <a:off x="4006850" y="222250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Oval 326"/>
          <p:cNvSpPr>
            <a:spLocks noChangeArrowheads="1"/>
          </p:cNvSpPr>
          <p:nvPr/>
        </p:nvSpPr>
        <p:spPr bwMode="auto">
          <a:xfrm>
            <a:off x="4006850" y="222250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68313" y="2133600"/>
            <a:ext cx="3598862" cy="1295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2" name="Rectangle 2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03" name="Rectangle 28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04" name="Rectangle 29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468313" y="3429000"/>
            <a:ext cx="359886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1835944" y="3140869"/>
            <a:ext cx="5762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7" name="TextBox 94"/>
          <p:cNvSpPr txBox="1">
            <a:spLocks noChangeArrowheads="1"/>
          </p:cNvSpPr>
          <p:nvPr/>
        </p:nvSpPr>
        <p:spPr bwMode="auto">
          <a:xfrm>
            <a:off x="4716463" y="2708275"/>
            <a:ext cx="442753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>
                <a:latin typeface="Calibri" pitchFamily="34" charset="0"/>
              </a:rPr>
              <a:t>Individual motes obtain raw measurements  and compute parameters </a:t>
            </a:r>
            <a:r>
              <a:rPr lang="en-US">
                <a:latin typeface="Calibri" pitchFamily="34" charset="0"/>
                <a:cs typeface="Times New Roman" pitchFamily="18" charset="0"/>
              </a:rPr>
              <a:t>a, b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latin typeface="Calibri" pitchFamily="34" charset="0"/>
                <a:cs typeface="Times New Roman" pitchFamily="18" charset="0"/>
              </a:rPr>
              <a:t>R</a:t>
            </a:r>
            <a:r>
              <a:rPr lang="en-US" baseline="30000">
                <a:latin typeface="Calibri" pitchFamily="34" charset="0"/>
                <a:cs typeface="Times New Roman" pitchFamily="18" charset="0"/>
              </a:rPr>
              <a:t>2</a:t>
            </a:r>
            <a:r>
              <a:rPr lang="en-US">
                <a:latin typeface="Calibri" pitchFamily="34" charset="0"/>
              </a:rPr>
              <a:t> calculation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latin typeface="Calibri" pitchFamily="34" charset="0"/>
                <a:cs typeface="Times New Roman" pitchFamily="18" charset="0"/>
              </a:rPr>
              <a:t>R</a:t>
            </a:r>
            <a:r>
              <a:rPr lang="en-US" baseline="30000">
                <a:latin typeface="Calibri" pitchFamily="34" charset="0"/>
                <a:cs typeface="Times New Roman" pitchFamily="18" charset="0"/>
              </a:rPr>
              <a:t>2</a:t>
            </a:r>
            <a:r>
              <a:rPr lang="en-US">
                <a:latin typeface="Calibri" pitchFamily="34" charset="0"/>
                <a:cs typeface="Times New Roman" pitchFamily="18" charset="0"/>
              </a:rPr>
              <a:t> ≥ p ?</a:t>
            </a:r>
          </a:p>
          <a:p>
            <a:pPr marL="800100" lvl="1" indent="-342900"/>
            <a:r>
              <a:rPr lang="en-US">
                <a:latin typeface="Calibri" pitchFamily="34" charset="0"/>
                <a:cs typeface="Times New Roman" pitchFamily="18" charset="0"/>
              </a:rPr>
              <a:t>Yes: </a:t>
            </a:r>
            <a:r>
              <a:rPr lang="en-US" i="1">
                <a:latin typeface="Calibri" pitchFamily="34" charset="0"/>
                <a:cs typeface="Times New Roman" pitchFamily="18" charset="0"/>
              </a:rPr>
              <a:t>S</a:t>
            </a:r>
            <a:r>
              <a:rPr lang="en-US" i="1" baseline="-25000">
                <a:latin typeface="Calibri" pitchFamily="34" charset="0"/>
                <a:cs typeface="Times New Roman" pitchFamily="18" charset="0"/>
              </a:rPr>
              <a:t>u</a:t>
            </a:r>
            <a:r>
              <a:rPr lang="en-US">
                <a:latin typeface="Calibri" pitchFamily="34" charset="0"/>
                <a:cs typeface="Times New Roman" pitchFamily="18" charset="0"/>
              </a:rPr>
              <a:t> computes</a:t>
            </a:r>
            <a:r>
              <a:rPr lang="el-GR">
                <a:latin typeface="Calibri" pitchFamily="34" charset="0"/>
                <a:cs typeface="Times New Roman" pitchFamily="18" charset="0"/>
              </a:rPr>
              <a:t> </a:t>
            </a:r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u</a:t>
            </a:r>
            <a:r>
              <a:rPr lang="en-US">
                <a:latin typeface="Calibri" pitchFamily="34" charset="0"/>
                <a:cs typeface="Times New Roman" pitchFamily="18" charset="0"/>
              </a:rPr>
              <a:t> =arccos(a)</a:t>
            </a:r>
          </a:p>
          <a:p>
            <a:pPr marL="800100" lvl="1" indent="-342900"/>
            <a:r>
              <a:rPr lang="en-US">
                <a:latin typeface="Calibri" pitchFamily="34" charset="0"/>
                <a:cs typeface="Times New Roman" pitchFamily="18" charset="0"/>
              </a:rPr>
              <a:t> No: </a:t>
            </a:r>
            <a:r>
              <a:rPr lang="en-US" i="1">
                <a:latin typeface="Calibri" pitchFamily="34" charset="0"/>
                <a:cs typeface="Times New Roman" pitchFamily="18" charset="0"/>
              </a:rPr>
              <a:t>S</a:t>
            </a:r>
            <a:r>
              <a:rPr lang="en-US" i="1" baseline="-25000">
                <a:latin typeface="Calibri" pitchFamily="34" charset="0"/>
                <a:cs typeface="Times New Roman" pitchFamily="18" charset="0"/>
              </a:rPr>
              <a:t>u </a:t>
            </a:r>
            <a:r>
              <a:rPr lang="en-US">
                <a:latin typeface="Calibri" pitchFamily="34" charset="0"/>
                <a:cs typeface="Times New Roman" pitchFamily="18" charset="0"/>
              </a:rPr>
              <a:t>keeps raw data as a vector </a:t>
            </a:r>
          </a:p>
          <a:p>
            <a:pPr marL="800100" lvl="1" indent="-342900"/>
            <a:r>
              <a:rPr lang="en-US">
                <a:latin typeface="Calibri" pitchFamily="34" charset="0"/>
                <a:cs typeface="Times New Roman" pitchFamily="18" charset="0"/>
              </a:rPr>
              <a:t>		Vec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u</a:t>
            </a:r>
            <a:r>
              <a:rPr lang="az-Cyrl-AZ">
                <a:latin typeface="Calibri" pitchFamily="34" charset="0"/>
                <a:cs typeface="Times New Roman" pitchFamily="18" charset="0"/>
              </a:rPr>
              <a:t>є</a:t>
            </a:r>
            <a:r>
              <a:rPr lang="en-US">
                <a:latin typeface="Calibri" pitchFamily="34" charset="0"/>
                <a:cs typeface="Times New Roman" pitchFamily="18" charset="0"/>
              </a:rPr>
              <a:t> R</a:t>
            </a:r>
            <a:r>
              <a:rPr lang="en-US" baseline="30000">
                <a:latin typeface="Calibri" pitchFamily="34" charset="0"/>
                <a:cs typeface="Times New Roman" pitchFamily="18" charset="0"/>
              </a:rPr>
              <a:t>w</a:t>
            </a:r>
            <a:endParaRPr lang="en-US">
              <a:latin typeface="Calibri" pitchFamily="34" charset="0"/>
              <a:cs typeface="Times New Roman" pitchFamily="18" charset="0"/>
            </a:endParaRPr>
          </a:p>
          <a:p>
            <a:pPr marL="342900" indent="-342900"/>
            <a:endParaRPr lang="en-US">
              <a:latin typeface="Calibri" pitchFamily="34" charset="0"/>
            </a:endParaRPr>
          </a:p>
          <a:p>
            <a:pPr marL="800100" lvl="1" indent="-342900"/>
            <a:endParaRPr lang="en-US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52" name="Object 61"/>
          <p:cNvGraphicFramePr>
            <a:graphicFrameLocks noChangeAspect="1"/>
          </p:cNvGraphicFramePr>
          <p:nvPr/>
        </p:nvGraphicFramePr>
        <p:xfrm>
          <a:off x="-261938" y="7146925"/>
          <a:ext cx="1979613" cy="1063625"/>
        </p:xfrm>
        <a:graphic>
          <a:graphicData uri="http://schemas.openxmlformats.org/presentationml/2006/ole">
            <p:oleObj spid="_x0000_s2052" name="Equation" r:id="rId6" imgW="1346040" imgH="723600" progId="">
              <p:embed/>
            </p:oleObj>
          </a:graphicData>
        </a:graphic>
      </p:graphicFrame>
      <p:pic>
        <p:nvPicPr>
          <p:cNvPr id="2108" name="Picture 63" descr="C:\Users\NIKOA\Desktop\Picture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349500"/>
            <a:ext cx="1993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 descr="C:\Users\NIKOA\Desktop\Picture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1916113"/>
            <a:ext cx="11636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3" name="Object 64"/>
          <p:cNvGraphicFramePr>
            <a:graphicFrameLocks noChangeAspect="1"/>
          </p:cNvGraphicFramePr>
          <p:nvPr/>
        </p:nvGraphicFramePr>
        <p:xfrm>
          <a:off x="2195513" y="7316788"/>
          <a:ext cx="4105275" cy="1590675"/>
        </p:xfrm>
        <a:graphic>
          <a:graphicData uri="http://schemas.openxmlformats.org/presentationml/2006/ole">
            <p:oleObj spid="_x0000_s2053" name="Equation" r:id="rId9" imgW="2819160" imgH="1091880" progId="">
              <p:embed/>
            </p:oleObj>
          </a:graphicData>
        </a:graphic>
      </p:graphicFrame>
      <p:pic>
        <p:nvPicPr>
          <p:cNvPr id="2110" name="Picture 65" descr="C:\Users\NIKOA\Desktop\Picture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4724400"/>
            <a:ext cx="41211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val 61"/>
          <p:cNvSpPr>
            <a:spLocks noChangeArrowheads="1"/>
          </p:cNvSpPr>
          <p:nvPr/>
        </p:nvSpPr>
        <p:spPr bwMode="auto">
          <a:xfrm>
            <a:off x="3429000" y="2428875"/>
            <a:ext cx="1643063" cy="142875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0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071813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5717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143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5718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9289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Straight Arrow Connector 105"/>
          <p:cNvCxnSpPr/>
          <p:nvPr/>
        </p:nvCxnSpPr>
        <p:spPr bwMode="auto">
          <a:xfrm>
            <a:off x="4071938" y="2928938"/>
            <a:ext cx="214312" cy="142875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PAO Framework – General Idea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481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2DBCCB-AC78-47EE-B05D-C8A8B4BD3978}" type="slidenum">
              <a:rPr lang="el-GR" smtClean="0">
                <a:solidFill>
                  <a:schemeClr val="tx1"/>
                </a:solidFill>
              </a:rPr>
              <a:pPr/>
              <a:t>16</a:t>
            </a:fld>
            <a:endParaRPr lang="el-GR" smtClean="0">
              <a:solidFill>
                <a:schemeClr val="tx1"/>
              </a:solidFill>
            </a:endParaRPr>
          </a:p>
        </p:txBody>
      </p:sp>
      <p:grpSp>
        <p:nvGrpSpPr>
          <p:cNvPr id="48138" name="Group 188"/>
          <p:cNvGrpSpPr>
            <a:grpSpLocks/>
          </p:cNvGrpSpPr>
          <p:nvPr/>
        </p:nvGrpSpPr>
        <p:grpSpPr bwMode="auto">
          <a:xfrm>
            <a:off x="0" y="1773238"/>
            <a:ext cx="1643063" cy="1428750"/>
            <a:chOff x="0" y="1643050"/>
            <a:chExt cx="1643042" cy="1428748"/>
          </a:xfrm>
        </p:grpSpPr>
        <p:sp>
          <p:nvSpPr>
            <p:cNvPr id="48208" name="Oval 61"/>
            <p:cNvSpPr>
              <a:spLocks noChangeArrowheads="1"/>
            </p:cNvSpPr>
            <p:nvPr/>
          </p:nvSpPr>
          <p:spPr bwMode="auto">
            <a:xfrm>
              <a:off x="0" y="164305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8209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42" y="214311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78592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1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171448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1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976" y="192880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228599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1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250030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1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264318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39" name="Group 189"/>
          <p:cNvGrpSpPr>
            <a:grpSpLocks/>
          </p:cNvGrpSpPr>
          <p:nvPr/>
        </p:nvGrpSpPr>
        <p:grpSpPr bwMode="auto">
          <a:xfrm>
            <a:off x="1214438" y="2428875"/>
            <a:ext cx="1643062" cy="1428750"/>
            <a:chOff x="1214414" y="2428868"/>
            <a:chExt cx="1643042" cy="1428748"/>
          </a:xfrm>
        </p:grpSpPr>
        <p:sp>
          <p:nvSpPr>
            <p:cNvPr id="48203" name="Oval 61"/>
            <p:cNvSpPr>
              <a:spLocks noChangeArrowheads="1"/>
            </p:cNvSpPr>
            <p:nvPr/>
          </p:nvSpPr>
          <p:spPr bwMode="auto">
            <a:xfrm>
              <a:off x="1214414" y="2428868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8204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285749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0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314324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0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1670" y="35718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0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292893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40" name="Group 192"/>
          <p:cNvGrpSpPr>
            <a:grpSpLocks/>
          </p:cNvGrpSpPr>
          <p:nvPr/>
        </p:nvGrpSpPr>
        <p:grpSpPr bwMode="auto">
          <a:xfrm>
            <a:off x="285750" y="3429000"/>
            <a:ext cx="1643063" cy="1428750"/>
            <a:chOff x="285720" y="3429000"/>
            <a:chExt cx="1643042" cy="1428748"/>
          </a:xfrm>
        </p:grpSpPr>
        <p:sp>
          <p:nvSpPr>
            <p:cNvPr id="48195" name="Oval 61"/>
            <p:cNvSpPr>
              <a:spLocks noChangeArrowheads="1"/>
            </p:cNvSpPr>
            <p:nvPr/>
          </p:nvSpPr>
          <p:spPr bwMode="auto">
            <a:xfrm>
              <a:off x="285720" y="342900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8196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4071942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428625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0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0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41" name="Group 191"/>
          <p:cNvGrpSpPr>
            <a:grpSpLocks/>
          </p:cNvGrpSpPr>
          <p:nvPr/>
        </p:nvGrpSpPr>
        <p:grpSpPr bwMode="auto">
          <a:xfrm>
            <a:off x="2286000" y="3286125"/>
            <a:ext cx="1643063" cy="1428750"/>
            <a:chOff x="2285984" y="3286124"/>
            <a:chExt cx="1643042" cy="1428748"/>
          </a:xfrm>
        </p:grpSpPr>
        <p:sp>
          <p:nvSpPr>
            <p:cNvPr id="48188" name="Oval 61"/>
            <p:cNvSpPr>
              <a:spLocks noChangeArrowheads="1"/>
            </p:cNvSpPr>
            <p:nvPr/>
          </p:nvSpPr>
          <p:spPr bwMode="auto">
            <a:xfrm>
              <a:off x="2285984" y="328612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8189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92906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342900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421481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450057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68" y="407194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42" name="Group 193"/>
          <p:cNvGrpSpPr>
            <a:grpSpLocks/>
          </p:cNvGrpSpPr>
          <p:nvPr/>
        </p:nvGrpSpPr>
        <p:grpSpPr bwMode="auto">
          <a:xfrm>
            <a:off x="3071813" y="4357688"/>
            <a:ext cx="1643062" cy="1428750"/>
            <a:chOff x="3071802" y="4357694"/>
            <a:chExt cx="1643042" cy="1428748"/>
          </a:xfrm>
        </p:grpSpPr>
        <p:sp>
          <p:nvSpPr>
            <p:cNvPr id="48181" name="Oval 61"/>
            <p:cNvSpPr>
              <a:spLocks noChangeArrowheads="1"/>
            </p:cNvSpPr>
            <p:nvPr/>
          </p:nvSpPr>
          <p:spPr bwMode="auto">
            <a:xfrm>
              <a:off x="3071802" y="435769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8182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5072074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8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8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8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485776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8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557214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8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514351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8575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4" name="TextBox 77"/>
          <p:cNvSpPr txBox="1">
            <a:spLocks noChangeArrowheads="1"/>
          </p:cNvSpPr>
          <p:nvPr/>
        </p:nvSpPr>
        <p:spPr bwMode="auto">
          <a:xfrm>
            <a:off x="5072063" y="1125538"/>
            <a:ext cx="40719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A6A6A6"/>
                </a:solidFill>
                <a:latin typeface="Calibri" pitchFamily="34" charset="0"/>
              </a:rPr>
              <a:t>Step 1: Trend Detection and Data Reduction</a:t>
            </a:r>
            <a:endParaRPr lang="en-US">
              <a:solidFill>
                <a:srgbClr val="A6A6A6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A6A6A6"/>
                </a:solidFill>
                <a:latin typeface="Calibri" pitchFamily="34" charset="0"/>
              </a:rPr>
              <a:t>Motes sample every </a:t>
            </a:r>
            <a:r>
              <a:rPr lang="en-US" i="1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solidFill>
                  <a:srgbClr val="A6A6A6"/>
                </a:solidFill>
                <a:latin typeface="Calibri" pitchFamily="34" charset="0"/>
              </a:rPr>
              <a:t> time units and form a time series </a:t>
            </a:r>
            <a:r>
              <a:rPr lang="en-US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A6A6A6"/>
                </a:solidFill>
                <a:latin typeface="Calibri" pitchFamily="34" charset="0"/>
              </a:rPr>
              <a:t>of </a:t>
            </a:r>
            <a:r>
              <a:rPr lang="en-US" i="1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>
                <a:solidFill>
                  <a:srgbClr val="A6A6A6"/>
                </a:solidFill>
                <a:latin typeface="Calibri" pitchFamily="34" charset="0"/>
              </a:rPr>
              <a:t> size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A6A6A6"/>
                </a:solidFill>
                <a:latin typeface="Calibri" pitchFamily="34" charset="0"/>
              </a:rPr>
              <a:t>Detect trend existence using </a:t>
            </a:r>
            <a:r>
              <a:rPr lang="en-US" i="1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Corr. of Determination</a:t>
            </a:r>
            <a:r>
              <a:rPr lang="en-US">
                <a:solidFill>
                  <a:srgbClr val="A6A6A6"/>
                </a:solidFill>
                <a:latin typeface="Calibri" pitchFamily="34" charset="0"/>
              </a:rPr>
              <a:t> (</a:t>
            </a:r>
            <a:r>
              <a:rPr lang="en-US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rgbClr val="A6A6A6"/>
                </a:solidFill>
                <a:latin typeface="Calibri" pitchFamily="34" charset="0"/>
              </a:rPr>
              <a:t>) based linearity test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A6A6A6"/>
                </a:solidFill>
                <a:latin typeface="Calibri" pitchFamily="34" charset="0"/>
              </a:rPr>
              <a:t>Linear model slope </a:t>
            </a:r>
            <a:r>
              <a:rPr lang="en-US" b="1">
                <a:solidFill>
                  <a:srgbClr val="BFBFBF"/>
                </a:solidFill>
                <a:latin typeface="Cambria Math" pitchFamily="18" charset="0"/>
              </a:rPr>
              <a:t>γ</a:t>
            </a:r>
            <a:r>
              <a:rPr lang="el-GR" baseline="-250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υ </a:t>
            </a:r>
            <a:r>
              <a:rPr lang="en-US">
                <a:solidFill>
                  <a:srgbClr val="A6A6A6"/>
                </a:solidFill>
                <a:latin typeface="Calibri" pitchFamily="34" charset="0"/>
              </a:rPr>
              <a:t>is stored in case of success or entire vectors otherwise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r>
              <a:rPr lang="en-US" u="sng">
                <a:latin typeface="Calibri" pitchFamily="34" charset="0"/>
              </a:rPr>
              <a:t>Step 2: Intra-cluster Processing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Slopes (or entire vectors in case of failed linearity test) are transmitted to clusterheads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Clusterheads perform similarity tests based on a given similarity threshold</a:t>
            </a:r>
            <a:endParaRPr lang="el-GR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… and calculate support values</a:t>
            </a:r>
          </a:p>
          <a:p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 rot="16200000" flipH="1">
            <a:off x="4286251" y="2857500"/>
            <a:ext cx="214312" cy="7143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7" idx="1"/>
            <a:endCxn id="37" idx="0"/>
          </p:cNvCxnSpPr>
          <p:nvPr/>
        </p:nvCxnSpPr>
        <p:spPr>
          <a:xfrm rot="10800000" flipV="1">
            <a:off x="4486275" y="3009900"/>
            <a:ext cx="228600" cy="61913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929063" y="3214688"/>
            <a:ext cx="285750" cy="15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6" idx="0"/>
            <a:endCxn id="37" idx="2"/>
          </p:cNvCxnSpPr>
          <p:nvPr/>
        </p:nvCxnSpPr>
        <p:spPr>
          <a:xfrm rot="16200000" flipV="1">
            <a:off x="4419600" y="3452813"/>
            <a:ext cx="185737" cy="523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4071938" y="4857750"/>
            <a:ext cx="214312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0" idx="1"/>
          </p:cNvCxnSpPr>
          <p:nvPr/>
        </p:nvCxnSpPr>
        <p:spPr>
          <a:xfrm rot="10800000" flipV="1">
            <a:off x="4214813" y="4938713"/>
            <a:ext cx="214312" cy="133350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6200000" flipH="1">
            <a:off x="3857626" y="4857750"/>
            <a:ext cx="214312" cy="7143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643313" y="5214938"/>
            <a:ext cx="214312" cy="15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 flipH="1" flipV="1">
            <a:off x="3929063" y="5429250"/>
            <a:ext cx="214312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2963862" y="3751263"/>
            <a:ext cx="214313" cy="15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 flipV="1">
            <a:off x="3214688" y="3857625"/>
            <a:ext cx="214312" cy="142875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0800000">
            <a:off x="3286125" y="4143375"/>
            <a:ext cx="285750" cy="15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 flipV="1">
            <a:off x="1285875" y="4000500"/>
            <a:ext cx="285750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endCxn id="36" idx="1"/>
          </p:cNvCxnSpPr>
          <p:nvPr/>
        </p:nvCxnSpPr>
        <p:spPr>
          <a:xfrm flipV="1">
            <a:off x="2714625" y="4086225"/>
            <a:ext cx="142875" cy="1285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36" idx="2"/>
          </p:cNvCxnSpPr>
          <p:nvPr/>
        </p:nvCxnSpPr>
        <p:spPr>
          <a:xfrm rot="16200000" flipV="1">
            <a:off x="2971800" y="4329113"/>
            <a:ext cx="185737" cy="142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6200000" flipH="1">
            <a:off x="484187" y="2132013"/>
            <a:ext cx="214313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>
            <a:off x="727075" y="2160588"/>
            <a:ext cx="214313" cy="142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5400000">
            <a:off x="984250" y="2203450"/>
            <a:ext cx="142875" cy="142875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>
            <a:off x="1055688" y="2489200"/>
            <a:ext cx="285750" cy="15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55625" y="2560638"/>
            <a:ext cx="142875" cy="7143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16200000" flipV="1">
            <a:off x="741363" y="2674938"/>
            <a:ext cx="185737" cy="142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34" idx="3"/>
          </p:cNvCxnSpPr>
          <p:nvPr/>
        </p:nvCxnSpPr>
        <p:spPr>
          <a:xfrm rot="10800000" flipV="1">
            <a:off x="2255838" y="3000375"/>
            <a:ext cx="244475" cy="1428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1571625" y="3143250"/>
            <a:ext cx="285750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 flipH="1" flipV="1">
            <a:off x="1998663" y="3357563"/>
            <a:ext cx="287337" cy="15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16200000" flipV="1">
            <a:off x="1178720" y="4393406"/>
            <a:ext cx="214312" cy="142875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5400000" flipH="1" flipV="1">
            <a:off x="927894" y="4429919"/>
            <a:ext cx="142875" cy="158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35" idx="1"/>
          </p:cNvCxnSpPr>
          <p:nvPr/>
        </p:nvCxnSpPr>
        <p:spPr>
          <a:xfrm flipV="1">
            <a:off x="642938" y="4229100"/>
            <a:ext cx="285750" cy="57150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571500" y="4000500"/>
            <a:ext cx="357188" cy="71438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16200000" flipH="1">
            <a:off x="857250" y="3929063"/>
            <a:ext cx="214313" cy="71437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6435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5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286375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Box 106"/>
          <p:cNvSpPr txBox="1"/>
          <p:nvPr/>
        </p:nvSpPr>
        <p:spPr>
          <a:xfrm>
            <a:off x="428625" y="5214938"/>
            <a:ext cx="2143125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1600" dirty="0">
                <a:latin typeface="+mn-lt"/>
              </a:rPr>
              <a:t>Clusterhead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sz="1600" dirty="0">
                <a:latin typeface="+mn-lt"/>
              </a:rPr>
              <a:t>Regular Sensor</a:t>
            </a:r>
            <a:endParaRPr lang="el-GR" sz="1600" dirty="0">
              <a:latin typeface="+mn-lt"/>
            </a:endParaRPr>
          </a:p>
        </p:txBody>
      </p:sp>
      <p:grpSp>
        <p:nvGrpSpPr>
          <p:cNvPr id="48177" name="Group 87"/>
          <p:cNvGrpSpPr>
            <a:grpSpLocks/>
          </p:cNvGrpSpPr>
          <p:nvPr/>
        </p:nvGrpSpPr>
        <p:grpSpPr bwMode="auto">
          <a:xfrm>
            <a:off x="0" y="1196975"/>
            <a:ext cx="5076825" cy="1295400"/>
            <a:chOff x="0" y="1196752"/>
            <a:chExt cx="5076056" cy="1296833"/>
          </a:xfrm>
        </p:grpSpPr>
        <p:sp>
          <p:nvSpPr>
            <p:cNvPr id="109" name="Rounded Rectangular Callout 108"/>
            <p:cNvSpPr/>
            <p:nvPr/>
          </p:nvSpPr>
          <p:spPr>
            <a:xfrm>
              <a:off x="0" y="1196752"/>
              <a:ext cx="5076056" cy="1144264"/>
            </a:xfrm>
            <a:prstGeom prst="wedgeRoundRectCallout">
              <a:avLst>
                <a:gd name="adj1" fmla="val -11613"/>
                <a:gd name="adj2" fmla="val 9325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If |</a:t>
              </a:r>
              <a:r>
                <a:rPr lang="en-US" dirty="0">
                  <a:solidFill>
                    <a:schemeClr val="tx1"/>
                  </a:solidFill>
                  <a:latin typeface="msam10"/>
                  <a:cs typeface="Times New Roman" pitchFamily="18" charset="0"/>
                </a:rPr>
                <a:t>]</a:t>
              </a:r>
              <a:r>
                <a:rPr lang="en-US" dirty="0" err="1">
                  <a:solidFill>
                    <a:schemeClr val="tx1"/>
                  </a:solidFill>
                  <a:cs typeface="Times New Roman" pitchFamily="18" charset="0"/>
                </a:rPr>
                <a:t>Y</a:t>
              </a:r>
              <a:r>
                <a:rPr lang="en-US" baseline="-25000" dirty="0" err="1">
                  <a:solidFill>
                    <a:schemeClr val="tx1"/>
                  </a:solidFill>
                  <a:cs typeface="Times New Roman" pitchFamily="18" charset="0"/>
                </a:rPr>
                <a:t>t</a:t>
              </a:r>
              <a:r>
                <a:rPr lang="en-US" baseline="30000" dirty="0" err="1">
                  <a:solidFill>
                    <a:schemeClr val="tx1"/>
                  </a:solidFill>
                  <a:cs typeface="Times New Roman" pitchFamily="18" charset="0"/>
                </a:rPr>
                <a:t>S</a:t>
              </a:r>
              <a:r>
                <a:rPr lang="en-US" baseline="30000" dirty="0" err="1">
                  <a:solidFill>
                    <a:schemeClr val="tx1"/>
                  </a:solidFill>
                  <a:latin typeface="Times New Roman"/>
                  <a:cs typeface="Times New Roman" pitchFamily="18" charset="0"/>
                </a:rPr>
                <a:t>u</a:t>
              </a:r>
              <a:r>
                <a:rPr lang="en-US" dirty="0">
                  <a:solidFill>
                    <a:schemeClr val="tx1"/>
                  </a:solidFill>
                  <a:latin typeface="Times New Roman"/>
                  <a:cs typeface="Times New Roman" pitchFamily="18" charset="0"/>
                </a:rPr>
                <a:t>-</a:t>
              </a:r>
              <a:r>
                <a:rPr lang="en-US" dirty="0">
                  <a:solidFill>
                    <a:schemeClr val="tx1"/>
                  </a:solidFill>
                  <a:latin typeface="msam10"/>
                  <a:cs typeface="Times New Roman" pitchFamily="18" charset="0"/>
                </a:rPr>
                <a:t>]</a:t>
              </a:r>
              <a:r>
                <a:rPr lang="en-US" dirty="0" err="1">
                  <a:solidFill>
                    <a:schemeClr val="tx1"/>
                  </a:solidFill>
                  <a:cs typeface="Times New Roman" pitchFamily="18" charset="0"/>
                </a:rPr>
                <a:t>Y</a:t>
              </a:r>
              <a:r>
                <a:rPr lang="en-US" baseline="-25000" dirty="0" err="1">
                  <a:solidFill>
                    <a:schemeClr val="tx1"/>
                  </a:solidFill>
                  <a:cs typeface="Times New Roman" pitchFamily="18" charset="0"/>
                </a:rPr>
                <a:t>t</a:t>
              </a:r>
              <a:r>
                <a:rPr lang="en-US" baseline="30000" dirty="0" err="1">
                  <a:solidFill>
                    <a:schemeClr val="tx1"/>
                  </a:solidFill>
                  <a:cs typeface="Times New Roman" pitchFamily="18" charset="0"/>
                </a:rPr>
                <a:t>S</a:t>
              </a:r>
              <a:r>
                <a:rPr lang="en-US" baseline="30000" dirty="0" err="1">
                  <a:solidFill>
                    <a:schemeClr val="tx1"/>
                  </a:solidFill>
                  <a:latin typeface="Times New Roman"/>
                  <a:cs typeface="Times New Roman" pitchFamily="18" charset="0"/>
                </a:rPr>
                <a:t>v</a:t>
              </a:r>
              <a:r>
                <a:rPr lang="en-US" dirty="0">
                  <a:solidFill>
                    <a:schemeClr val="tx1"/>
                  </a:solidFill>
                  <a:latin typeface="Times New Roman"/>
                  <a:cs typeface="Times New Roman" pitchFamily="18" charset="0"/>
                </a:rPr>
                <a:t>| 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≤ </a:t>
              </a:r>
              <a:r>
                <a:rPr lang="en-US" i="1" dirty="0">
                  <a:solidFill>
                    <a:schemeClr val="tx1"/>
                  </a:solidFill>
                  <a:latin typeface="msam10"/>
                  <a:cs typeface="Times New Roman" pitchFamily="18" charset="0"/>
                </a:rPr>
                <a:t>]</a:t>
              </a:r>
              <a:r>
                <a:rPr lang="en-US" i="1" baseline="-25000" dirty="0" err="1">
                  <a:solidFill>
                    <a:schemeClr val="tx1"/>
                  </a:solidFill>
                  <a:latin typeface="Times New Roman"/>
                  <a:cs typeface="Times New Roman" pitchFamily="18" charset="0"/>
                </a:rPr>
                <a:t>thres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{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</a:t>
              </a:r>
            </a:p>
            <a:p>
              <a:pPr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</a:t>
              </a:r>
              <a:r>
                <a:rPr lang="en-US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support</a:t>
              </a:r>
              <a:r>
                <a:rPr lang="en-US" i="1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Su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++;      </a:t>
              </a:r>
              <a:endPara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pPr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</a:t>
              </a:r>
              <a:r>
                <a:rPr lang="en-US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support</a:t>
              </a:r>
              <a:r>
                <a:rPr lang="en-US" i="1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Sv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++;}</a:t>
              </a:r>
              <a:endParaRPr lang="el-GR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80" name="TextBox 86"/>
            <p:cNvSpPr txBox="1">
              <a:spLocks noChangeArrowheads="1"/>
            </p:cNvSpPr>
            <p:nvPr/>
          </p:nvSpPr>
          <p:spPr bwMode="auto">
            <a:xfrm>
              <a:off x="2411395" y="1292567"/>
              <a:ext cx="2664661" cy="120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If </a:t>
              </a:r>
              <a:r>
                <a:rPr lang="en-US" i="1">
                  <a:latin typeface="msam10"/>
                  <a:cs typeface="Times New Roman" pitchFamily="18" charset="0"/>
                </a:rPr>
                <a:t>]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(Vec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,Vec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Sv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 ≤ </a:t>
              </a:r>
              <a:r>
                <a:rPr lang="en-US" i="1">
                  <a:latin typeface="msam10"/>
                  <a:cs typeface="Times New Roman" pitchFamily="18" charset="0"/>
                </a:rPr>
                <a:t>]</a:t>
              </a:r>
              <a:r>
                <a:rPr lang="en-US" i="1" baseline="-25000">
                  <a:latin typeface="Times New Roman" pitchFamily="18" charset="0"/>
                  <a:cs typeface="Times New Roman" pitchFamily="18" charset="0"/>
                </a:rPr>
                <a:t>thres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 {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  </a:t>
              </a:r>
            </a:p>
            <a:p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support</a:t>
              </a:r>
              <a:r>
                <a:rPr lang="en-US" i="1" baseline="-25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Su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++;      </a:t>
              </a:r>
              <a:endParaRPr lang="en-US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support</a:t>
              </a:r>
              <a:r>
                <a:rPr lang="en-US" i="1" baseline="-25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Sv</a:t>
              </a:r>
              <a:r>
                <a:rPr lang="en-US" i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++;}</a:t>
              </a:r>
              <a:endParaRPr lang="el-GR" i="1" baseline="-25000">
                <a:latin typeface="Times New Roman" pitchFamily="18" charset="0"/>
                <a:cs typeface="Times New Roman" pitchFamily="18" charset="0"/>
              </a:endParaRPr>
            </a:p>
            <a:p>
              <a:endParaRPr lang="el-GR"/>
            </a:p>
          </p:txBody>
        </p:sp>
      </p:grpSp>
      <p:cxnSp>
        <p:nvCxnSpPr>
          <p:cNvPr id="89" name="Straight Connector 88"/>
          <p:cNvCxnSpPr/>
          <p:nvPr/>
        </p:nvCxnSpPr>
        <p:spPr>
          <a:xfrm rot="5400000">
            <a:off x="1835150" y="1773238"/>
            <a:ext cx="11525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Intra-cluster Processing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571500" y="1285875"/>
            <a:ext cx="8229600" cy="4857750"/>
          </a:xfrm>
        </p:spPr>
        <p:txBody>
          <a:bodyPr/>
          <a:lstStyle/>
          <a:p>
            <a:pPr eaLnBrk="1" hangingPunct="1"/>
            <a:r>
              <a:rPr lang="en-US" sz="2400" smtClean="0"/>
              <a:t>Goal: Find potential outliers within the clusters realm</a:t>
            </a:r>
          </a:p>
          <a:p>
            <a:pPr eaLnBrk="1" hangingPunct="1"/>
            <a:r>
              <a:rPr lang="en-US" sz="2400" smtClean="0"/>
              <a:t>Data Organization @ Clusterheads involves tables of tuples: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smtClean="0"/>
              <a:t> is initially set to zero. </a:t>
            </a:r>
          </a:p>
          <a:p>
            <a:pPr eaLnBrk="1" hangingPunct="1"/>
            <a:r>
              <a:rPr lang="en-US" sz="2400" smtClean="0"/>
              <a:t>Every successful similarity test increases the support of the participating nodes by one</a:t>
            </a:r>
          </a:p>
          <a:p>
            <a:pPr eaLnBrk="1" hangingPunct="1"/>
            <a:r>
              <a:rPr lang="en-US" sz="2400" smtClean="0"/>
              <a:t>At the end of the process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&lt;S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u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 || Vec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, support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400" smtClean="0"/>
              <a:t>lists are extracted for motes that do not satisfy the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minSup</a:t>
            </a:r>
            <a:r>
              <a:rPr lang="en-US" sz="2400" smtClean="0"/>
              <a:t> parameter </a:t>
            </a:r>
            <a:endParaRPr lang="en-US" sz="2400" i="1" smtClean="0"/>
          </a:p>
          <a:p>
            <a:pPr eaLnBrk="1" hangingPunct="1"/>
            <a:endParaRPr lang="el-GR" sz="2400" baseline="-2500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0609B-EC64-4970-9979-61A0FA6A9278}" type="slidenum">
              <a:rPr lang="el-GR" smtClean="0">
                <a:solidFill>
                  <a:schemeClr val="tx1"/>
                </a:solidFill>
              </a:rPr>
              <a:pPr/>
              <a:t>17</a:t>
            </a:fld>
            <a:endParaRPr lang="el-GR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42988" y="2276475"/>
          <a:ext cx="2808287" cy="371475"/>
        </p:xfrm>
        <a:graphic>
          <a:graphicData uri="http://schemas.openxmlformats.org/drawingml/2006/table">
            <a:tbl>
              <a:tblPr/>
              <a:tblGrid>
                <a:gridCol w="576262"/>
                <a:gridCol w="719138"/>
                <a:gridCol w="15128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l-G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l-G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Support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87900" y="2276475"/>
          <a:ext cx="280828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720080"/>
                <a:gridCol w="1512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l-GR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Vec</a:t>
                      </a:r>
                      <a:r>
                        <a:rPr lang="en-US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</a:t>
                      </a:r>
                      <a:r>
                        <a:rPr lang="en-US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200" name="Rectangle 11"/>
          <p:cNvSpPr>
            <a:spLocks noChangeArrowheads="1"/>
          </p:cNvSpPr>
          <p:nvPr/>
        </p:nvSpPr>
        <p:spPr bwMode="auto">
          <a:xfrm>
            <a:off x="1258888" y="3500438"/>
            <a:ext cx="1497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>
                <a:latin typeface="Cambria Math" pitchFamily="18" charset="0"/>
              </a:rPr>
              <a:t>γ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thres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1" name="Rectangle 12"/>
          <p:cNvSpPr>
            <a:spLocks noChangeArrowheads="1"/>
          </p:cNvSpPr>
          <p:nvPr/>
        </p:nvSpPr>
        <p:spPr bwMode="auto">
          <a:xfrm>
            <a:off x="5148263" y="3500438"/>
            <a:ext cx="197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γ</a:t>
            </a:r>
            <a:r>
              <a:rPr lang="en-US">
                <a:latin typeface="Calibri" pitchFamily="34" charset="0"/>
                <a:cs typeface="Times New Roman" pitchFamily="18" charset="0"/>
              </a:rPr>
              <a:t>(Vec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u</a:t>
            </a:r>
            <a:r>
              <a:rPr lang="en-US">
                <a:latin typeface="Calibri" pitchFamily="34" charset="0"/>
                <a:cs typeface="Times New Roman" pitchFamily="18" charset="0"/>
              </a:rPr>
              <a:t>,Vec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v</a:t>
            </a:r>
            <a:r>
              <a:rPr lang="en-US">
                <a:latin typeface="Calibri" pitchFamily="34" charset="0"/>
                <a:cs typeface="Times New Roman" pitchFamily="18" charset="0"/>
              </a:rPr>
              <a:t>) ≤ </a:t>
            </a:r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thres</a:t>
            </a:r>
            <a:endParaRPr lang="el-GR">
              <a:latin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124075" y="2852738"/>
            <a:ext cx="431800" cy="50323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Down Arrow 14"/>
          <p:cNvSpPr/>
          <p:nvPr/>
        </p:nvSpPr>
        <p:spPr>
          <a:xfrm>
            <a:off x="6011863" y="2852738"/>
            <a:ext cx="431800" cy="50323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PAO Framework – General Idea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FFADB2-3E45-45D7-8B1A-569ECE68AA17}" type="slidenum">
              <a:rPr lang="el-GR" smtClean="0">
                <a:solidFill>
                  <a:schemeClr val="tx1"/>
                </a:solidFill>
              </a:rPr>
              <a:pPr/>
              <a:t>18</a:t>
            </a:fld>
            <a:endParaRPr lang="el-GR" smtClean="0">
              <a:solidFill>
                <a:schemeClr val="tx1"/>
              </a:solidFill>
            </a:endParaRPr>
          </a:p>
        </p:txBody>
      </p:sp>
      <p:grpSp>
        <p:nvGrpSpPr>
          <p:cNvPr id="52227" name="Group 188"/>
          <p:cNvGrpSpPr>
            <a:grpSpLocks/>
          </p:cNvGrpSpPr>
          <p:nvPr/>
        </p:nvGrpSpPr>
        <p:grpSpPr bwMode="auto">
          <a:xfrm>
            <a:off x="0" y="1643063"/>
            <a:ext cx="1643063" cy="1428750"/>
            <a:chOff x="0" y="1643050"/>
            <a:chExt cx="1643042" cy="1428748"/>
          </a:xfrm>
        </p:grpSpPr>
        <p:sp>
          <p:nvSpPr>
            <p:cNvPr id="52276" name="Oval 61"/>
            <p:cNvSpPr>
              <a:spLocks noChangeArrowheads="1"/>
            </p:cNvSpPr>
            <p:nvPr/>
          </p:nvSpPr>
          <p:spPr bwMode="auto">
            <a:xfrm>
              <a:off x="0" y="164305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277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42" y="214311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7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78592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7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171448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8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976" y="192880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8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228599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8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250030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8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264318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28" name="Group 189"/>
          <p:cNvGrpSpPr>
            <a:grpSpLocks/>
          </p:cNvGrpSpPr>
          <p:nvPr/>
        </p:nvGrpSpPr>
        <p:grpSpPr bwMode="auto">
          <a:xfrm>
            <a:off x="1214438" y="2428875"/>
            <a:ext cx="1643062" cy="1428750"/>
            <a:chOff x="1214414" y="2428868"/>
            <a:chExt cx="1643042" cy="1428748"/>
          </a:xfrm>
        </p:grpSpPr>
        <p:sp>
          <p:nvSpPr>
            <p:cNvPr id="52271" name="Oval 61"/>
            <p:cNvSpPr>
              <a:spLocks noChangeArrowheads="1"/>
            </p:cNvSpPr>
            <p:nvPr/>
          </p:nvSpPr>
          <p:spPr bwMode="auto">
            <a:xfrm>
              <a:off x="1214414" y="2428868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272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285749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7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314324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7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1670" y="35718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7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292893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29" name="Group 192"/>
          <p:cNvGrpSpPr>
            <a:grpSpLocks/>
          </p:cNvGrpSpPr>
          <p:nvPr/>
        </p:nvGrpSpPr>
        <p:grpSpPr bwMode="auto">
          <a:xfrm>
            <a:off x="285750" y="3429000"/>
            <a:ext cx="1643063" cy="1428750"/>
            <a:chOff x="285720" y="3429000"/>
            <a:chExt cx="1643042" cy="1428748"/>
          </a:xfrm>
        </p:grpSpPr>
        <p:sp>
          <p:nvSpPr>
            <p:cNvPr id="52263" name="Oval 61"/>
            <p:cNvSpPr>
              <a:spLocks noChangeArrowheads="1"/>
            </p:cNvSpPr>
            <p:nvPr/>
          </p:nvSpPr>
          <p:spPr bwMode="auto">
            <a:xfrm>
              <a:off x="285720" y="3429000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264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4071942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428625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7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392906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30" name="Group 191"/>
          <p:cNvGrpSpPr>
            <a:grpSpLocks/>
          </p:cNvGrpSpPr>
          <p:nvPr/>
        </p:nvGrpSpPr>
        <p:grpSpPr bwMode="auto">
          <a:xfrm>
            <a:off x="2286000" y="3286125"/>
            <a:ext cx="1643063" cy="1428750"/>
            <a:chOff x="2285984" y="3286124"/>
            <a:chExt cx="1643042" cy="1428748"/>
          </a:xfrm>
        </p:grpSpPr>
        <p:sp>
          <p:nvSpPr>
            <p:cNvPr id="52256" name="Oval 61"/>
            <p:cNvSpPr>
              <a:spLocks noChangeArrowheads="1"/>
            </p:cNvSpPr>
            <p:nvPr/>
          </p:nvSpPr>
          <p:spPr bwMode="auto">
            <a:xfrm>
              <a:off x="2285984" y="328612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257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929066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342900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371475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98" y="421481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450057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68" y="407194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31" name="Group 193"/>
          <p:cNvGrpSpPr>
            <a:grpSpLocks/>
          </p:cNvGrpSpPr>
          <p:nvPr/>
        </p:nvGrpSpPr>
        <p:grpSpPr bwMode="auto">
          <a:xfrm>
            <a:off x="3071813" y="4357688"/>
            <a:ext cx="1643062" cy="1428750"/>
            <a:chOff x="3071802" y="4357694"/>
            <a:chExt cx="1643042" cy="1428748"/>
          </a:xfrm>
        </p:grpSpPr>
        <p:sp>
          <p:nvSpPr>
            <p:cNvPr id="52249" name="Oval 61"/>
            <p:cNvSpPr>
              <a:spLocks noChangeArrowheads="1"/>
            </p:cNvSpPr>
            <p:nvPr/>
          </p:nvSpPr>
          <p:spPr bwMode="auto">
            <a:xfrm>
              <a:off x="3071802" y="4357694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250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5072074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457200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485776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557214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514351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0" name="Straight Arrow Connector 79"/>
          <p:cNvCxnSpPr/>
          <p:nvPr/>
        </p:nvCxnSpPr>
        <p:spPr>
          <a:xfrm rot="5400000">
            <a:off x="3393281" y="4036220"/>
            <a:ext cx="1571625" cy="2143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V="1">
            <a:off x="3178968" y="4393407"/>
            <a:ext cx="785813" cy="5715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 flipV="1">
            <a:off x="1428750" y="3929063"/>
            <a:ext cx="1285875" cy="2857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1143001" y="3286125"/>
            <a:ext cx="785812" cy="6429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1071563" y="2428875"/>
            <a:ext cx="714375" cy="428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237" name="Group 106"/>
          <p:cNvGrpSpPr>
            <a:grpSpLocks/>
          </p:cNvGrpSpPr>
          <p:nvPr/>
        </p:nvGrpSpPr>
        <p:grpSpPr bwMode="auto">
          <a:xfrm>
            <a:off x="3429000" y="2428875"/>
            <a:ext cx="1643063" cy="1428750"/>
            <a:chOff x="3428992" y="2428868"/>
            <a:chExt cx="1643042" cy="1428748"/>
          </a:xfrm>
        </p:grpSpPr>
        <p:sp>
          <p:nvSpPr>
            <p:cNvPr id="52242" name="Oval 61"/>
            <p:cNvSpPr>
              <a:spLocks noChangeArrowheads="1"/>
            </p:cNvSpPr>
            <p:nvPr/>
          </p:nvSpPr>
          <p:spPr bwMode="auto">
            <a:xfrm>
              <a:off x="3428992" y="2428868"/>
              <a:ext cx="1643042" cy="142874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24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96" y="285749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4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3071810"/>
              <a:ext cx="398618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14810" y="257174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3143248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35718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4876" y="292893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6435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286375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TextBox 110"/>
          <p:cNvSpPr txBox="1"/>
          <p:nvPr/>
        </p:nvSpPr>
        <p:spPr>
          <a:xfrm>
            <a:off x="428625" y="5214938"/>
            <a:ext cx="2143125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1600" dirty="0">
                <a:latin typeface="+mn-lt"/>
              </a:rPr>
              <a:t>Clusterhead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sz="1600" dirty="0">
                <a:latin typeface="+mn-lt"/>
              </a:rPr>
              <a:t>Regular Sensor</a:t>
            </a:r>
            <a:endParaRPr lang="el-GR" sz="160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72063" y="1052513"/>
            <a:ext cx="4071937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Step 1: Trend Detection and Data Reduction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Motes sample every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time units and form a time series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size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Detect trend existence using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Corr. of Determination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 based linearity test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Linear model slope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sam10"/>
              </a:rPr>
              <a:t>]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is stored in case of success or entire vectors otherwise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Step 2: Intra-cluster Processing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Slopes (or entire vectors in case of failed linearity test) are transmitted to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clusterheads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Clusterheads perform similarity tests based on a given similarity threshold</a:t>
            </a:r>
            <a:endParaRPr lang="el-GR" dirty="0">
              <a:solidFill>
                <a:schemeClr val="bg1">
                  <a:lumMod val="6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… and calculate support values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u="sng" dirty="0">
                <a:latin typeface="+mn-lt"/>
              </a:rPr>
              <a:t>Step 3: Inter-cluster Processing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A TSP problem is solved. Lists of potential outliers are exchanged.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Message Suppression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3598862"/>
          </a:xfrm>
        </p:spPr>
        <p:txBody>
          <a:bodyPr/>
          <a:lstStyle/>
          <a:p>
            <a:pPr eaLnBrk="1" hangingPunct="1"/>
            <a:r>
              <a:rPr lang="en-US" sz="2400" smtClean="0"/>
              <a:t>Basic Idea</a:t>
            </a:r>
            <a:endParaRPr lang="en-US" sz="2000" smtClean="0"/>
          </a:p>
          <a:p>
            <a:pPr lvl="2" eaLnBrk="1" hangingPunct="1"/>
            <a:r>
              <a:rPr lang="en-US" sz="1600" smtClean="0">
                <a:latin typeface="Cambria Math" pitchFamily="18" charset="0"/>
              </a:rPr>
              <a:t>γ</a:t>
            </a:r>
            <a:r>
              <a:rPr lang="en-US" sz="1600" baseline="-25000" smtClean="0">
                <a:cs typeface="Times New Roman" pitchFamily="18" charset="0"/>
              </a:rPr>
              <a:t>t_previous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cs typeface="Times New Roman" pitchFamily="18" charset="0"/>
              </a:rPr>
              <a:t>the last slope transmitted to the clusterhead</a:t>
            </a:r>
          </a:p>
          <a:p>
            <a:pPr lvl="2" eaLnBrk="1" hangingPunct="1"/>
            <a:r>
              <a:rPr lang="en-US" sz="1600" smtClean="0">
                <a:latin typeface="Cambria Math" pitchFamily="18" charset="0"/>
              </a:rPr>
              <a:t>γ</a:t>
            </a:r>
            <a:r>
              <a:rPr lang="en-US" sz="1600" baseline="-25000" smtClean="0">
                <a:cs typeface="Times New Roman" pitchFamily="18" charset="0"/>
              </a:rPr>
              <a:t>t_new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cs typeface="Times New Roman" pitchFamily="18" charset="0"/>
              </a:rPr>
              <a:t>the slope computed in the current window</a:t>
            </a:r>
            <a:endParaRPr lang="en-US" sz="1600" smtClean="0"/>
          </a:p>
          <a:p>
            <a:pPr lvl="1" eaLnBrk="1" hangingPunct="1"/>
            <a:r>
              <a:rPr lang="en-US" sz="2000" smtClean="0"/>
              <a:t>Motes that pass the linearity test suppress their messages if:</a:t>
            </a:r>
          </a:p>
          <a:p>
            <a:pPr lvl="1" eaLnBrk="1" hangingPunct="1">
              <a:buFont typeface="Arial" charset="0"/>
              <a:buNone/>
            </a:pPr>
            <a:r>
              <a:rPr lang="en-US" sz="2000" smtClean="0"/>
              <a:t>	  	</a:t>
            </a:r>
            <a:r>
              <a:rPr lang="el-GR" sz="2000" smtClean="0"/>
              <a:t>	</a:t>
            </a:r>
            <a:r>
              <a:rPr lang="en-US" sz="2000" smtClean="0">
                <a:latin typeface="Cambria Math" pitchFamily="18" charset="0"/>
              </a:rPr>
              <a:t> γ</a:t>
            </a:r>
            <a:r>
              <a:rPr lang="en-US" sz="2000" baseline="-25000" smtClean="0">
                <a:cs typeface="Times New Roman" pitchFamily="18" charset="0"/>
              </a:rPr>
              <a:t>t_new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az-Cyrl-AZ" sz="2000" smtClean="0">
                <a:cs typeface="Times New Roman" pitchFamily="18" charset="0"/>
              </a:rPr>
              <a:t>є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t_previous</a:t>
            </a:r>
            <a:r>
              <a:rPr lang="el-GR" sz="2000" baseline="30000" smtClean="0"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</a:rPr>
              <a:t>-</a:t>
            </a:r>
            <a:r>
              <a:rPr lang="el-GR" sz="2000" smtClean="0">
                <a:cs typeface="Times New Roman" pitchFamily="18" charset="0"/>
              </a:rPr>
              <a:t> ε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t_previous</a:t>
            </a:r>
            <a:r>
              <a:rPr lang="el-GR" sz="2000" baseline="30000" smtClean="0">
                <a:cs typeface="Times New Roman" pitchFamily="18" charset="0"/>
              </a:rPr>
              <a:t> </a:t>
            </a:r>
            <a:r>
              <a:rPr lang="el-GR" sz="2000" smtClean="0">
                <a:cs typeface="Times New Roman" pitchFamily="18" charset="0"/>
              </a:rPr>
              <a:t>+ 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21E998-F95F-4C4C-AB8D-FE6949338CA4}" type="slidenum">
              <a:rPr lang="el-GR" smtClean="0">
                <a:solidFill>
                  <a:schemeClr val="tx1"/>
                </a:solidFill>
              </a:rPr>
              <a:pPr/>
              <a:t>19</a:t>
            </a:fld>
            <a:endParaRPr lang="el-GR" smtClean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694113" y="4579938"/>
            <a:ext cx="1008062" cy="158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694113" y="4003675"/>
            <a:ext cx="1008062" cy="5778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e 25"/>
          <p:cNvSpPr/>
          <p:nvPr/>
        </p:nvSpPr>
        <p:spPr>
          <a:xfrm rot="19406959">
            <a:off x="3203575" y="4148138"/>
            <a:ext cx="1008063" cy="863600"/>
          </a:xfrm>
          <a:prstGeom prst="pie">
            <a:avLst>
              <a:gd name="adj1" fmla="val 347979"/>
              <a:gd name="adj2" fmla="val 21434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1512" name="TextBox 26"/>
          <p:cNvSpPr txBox="1">
            <a:spLocks noChangeArrowheads="1"/>
          </p:cNvSpPr>
          <p:nvPr/>
        </p:nvSpPr>
        <p:spPr bwMode="auto">
          <a:xfrm>
            <a:off x="4197350" y="42195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+</a:t>
            </a:r>
            <a:r>
              <a:rPr lang="el-GR" dirty="0">
                <a:latin typeface="+mn-lt"/>
              </a:rPr>
              <a:t>ε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3694113" y="4579938"/>
            <a:ext cx="1008062" cy="50482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e 30"/>
          <p:cNvSpPr/>
          <p:nvPr/>
        </p:nvSpPr>
        <p:spPr>
          <a:xfrm rot="21096271">
            <a:off x="3189288" y="4148138"/>
            <a:ext cx="1008062" cy="863600"/>
          </a:xfrm>
          <a:prstGeom prst="pie">
            <a:avLst>
              <a:gd name="adj1" fmla="val 540325"/>
              <a:gd name="adj2" fmla="val 21498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54282" name="Rectangle 42"/>
          <p:cNvSpPr>
            <a:spLocks noChangeArrowheads="1"/>
          </p:cNvSpPr>
          <p:nvPr/>
        </p:nvSpPr>
        <p:spPr bwMode="auto">
          <a:xfrm>
            <a:off x="4629150" y="4364038"/>
            <a:ext cx="1003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t_previous</a:t>
            </a:r>
            <a:r>
              <a:rPr lang="el-GR" baseline="30000">
                <a:latin typeface="Times New Roman" pitchFamily="18" charset="0"/>
                <a:cs typeface="Times New Roman" pitchFamily="18" charset="0"/>
              </a:rPr>
              <a:t> </a:t>
            </a:r>
            <a:endParaRPr lang="el-GR"/>
          </a:p>
        </p:txBody>
      </p:sp>
      <p:sp>
        <p:nvSpPr>
          <p:cNvPr id="21516" name="TextBox 43"/>
          <p:cNvSpPr txBox="1">
            <a:spLocks noChangeArrowheads="1"/>
          </p:cNvSpPr>
          <p:nvPr/>
        </p:nvSpPr>
        <p:spPr bwMode="auto">
          <a:xfrm>
            <a:off x="4197350" y="45085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- </a:t>
            </a:r>
            <a:r>
              <a:rPr lang="el-GR" dirty="0">
                <a:latin typeface="+mn-lt"/>
              </a:rPr>
              <a:t>ε</a:t>
            </a:r>
          </a:p>
        </p:txBody>
      </p:sp>
      <p:sp>
        <p:nvSpPr>
          <p:cNvPr id="54284" name="Rectangle 44"/>
          <p:cNvSpPr>
            <a:spLocks noChangeArrowheads="1"/>
          </p:cNvSpPr>
          <p:nvPr/>
        </p:nvSpPr>
        <p:spPr bwMode="auto">
          <a:xfrm>
            <a:off x="3225800" y="3500438"/>
            <a:ext cx="766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t_new</a:t>
            </a:r>
            <a:r>
              <a:rPr lang="en-US" baseline="30000">
                <a:latin typeface="Calibri" pitchFamily="34" charset="0"/>
                <a:cs typeface="Times New Roman" pitchFamily="18" charset="0"/>
              </a:rPr>
              <a:t>S</a:t>
            </a:r>
            <a:endParaRPr lang="el-GR"/>
          </a:p>
        </p:txBody>
      </p:sp>
      <p:cxnSp>
        <p:nvCxnSpPr>
          <p:cNvPr id="47" name="Straight Arrow Connector 46"/>
          <p:cNvCxnSpPr/>
          <p:nvPr/>
        </p:nvCxnSpPr>
        <p:spPr>
          <a:xfrm rot="16200000" flipH="1">
            <a:off x="3478213" y="3860800"/>
            <a:ext cx="503238" cy="503237"/>
          </a:xfrm>
          <a:prstGeom prst="curvedConnector3">
            <a:avLst>
              <a:gd name="adj1" fmla="val 50000"/>
            </a:avLst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Outline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372475" cy="4929187"/>
          </a:xfrm>
        </p:spPr>
        <p:txBody>
          <a:bodyPr/>
          <a:lstStyle/>
          <a:p>
            <a:pPr eaLnBrk="1" hangingPunct="1"/>
            <a:r>
              <a:rPr lang="en-US" sz="2400" smtClean="0"/>
              <a:t>Introduction </a:t>
            </a:r>
          </a:p>
          <a:p>
            <a:pPr lvl="1" eaLnBrk="1" hangingPunct="1"/>
            <a:r>
              <a:rPr lang="en-US" sz="2000" smtClean="0"/>
              <a:t>Why is outlier detection important and difficult</a:t>
            </a:r>
          </a:p>
          <a:p>
            <a:pPr eaLnBrk="1" hangingPunct="1"/>
            <a:r>
              <a:rPr lang="en-US" sz="2400" smtClean="0"/>
              <a:t>Our Contributions (PAO)</a:t>
            </a:r>
          </a:p>
          <a:p>
            <a:pPr lvl="1" eaLnBrk="1" hangingPunct="1"/>
            <a:r>
              <a:rPr lang="en-US" sz="2000" smtClean="0"/>
              <a:t>Outlier detection… </a:t>
            </a:r>
          </a:p>
          <a:p>
            <a:pPr lvl="2" eaLnBrk="1" hangingPunct="1"/>
            <a:r>
              <a:rPr lang="en-US" sz="2000" smtClean="0"/>
              <a:t>with reduced bandwidth consumption</a:t>
            </a:r>
          </a:p>
          <a:p>
            <a:pPr lvl="2" eaLnBrk="1" hangingPunct="1"/>
            <a:r>
              <a:rPr lang="en-US" sz="2000" smtClean="0"/>
              <a:t>over multiple window types (disjoint or sliding)</a:t>
            </a:r>
          </a:p>
          <a:p>
            <a:pPr lvl="2" eaLnBrk="1" hangingPunct="1"/>
            <a:r>
              <a:rPr lang="en-US" sz="2000" smtClean="0"/>
              <a:t>approximate or exact</a:t>
            </a:r>
          </a:p>
          <a:p>
            <a:pPr eaLnBrk="1" hangingPunct="1"/>
            <a:r>
              <a:rPr lang="en-US" sz="2400" smtClean="0"/>
              <a:t>From PAO to PAO+</a:t>
            </a:r>
          </a:p>
          <a:p>
            <a:pPr lvl="1" eaLnBrk="1" hangingPunct="1"/>
            <a:r>
              <a:rPr lang="en-US" sz="2000" smtClean="0"/>
              <a:t>Load balancing and comparison pruning</a:t>
            </a:r>
          </a:p>
          <a:p>
            <a:pPr eaLnBrk="1" hangingPunct="1"/>
            <a:r>
              <a:rPr lang="en-US" sz="2400" smtClean="0"/>
              <a:t>Experimental Evaluation</a:t>
            </a:r>
          </a:p>
          <a:p>
            <a:pPr eaLnBrk="1" hangingPunct="1"/>
            <a:r>
              <a:rPr lang="en-US" sz="2400" smtClean="0"/>
              <a:t>Related Work</a:t>
            </a:r>
          </a:p>
          <a:p>
            <a:pPr eaLnBrk="1" hangingPunct="1"/>
            <a:r>
              <a:rPr lang="en-US" sz="2400" smtClean="0"/>
              <a:t>Conclusions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B7ED45-85F6-4B69-9130-1243C5FB4471}" type="slidenum">
              <a:rPr lang="el-GR" smtClean="0">
                <a:solidFill>
                  <a:schemeClr val="tx1"/>
                </a:solidFill>
              </a:rPr>
              <a:pPr/>
              <a:t>2</a:t>
            </a:fld>
            <a:endParaRPr lang="el-GR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857750"/>
          </a:xfrm>
        </p:spPr>
        <p:txBody>
          <a:bodyPr/>
          <a:lstStyle/>
          <a:p>
            <a:pPr eaLnBrk="1" hangingPunct="1"/>
            <a:r>
              <a:rPr lang="en-US" sz="2400" smtClean="0"/>
              <a:t>For motes that both suppress their messages, the similarity test remains valid despite message suppression when:	</a:t>
            </a:r>
            <a:endParaRPr lang="en-US" sz="2000" smtClean="0"/>
          </a:p>
          <a:p>
            <a:pPr lvl="1" eaLnBrk="1" hangingPunct="1"/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t_previous</a:t>
            </a:r>
            <a:r>
              <a:rPr lang="en-US" sz="2000" baseline="30000" smtClean="0">
                <a:cs typeface="Times New Roman" pitchFamily="18" charset="0"/>
              </a:rPr>
              <a:t>Su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t_previous</a:t>
            </a:r>
            <a:r>
              <a:rPr lang="en-US" sz="2000" baseline="30000" smtClean="0">
                <a:cs typeface="Times New Roman" pitchFamily="18" charset="0"/>
              </a:rPr>
              <a:t>Sv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t_previous</a:t>
            </a:r>
            <a:r>
              <a:rPr lang="en-US" sz="2000" baseline="30000" smtClean="0">
                <a:cs typeface="Times New Roman" pitchFamily="18" charset="0"/>
              </a:rPr>
              <a:t>Su</a:t>
            </a:r>
            <a:r>
              <a:rPr lang="el-GR" sz="200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2000" smtClean="0">
                <a:cs typeface="Times New Roman" pitchFamily="18" charset="0"/>
              </a:rPr>
              <a:t>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thres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t_previous</a:t>
            </a:r>
            <a:r>
              <a:rPr lang="en-US" sz="2000" baseline="30000" smtClean="0">
                <a:cs typeface="Times New Roman" pitchFamily="18" charset="0"/>
              </a:rPr>
              <a:t>Sv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l-GR" sz="2000" smtClean="0">
                <a:cs typeface="Times New Roman" pitchFamily="18" charset="0"/>
              </a:rPr>
              <a:t>ε</a:t>
            </a:r>
            <a:endParaRPr lang="en-US" sz="20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800" smtClean="0"/>
          </a:p>
          <a:p>
            <a:pPr eaLnBrk="1" hangingPunct="1"/>
            <a:r>
              <a:rPr lang="en-US" sz="2400" smtClean="0"/>
              <a:t>When </a:t>
            </a:r>
            <a:r>
              <a:rPr lang="en-US" sz="2400" smtClean="0">
                <a:cs typeface="Times New Roman" pitchFamily="18" charset="0"/>
              </a:rPr>
              <a:t>S</a:t>
            </a:r>
            <a:r>
              <a:rPr lang="en-US" sz="2400" baseline="-25000" smtClean="0">
                <a:cs typeface="Times New Roman" pitchFamily="18" charset="0"/>
              </a:rPr>
              <a:t>v</a:t>
            </a:r>
            <a:r>
              <a:rPr lang="en-US" sz="2400" smtClean="0"/>
              <a:t> does not suppress its message while </a:t>
            </a:r>
            <a:r>
              <a:rPr lang="en-US" sz="2400" smtClean="0">
                <a:cs typeface="Times New Roman" pitchFamily="18" charset="0"/>
              </a:rPr>
              <a:t>S</a:t>
            </a:r>
            <a:r>
              <a:rPr lang="en-US" sz="2400" baseline="-25000" smtClean="0">
                <a:cs typeface="Times New Roman" pitchFamily="18" charset="0"/>
              </a:rPr>
              <a:t>u</a:t>
            </a:r>
            <a:r>
              <a:rPr lang="en-US" sz="2400" smtClean="0"/>
              <a:t> does, a valid test is guaranteed should the following hold: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t_previous</a:t>
            </a:r>
            <a:r>
              <a:rPr lang="en-US" sz="2000" baseline="30000" smtClean="0">
                <a:cs typeface="Times New Roman" pitchFamily="18" charset="0"/>
              </a:rPr>
              <a:t>Su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t_new</a:t>
            </a:r>
            <a:r>
              <a:rPr lang="en-US" sz="2000" baseline="30000" smtClean="0">
                <a:cs typeface="Times New Roman" pitchFamily="18" charset="0"/>
              </a:rPr>
              <a:t>Sv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t_previous</a:t>
            </a:r>
            <a:r>
              <a:rPr lang="en-US" sz="2000" baseline="30000" smtClean="0">
                <a:cs typeface="Times New Roman" pitchFamily="18" charset="0"/>
              </a:rPr>
              <a:t>Su</a:t>
            </a:r>
            <a:r>
              <a:rPr lang="el-GR" sz="200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2000" smtClean="0">
                <a:cs typeface="Times New Roman" pitchFamily="18" charset="0"/>
              </a:rPr>
              <a:t>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thres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000" smtClean="0">
                <a:latin typeface="Cambria Math" pitchFamily="18" charset="0"/>
              </a:rPr>
              <a:t>γ</a:t>
            </a:r>
            <a:r>
              <a:rPr lang="en-US" sz="2000" baseline="-25000" smtClean="0">
                <a:cs typeface="Times New Roman" pitchFamily="18" charset="0"/>
              </a:rPr>
              <a:t>t_new</a:t>
            </a:r>
            <a:r>
              <a:rPr lang="en-US" sz="2000" baseline="30000" smtClean="0">
                <a:cs typeface="Times New Roman" pitchFamily="18" charset="0"/>
              </a:rPr>
              <a:t>Sv</a:t>
            </a:r>
            <a:endParaRPr lang="en-US" sz="2000" smtClean="0">
              <a:cs typeface="Times New Roman" pitchFamily="18" charset="0"/>
            </a:endParaRP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The other case is symmetric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Otherwise… it depends on the actual changes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Message Suppression Accuracy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4F637-4C20-439A-8E7E-C467016B9B61}" type="slidenum">
              <a:rPr lang="el-GR" smtClean="0">
                <a:solidFill>
                  <a:schemeClr val="tx1"/>
                </a:solidFill>
              </a:rPr>
              <a:pPr/>
              <a:t>20</a:t>
            </a:fld>
            <a:endParaRPr lang="el-GR" smtClean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779838" y="3357563"/>
            <a:ext cx="1008062" cy="158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3779838" y="3071813"/>
            <a:ext cx="1022350" cy="28733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e 6"/>
          <p:cNvSpPr/>
          <p:nvPr/>
        </p:nvSpPr>
        <p:spPr>
          <a:xfrm rot="19406959">
            <a:off x="3289300" y="2924175"/>
            <a:ext cx="1008063" cy="863600"/>
          </a:xfrm>
          <a:prstGeom prst="pie">
            <a:avLst>
              <a:gd name="adj1" fmla="val 500679"/>
              <a:gd name="adj2" fmla="val 21434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4356100" y="306863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+ε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716463" y="314166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t_previous</a:t>
            </a:r>
            <a:r>
              <a:rPr lang="en-US" baseline="30000">
                <a:latin typeface="Calibri" pitchFamily="34" charset="0"/>
                <a:cs typeface="Times New Roman" pitchFamily="18" charset="0"/>
              </a:rPr>
              <a:t>Su</a:t>
            </a:r>
            <a:r>
              <a:rPr lang="el-GR" baseline="30000">
                <a:latin typeface="Times New Roman" pitchFamily="18" charset="0"/>
                <a:cs typeface="Times New Roman" pitchFamily="18" charset="0"/>
              </a:rPr>
              <a:t> </a:t>
            </a:r>
            <a:endParaRPr lang="el-GR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3794125" y="2852738"/>
            <a:ext cx="922338" cy="50641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Rectangle 19"/>
          <p:cNvSpPr>
            <a:spLocks noChangeArrowheads="1"/>
          </p:cNvSpPr>
          <p:nvPr/>
        </p:nvSpPr>
        <p:spPr bwMode="auto">
          <a:xfrm>
            <a:off x="4572000" y="2781300"/>
            <a:ext cx="81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   γ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thres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endParaRPr lang="el-GR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3779838" y="2636838"/>
            <a:ext cx="863600" cy="57626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671888" y="2528888"/>
            <a:ext cx="792162" cy="57626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3" name="Rectangle 38"/>
          <p:cNvSpPr>
            <a:spLocks noChangeArrowheads="1"/>
          </p:cNvSpPr>
          <p:nvPr/>
        </p:nvSpPr>
        <p:spPr bwMode="auto">
          <a:xfrm>
            <a:off x="2700338" y="256540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t_previous</a:t>
            </a:r>
            <a:r>
              <a:rPr lang="en-US" baseline="30000">
                <a:latin typeface="Calibri" pitchFamily="34" charset="0"/>
                <a:cs typeface="Times New Roman" pitchFamily="18" charset="0"/>
              </a:rPr>
              <a:t>Sv</a:t>
            </a:r>
            <a:endParaRPr lang="el-GR">
              <a:latin typeface="Calibri" pitchFamily="34" charset="0"/>
            </a:endParaRPr>
          </a:p>
        </p:txBody>
      </p:sp>
      <p:sp>
        <p:nvSpPr>
          <p:cNvPr id="56334" name="TextBox 39"/>
          <p:cNvSpPr txBox="1">
            <a:spLocks noChangeArrowheads="1"/>
          </p:cNvSpPr>
          <p:nvPr/>
        </p:nvSpPr>
        <p:spPr bwMode="auto">
          <a:xfrm>
            <a:off x="4284663" y="2349500"/>
            <a:ext cx="503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- ε</a:t>
            </a:r>
          </a:p>
        </p:txBody>
      </p:sp>
      <p:sp>
        <p:nvSpPr>
          <p:cNvPr id="43" name="Pie 42"/>
          <p:cNvSpPr/>
          <p:nvPr/>
        </p:nvSpPr>
        <p:spPr>
          <a:xfrm rot="17001275">
            <a:off x="3236119" y="2794794"/>
            <a:ext cx="1008062" cy="863600"/>
          </a:xfrm>
          <a:prstGeom prst="pie">
            <a:avLst>
              <a:gd name="adj1" fmla="val 1549016"/>
              <a:gd name="adj2" fmla="val 26250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10800000" flipV="1">
            <a:off x="3492500" y="5589588"/>
            <a:ext cx="1008063" cy="158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3492500" y="5303838"/>
            <a:ext cx="1022350" cy="28733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067175" y="5300663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+ε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427538" y="537368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t_previous</a:t>
            </a:r>
            <a:r>
              <a:rPr lang="en-US" baseline="30000">
                <a:latin typeface="Calibri" pitchFamily="34" charset="0"/>
                <a:cs typeface="Times New Roman" pitchFamily="18" charset="0"/>
              </a:rPr>
              <a:t>Su</a:t>
            </a:r>
            <a:r>
              <a:rPr lang="el-GR" baseline="30000">
                <a:latin typeface="Calibri" pitchFamily="34" charset="0"/>
                <a:cs typeface="Times New Roman" pitchFamily="18" charset="0"/>
              </a:rPr>
              <a:t> </a:t>
            </a:r>
            <a:endParaRPr lang="el-GR">
              <a:latin typeface="Calibri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0800000" flipV="1">
            <a:off x="3506788" y="5084763"/>
            <a:ext cx="920750" cy="50641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ie 68"/>
          <p:cNvSpPr/>
          <p:nvPr/>
        </p:nvSpPr>
        <p:spPr>
          <a:xfrm rot="18473830">
            <a:off x="3063875" y="5157788"/>
            <a:ext cx="963613" cy="846137"/>
          </a:xfrm>
          <a:prstGeom prst="pie">
            <a:avLst>
              <a:gd name="adj1" fmla="val 1274880"/>
              <a:gd name="adj2" fmla="val 30881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4356100" y="5013325"/>
            <a:ext cx="661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γ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thres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endParaRPr lang="el-GR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2627313" y="4868863"/>
            <a:ext cx="83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 Math" pitchFamily="18" charset="0"/>
              </a:rPr>
              <a:t>γ</a:t>
            </a:r>
            <a:r>
              <a:rPr lang="en-US" baseline="-25000">
                <a:latin typeface="Calibri" pitchFamily="34" charset="0"/>
                <a:cs typeface="Times New Roman" pitchFamily="18" charset="0"/>
              </a:rPr>
              <a:t>t_new</a:t>
            </a:r>
            <a:r>
              <a:rPr lang="en-US" baseline="30000">
                <a:latin typeface="Calibri" pitchFamily="34" charset="0"/>
                <a:cs typeface="Times New Roman" pitchFamily="18" charset="0"/>
              </a:rPr>
              <a:t>Sv</a:t>
            </a:r>
            <a:endParaRPr lang="el-GR">
              <a:latin typeface="Calibri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rot="16200000" flipH="1">
            <a:off x="3671887" y="3249613"/>
            <a:ext cx="144463" cy="7143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4572001" y="2708275"/>
            <a:ext cx="215900" cy="7302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203575" y="5157788"/>
            <a:ext cx="720725" cy="358775"/>
          </a:xfrm>
          <a:prstGeom prst="arc">
            <a:avLst>
              <a:gd name="adj1" fmla="val 16971957"/>
              <a:gd name="adj2" fmla="val 0"/>
            </a:avLst>
          </a:prstGeom>
          <a:ln w="25400">
            <a:solidFill>
              <a:schemeClr val="tx1"/>
            </a:solidFill>
            <a:prstDash val="sysDot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1" grpId="0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Outline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372475" cy="4929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Introduction 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Why is Outlier Detection Important and Difficult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Our Contributions (PAO)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Outlier detection… 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with reduced bandwidth consumption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over multiple window types (disjoint or sliding)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approximate or exact</a:t>
            </a:r>
          </a:p>
          <a:p>
            <a:pPr eaLnBrk="1" hangingPunct="1">
              <a:defRPr/>
            </a:pPr>
            <a:r>
              <a:rPr lang="en-US" sz="2400" dirty="0" smtClean="0"/>
              <a:t>From PAO to PAO+</a:t>
            </a:r>
          </a:p>
          <a:p>
            <a:pPr lvl="1" eaLnBrk="1" hangingPunct="1">
              <a:defRPr/>
            </a:pPr>
            <a:r>
              <a:rPr lang="en-US" sz="2000" dirty="0" smtClean="0"/>
              <a:t>Load balancing and comparison pruning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Experimental Evaluation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2E90A5-CC8E-4998-8F03-F52B27FD8BD6}" type="slidenum">
              <a:rPr lang="el-GR" smtClean="0">
                <a:solidFill>
                  <a:schemeClr val="tx1"/>
                </a:solidFill>
              </a:rPr>
              <a:pPr/>
              <a:t>21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0005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0005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0005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</a:rPr>
              <a:t>PAO+</a:t>
            </a:r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: Comparison Pruning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46264-37CA-4DDF-908E-D3F786675B17}" type="slidenum">
              <a:rPr lang="el-GR" smtClean="0">
                <a:solidFill>
                  <a:schemeClr val="tx1"/>
                </a:solidFill>
              </a:rPr>
              <a:pPr/>
              <a:t>22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60422" name="Oval 61"/>
          <p:cNvSpPr>
            <a:spLocks noChangeArrowheads="1"/>
          </p:cNvSpPr>
          <p:nvPr/>
        </p:nvSpPr>
        <p:spPr bwMode="auto">
          <a:xfrm>
            <a:off x="214313" y="3429000"/>
            <a:ext cx="4429125" cy="142875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6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929063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1481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147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35768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9290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929063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857625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929063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4291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7147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0719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64331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Content Placeholder 2"/>
          <p:cNvSpPr txBox="1">
            <a:spLocks/>
          </p:cNvSpPr>
          <p:nvPr/>
        </p:nvSpPr>
        <p:spPr bwMode="auto">
          <a:xfrm>
            <a:off x="4859338" y="1268413"/>
            <a:ext cx="40719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Modified cluster election process, returns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/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Bucket Nodes + </a:t>
            </a:r>
            <a:r>
              <a:rPr lang="en-US" sz="2400" dirty="0">
                <a:latin typeface="+mj-lt"/>
                <a:cs typeface="Times New Roman" pitchFamily="18" charset="0"/>
              </a:rPr>
              <a:t>1 bucket for motes that fail at the linearity test</a:t>
            </a:r>
            <a:endParaRPr lang="en-US" sz="2400" dirty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Hash based on the slope of mote regression models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Comparison pruning is achieved by hashing highly dissimilar slopes to different buckets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214313" y="1785938"/>
            <a:ext cx="1038225" cy="942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1285875" y="1785938"/>
            <a:ext cx="1038225" cy="942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2357438" y="1785938"/>
            <a:ext cx="1038225" cy="942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3429000" y="1785938"/>
            <a:ext cx="1038225" cy="942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568" name="AutoShape 40"/>
          <p:cNvCxnSpPr>
            <a:cxnSpLocks noChangeShapeType="1"/>
          </p:cNvCxnSpPr>
          <p:nvPr/>
        </p:nvCxnSpPr>
        <p:spPr bwMode="auto">
          <a:xfrm rot="16200000" flipH="1">
            <a:off x="671513" y="3186113"/>
            <a:ext cx="1443037" cy="357187"/>
          </a:xfrm>
          <a:prstGeom prst="straightConnector1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/>
          </a:ln>
        </p:spPr>
      </p:cxnSp>
      <p:cxnSp>
        <p:nvCxnSpPr>
          <p:cNvPr id="44" name="AutoShape 40"/>
          <p:cNvCxnSpPr>
            <a:cxnSpLocks noChangeShapeType="1"/>
          </p:cNvCxnSpPr>
          <p:nvPr/>
        </p:nvCxnSpPr>
        <p:spPr bwMode="auto">
          <a:xfrm rot="5400000">
            <a:off x="1477963" y="3278188"/>
            <a:ext cx="1300162" cy="315912"/>
          </a:xfrm>
          <a:prstGeom prst="straightConnector1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/>
          </a:ln>
        </p:spPr>
      </p:cxnSp>
      <p:cxnSp>
        <p:nvCxnSpPr>
          <p:cNvPr id="47" name="AutoShape 40"/>
          <p:cNvCxnSpPr>
            <a:cxnSpLocks noChangeShapeType="1"/>
          </p:cNvCxnSpPr>
          <p:nvPr/>
        </p:nvCxnSpPr>
        <p:spPr bwMode="auto">
          <a:xfrm rot="16200000" flipH="1">
            <a:off x="1885951" y="3257550"/>
            <a:ext cx="1300162" cy="3571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/>
          </a:ln>
        </p:spPr>
      </p:cxnSp>
      <p:cxnSp>
        <p:nvCxnSpPr>
          <p:cNvPr id="49" name="AutoShape 40"/>
          <p:cNvCxnSpPr>
            <a:cxnSpLocks noChangeShapeType="1"/>
          </p:cNvCxnSpPr>
          <p:nvPr/>
        </p:nvCxnSpPr>
        <p:spPr bwMode="auto">
          <a:xfrm rot="5400000">
            <a:off x="2585245" y="3313906"/>
            <a:ext cx="1300162" cy="2444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/>
          </a:ln>
        </p:spPr>
      </p:cxnSp>
      <p:cxnSp>
        <p:nvCxnSpPr>
          <p:cNvPr id="53" name="AutoShape 40"/>
          <p:cNvCxnSpPr>
            <a:cxnSpLocks noChangeShapeType="1"/>
          </p:cNvCxnSpPr>
          <p:nvPr/>
        </p:nvCxnSpPr>
        <p:spPr bwMode="auto">
          <a:xfrm rot="16200000" flipH="1">
            <a:off x="-257174" y="3257550"/>
            <a:ext cx="1300162" cy="357187"/>
          </a:xfrm>
          <a:prstGeom prst="straightConnector1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</p:cxnSp>
      <p:cxnSp>
        <p:nvCxnSpPr>
          <p:cNvPr id="55" name="AutoShape 40"/>
          <p:cNvCxnSpPr>
            <a:cxnSpLocks noChangeShapeType="1"/>
          </p:cNvCxnSpPr>
          <p:nvPr/>
        </p:nvCxnSpPr>
        <p:spPr bwMode="auto">
          <a:xfrm rot="5400000">
            <a:off x="442120" y="3313906"/>
            <a:ext cx="1300162" cy="244475"/>
          </a:xfrm>
          <a:prstGeom prst="straightConnector1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</p:cxnSp>
      <p:cxnSp>
        <p:nvCxnSpPr>
          <p:cNvPr id="57" name="AutoShape 40"/>
          <p:cNvCxnSpPr>
            <a:cxnSpLocks noChangeShapeType="1"/>
          </p:cNvCxnSpPr>
          <p:nvPr/>
        </p:nvCxnSpPr>
        <p:spPr bwMode="auto">
          <a:xfrm rot="16200000" flipH="1">
            <a:off x="2957512" y="3257551"/>
            <a:ext cx="1228725" cy="28575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59" name="AutoShape 40"/>
          <p:cNvCxnSpPr>
            <a:cxnSpLocks noChangeShapeType="1"/>
          </p:cNvCxnSpPr>
          <p:nvPr/>
        </p:nvCxnSpPr>
        <p:spPr bwMode="auto">
          <a:xfrm rot="5400000">
            <a:off x="3656806" y="3171032"/>
            <a:ext cx="1300163" cy="38735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</p:cxnSp>
      <p:pic>
        <p:nvPicPr>
          <p:cNvPr id="604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4286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78618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1433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44291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286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7147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5718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286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0719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286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0719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6434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5720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286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64331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5004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5720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5720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1" name="Straight Arrow Connector 90"/>
          <p:cNvCxnSpPr/>
          <p:nvPr/>
        </p:nvCxnSpPr>
        <p:spPr>
          <a:xfrm>
            <a:off x="2643188" y="1571625"/>
            <a:ext cx="1857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214313" y="1571625"/>
            <a:ext cx="2000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79"/>
          <p:cNvSpPr txBox="1">
            <a:spLocks noChangeArrowheads="1"/>
          </p:cNvSpPr>
          <p:nvPr/>
        </p:nvSpPr>
        <p:spPr bwMode="auto">
          <a:xfrm>
            <a:off x="2000250" y="1357313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i="1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96" name="TextBox 79"/>
          <p:cNvSpPr txBox="1">
            <a:spLocks noChangeArrowheads="1"/>
          </p:cNvSpPr>
          <p:nvPr/>
        </p:nvSpPr>
        <p:spPr bwMode="auto">
          <a:xfrm>
            <a:off x="179388" y="2420938"/>
            <a:ext cx="576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i="1">
                <a:latin typeface="Times New Roman" pitchFamily="18" charset="0"/>
                <a:cs typeface="Times New Roman" pitchFamily="18" charset="0"/>
              </a:rPr>
              <a:t>-π/2</a:t>
            </a:r>
          </a:p>
        </p:txBody>
      </p:sp>
      <p:sp>
        <p:nvSpPr>
          <p:cNvPr id="97" name="TextBox 79"/>
          <p:cNvSpPr txBox="1">
            <a:spLocks noChangeArrowheads="1"/>
          </p:cNvSpPr>
          <p:nvPr/>
        </p:nvSpPr>
        <p:spPr bwMode="auto">
          <a:xfrm>
            <a:off x="785813" y="2428875"/>
            <a:ext cx="546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i="1">
                <a:latin typeface="Times New Roman" pitchFamily="18" charset="0"/>
                <a:cs typeface="Times New Roman" pitchFamily="18" charset="0"/>
              </a:rPr>
              <a:t>-π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/4</a:t>
            </a:r>
            <a:endParaRPr lang="el-GR" sz="1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79"/>
          <p:cNvSpPr txBox="1">
            <a:spLocks noChangeArrowheads="1"/>
          </p:cNvSpPr>
          <p:nvPr/>
        </p:nvSpPr>
        <p:spPr bwMode="auto">
          <a:xfrm>
            <a:off x="1214438" y="2428875"/>
            <a:ext cx="620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i="1">
                <a:latin typeface="Times New Roman" pitchFamily="18" charset="0"/>
                <a:cs typeface="Times New Roman" pitchFamily="18" charset="0"/>
              </a:rPr>
              <a:t>-π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/4</a:t>
            </a:r>
            <a:endParaRPr lang="el-GR" sz="1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79"/>
          <p:cNvSpPr txBox="1">
            <a:spLocks noChangeArrowheads="1"/>
          </p:cNvSpPr>
          <p:nvPr/>
        </p:nvSpPr>
        <p:spPr bwMode="auto">
          <a:xfrm>
            <a:off x="1979613" y="2420938"/>
            <a:ext cx="500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i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0" name="TextBox 79"/>
          <p:cNvSpPr txBox="1">
            <a:spLocks noChangeArrowheads="1"/>
          </p:cNvSpPr>
          <p:nvPr/>
        </p:nvSpPr>
        <p:spPr bwMode="auto">
          <a:xfrm>
            <a:off x="2195513" y="2420938"/>
            <a:ext cx="57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i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1" name="TextBox 79"/>
          <p:cNvSpPr txBox="1">
            <a:spLocks noChangeArrowheads="1"/>
          </p:cNvSpPr>
          <p:nvPr/>
        </p:nvSpPr>
        <p:spPr bwMode="auto">
          <a:xfrm>
            <a:off x="2916238" y="2420938"/>
            <a:ext cx="57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i="1">
                <a:latin typeface="Times New Roman" pitchFamily="18" charset="0"/>
                <a:cs typeface="Times New Roman" pitchFamily="18" charset="0"/>
              </a:rPr>
              <a:t>π/4</a:t>
            </a:r>
          </a:p>
        </p:txBody>
      </p:sp>
      <p:sp>
        <p:nvSpPr>
          <p:cNvPr id="102" name="TextBox 79"/>
          <p:cNvSpPr txBox="1">
            <a:spLocks noChangeArrowheads="1"/>
          </p:cNvSpPr>
          <p:nvPr/>
        </p:nvSpPr>
        <p:spPr bwMode="auto">
          <a:xfrm>
            <a:off x="3357563" y="2428875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/4</a:t>
            </a:r>
            <a:endParaRPr lang="el-GR" sz="1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79"/>
          <p:cNvSpPr txBox="1">
            <a:spLocks noChangeArrowheads="1"/>
          </p:cNvSpPr>
          <p:nvPr/>
        </p:nvSpPr>
        <p:spPr bwMode="auto">
          <a:xfrm>
            <a:off x="4067175" y="242093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i="1">
                <a:latin typeface="Times New Roman" pitchFamily="18" charset="0"/>
                <a:cs typeface="Times New Roman" pitchFamily="18" charset="0"/>
              </a:rPr>
              <a:t>π/2</a:t>
            </a:r>
          </a:p>
        </p:txBody>
      </p:sp>
      <p:pic>
        <p:nvPicPr>
          <p:cNvPr id="604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6435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78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286375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714375" y="5214938"/>
            <a:ext cx="3500438" cy="646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1600" dirty="0">
                <a:latin typeface="+mn-lt"/>
              </a:rPr>
              <a:t>Clusterhead – Bucket Node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sz="1600" dirty="0">
                <a:latin typeface="+mn-lt"/>
              </a:rPr>
              <a:t>Regular Sensor</a:t>
            </a:r>
            <a:endParaRPr lang="el-GR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4" grpId="0" animBg="1"/>
      <p:bldP spid="22565" grpId="0" animBg="1"/>
      <p:bldP spid="22566" grpId="0" animBg="1"/>
      <p:bldP spid="22567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52863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52863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2863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</a:rPr>
              <a:t>PAO+</a:t>
            </a:r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: Load Balancing Among Buckets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624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E0237-EFA0-4661-AFD6-1AE69C9F3DAD}" type="slidenum">
              <a:rPr lang="el-GR" smtClean="0">
                <a:solidFill>
                  <a:schemeClr val="tx1"/>
                </a:solidFill>
              </a:rPr>
              <a:pPr/>
              <a:t>23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62470" name="Oval 61"/>
          <p:cNvSpPr>
            <a:spLocks noChangeArrowheads="1"/>
          </p:cNvSpPr>
          <p:nvPr/>
        </p:nvSpPr>
        <p:spPr bwMode="auto">
          <a:xfrm>
            <a:off x="285750" y="4714875"/>
            <a:ext cx="4429125" cy="142875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2471" name="Picture 2" descr="E:\My Briefcase\PhD\mySubmissions\mo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5214938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50068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0006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56435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521493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2" descr="E:\My Briefcase\PhD\mySubmissions\mo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214938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2" descr="E:\My Briefcase\PhD\mySubmissions\mo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5143500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2" descr="E:\My Briefcase\PhD\mySubmissions\mo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5214938"/>
            <a:ext cx="398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57150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0006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535781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92918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Content Placeholder 2"/>
          <p:cNvSpPr txBox="1">
            <a:spLocks/>
          </p:cNvSpPr>
          <p:nvPr/>
        </p:nvSpPr>
        <p:spPr bwMode="auto">
          <a:xfrm>
            <a:off x="4500563" y="1428750"/>
            <a:ext cx="4643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Histogram Calculation Phase: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Buckets construct </a:t>
            </a:r>
            <a:r>
              <a:rPr lang="en-US" sz="2000" dirty="0" err="1">
                <a:latin typeface="+mn-lt"/>
                <a:cs typeface="+mn-cs"/>
              </a:rPr>
              <a:t>equi</a:t>
            </a:r>
            <a:r>
              <a:rPr lang="en-US" sz="2000" dirty="0">
                <a:latin typeface="+mn-lt"/>
                <a:cs typeface="+mn-cs"/>
              </a:rPr>
              <a:t>-width histogram based on the received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regression slope</a:t>
            </a:r>
            <a:r>
              <a:rPr lang="en-US" sz="2000" dirty="0">
                <a:latin typeface="+mn-lt"/>
                <a:cs typeface="+mn-cs"/>
              </a:rPr>
              <a:t> frequencies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62484" name="Rectangle 36"/>
          <p:cNvSpPr>
            <a:spLocks noChangeArrowheads="1"/>
          </p:cNvSpPr>
          <p:nvPr/>
        </p:nvSpPr>
        <p:spPr bwMode="auto">
          <a:xfrm>
            <a:off x="285750" y="3071813"/>
            <a:ext cx="1038225" cy="942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5" name="Rectangle 37"/>
          <p:cNvSpPr>
            <a:spLocks noChangeArrowheads="1"/>
          </p:cNvSpPr>
          <p:nvPr/>
        </p:nvSpPr>
        <p:spPr bwMode="auto">
          <a:xfrm>
            <a:off x="1357313" y="3071813"/>
            <a:ext cx="1038225" cy="942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6" name="Rectangle 38"/>
          <p:cNvSpPr>
            <a:spLocks noChangeArrowheads="1"/>
          </p:cNvSpPr>
          <p:nvPr/>
        </p:nvSpPr>
        <p:spPr bwMode="auto">
          <a:xfrm>
            <a:off x="2428875" y="3071813"/>
            <a:ext cx="1038225" cy="942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7" name="Rectangle 39"/>
          <p:cNvSpPr>
            <a:spLocks noChangeArrowheads="1"/>
          </p:cNvSpPr>
          <p:nvPr/>
        </p:nvSpPr>
        <p:spPr bwMode="auto">
          <a:xfrm>
            <a:off x="3500438" y="3071813"/>
            <a:ext cx="1038225" cy="942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2488" name="AutoShape 40"/>
          <p:cNvCxnSpPr>
            <a:cxnSpLocks noChangeShapeType="1"/>
          </p:cNvCxnSpPr>
          <p:nvPr/>
        </p:nvCxnSpPr>
        <p:spPr bwMode="auto">
          <a:xfrm rot="16200000" flipH="1">
            <a:off x="742950" y="4471988"/>
            <a:ext cx="1443037" cy="357188"/>
          </a:xfrm>
          <a:prstGeom prst="straightConnector1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/>
          </a:ln>
        </p:spPr>
      </p:cxnSp>
      <p:cxnSp>
        <p:nvCxnSpPr>
          <p:cNvPr id="62489" name="AutoShape 40"/>
          <p:cNvCxnSpPr>
            <a:cxnSpLocks noChangeShapeType="1"/>
          </p:cNvCxnSpPr>
          <p:nvPr/>
        </p:nvCxnSpPr>
        <p:spPr bwMode="auto">
          <a:xfrm rot="5400000">
            <a:off x="1549401" y="4564062"/>
            <a:ext cx="1300162" cy="315913"/>
          </a:xfrm>
          <a:prstGeom prst="straightConnector1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/>
          </a:ln>
        </p:spPr>
      </p:cxnSp>
      <p:cxnSp>
        <p:nvCxnSpPr>
          <p:cNvPr id="62490" name="AutoShape 40"/>
          <p:cNvCxnSpPr>
            <a:cxnSpLocks noChangeShapeType="1"/>
          </p:cNvCxnSpPr>
          <p:nvPr/>
        </p:nvCxnSpPr>
        <p:spPr bwMode="auto">
          <a:xfrm rot="16200000" flipH="1">
            <a:off x="1957388" y="4543425"/>
            <a:ext cx="1300162" cy="3571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/>
          </a:ln>
        </p:spPr>
      </p:cxnSp>
      <p:cxnSp>
        <p:nvCxnSpPr>
          <p:cNvPr id="62491" name="AutoShape 40"/>
          <p:cNvCxnSpPr>
            <a:cxnSpLocks noChangeShapeType="1"/>
          </p:cNvCxnSpPr>
          <p:nvPr/>
        </p:nvCxnSpPr>
        <p:spPr bwMode="auto">
          <a:xfrm rot="5400000">
            <a:off x="2656682" y="4599781"/>
            <a:ext cx="1300162" cy="2444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/>
          </a:ln>
        </p:spPr>
      </p:cxnSp>
      <p:cxnSp>
        <p:nvCxnSpPr>
          <p:cNvPr id="62492" name="AutoShape 40"/>
          <p:cNvCxnSpPr>
            <a:cxnSpLocks noChangeShapeType="1"/>
          </p:cNvCxnSpPr>
          <p:nvPr/>
        </p:nvCxnSpPr>
        <p:spPr bwMode="auto">
          <a:xfrm rot="16200000" flipH="1">
            <a:off x="-185737" y="4543425"/>
            <a:ext cx="1300162" cy="357188"/>
          </a:xfrm>
          <a:prstGeom prst="straightConnector1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</p:cxnSp>
      <p:cxnSp>
        <p:nvCxnSpPr>
          <p:cNvPr id="62493" name="AutoShape 40"/>
          <p:cNvCxnSpPr>
            <a:cxnSpLocks noChangeShapeType="1"/>
          </p:cNvCxnSpPr>
          <p:nvPr/>
        </p:nvCxnSpPr>
        <p:spPr bwMode="auto">
          <a:xfrm rot="5400000">
            <a:off x="513557" y="4599781"/>
            <a:ext cx="1300162" cy="244475"/>
          </a:xfrm>
          <a:prstGeom prst="straightConnector1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</p:cxnSp>
      <p:cxnSp>
        <p:nvCxnSpPr>
          <p:cNvPr id="62494" name="AutoShape 40"/>
          <p:cNvCxnSpPr>
            <a:cxnSpLocks noChangeShapeType="1"/>
          </p:cNvCxnSpPr>
          <p:nvPr/>
        </p:nvCxnSpPr>
        <p:spPr bwMode="auto">
          <a:xfrm rot="16200000" flipH="1">
            <a:off x="3028950" y="4543426"/>
            <a:ext cx="1228725" cy="28575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62495" name="AutoShape 40"/>
          <p:cNvCxnSpPr>
            <a:cxnSpLocks noChangeShapeType="1"/>
          </p:cNvCxnSpPr>
          <p:nvPr/>
        </p:nvCxnSpPr>
        <p:spPr bwMode="auto">
          <a:xfrm rot="5400000">
            <a:off x="3728243" y="4456907"/>
            <a:ext cx="1300163" cy="38735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</p:cxnSp>
      <p:pic>
        <p:nvPicPr>
          <p:cNvPr id="624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55721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07206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4292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571500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55721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50006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857750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55721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5781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55721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535781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592931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58578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55721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929188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4786313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58578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585787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79"/>
          <p:cNvSpPr txBox="1">
            <a:spLocks noChangeArrowheads="1"/>
          </p:cNvSpPr>
          <p:nvPr/>
        </p:nvSpPr>
        <p:spPr bwMode="auto">
          <a:xfrm>
            <a:off x="179388" y="3716338"/>
            <a:ext cx="614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Times New Roman" pitchFamily="18" charset="0"/>
              </a:rPr>
              <a:t>-</a:t>
            </a:r>
            <a:r>
              <a:rPr lang="el-GR" sz="1600" dirty="0">
                <a:latin typeface="+mn-lt"/>
                <a:cs typeface="Times New Roman" pitchFamily="18" charset="0"/>
              </a:rPr>
              <a:t>π/2</a:t>
            </a:r>
          </a:p>
        </p:txBody>
      </p:sp>
      <p:sp>
        <p:nvSpPr>
          <p:cNvPr id="97" name="TextBox 79"/>
          <p:cNvSpPr txBox="1">
            <a:spLocks noChangeArrowheads="1"/>
          </p:cNvSpPr>
          <p:nvPr/>
        </p:nvSpPr>
        <p:spPr bwMode="auto">
          <a:xfrm>
            <a:off x="857250" y="3714750"/>
            <a:ext cx="546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  <a:cs typeface="Times New Roman" pitchFamily="18" charset="0"/>
              </a:rPr>
              <a:t>-π</a:t>
            </a:r>
            <a:r>
              <a:rPr lang="en-US" sz="1600" dirty="0">
                <a:latin typeface="+mn-lt"/>
                <a:cs typeface="Times New Roman" pitchFamily="18" charset="0"/>
              </a:rPr>
              <a:t>/4</a:t>
            </a:r>
            <a:endParaRPr lang="el-GR" sz="1600" dirty="0">
              <a:latin typeface="+mn-lt"/>
              <a:cs typeface="Times New Roman" pitchFamily="18" charset="0"/>
            </a:endParaRPr>
          </a:p>
        </p:txBody>
      </p:sp>
      <p:sp>
        <p:nvSpPr>
          <p:cNvPr id="98" name="TextBox 79"/>
          <p:cNvSpPr txBox="1">
            <a:spLocks noChangeArrowheads="1"/>
          </p:cNvSpPr>
          <p:nvPr/>
        </p:nvSpPr>
        <p:spPr bwMode="auto">
          <a:xfrm>
            <a:off x="1285875" y="3714750"/>
            <a:ext cx="622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  <a:cs typeface="Times New Roman" pitchFamily="18" charset="0"/>
              </a:rPr>
              <a:t>-π</a:t>
            </a:r>
            <a:r>
              <a:rPr lang="en-US" sz="1600" dirty="0">
                <a:latin typeface="+mn-lt"/>
                <a:cs typeface="Times New Roman" pitchFamily="18" charset="0"/>
              </a:rPr>
              <a:t>/4</a:t>
            </a:r>
            <a:endParaRPr lang="el-GR" sz="1600" dirty="0">
              <a:latin typeface="+mn-lt"/>
              <a:cs typeface="Times New Roman" pitchFamily="18" charset="0"/>
            </a:endParaRPr>
          </a:p>
        </p:txBody>
      </p:sp>
      <p:sp>
        <p:nvSpPr>
          <p:cNvPr id="99" name="TextBox 79"/>
          <p:cNvSpPr txBox="1">
            <a:spLocks noChangeArrowheads="1"/>
          </p:cNvSpPr>
          <p:nvPr/>
        </p:nvSpPr>
        <p:spPr bwMode="auto">
          <a:xfrm>
            <a:off x="2051050" y="3716338"/>
            <a:ext cx="500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  <a:cs typeface="Times New Roman" pitchFamily="18" charset="0"/>
              </a:rPr>
              <a:t>0</a:t>
            </a:r>
          </a:p>
        </p:txBody>
      </p:sp>
      <p:sp>
        <p:nvSpPr>
          <p:cNvPr id="100" name="TextBox 79"/>
          <p:cNvSpPr txBox="1">
            <a:spLocks noChangeArrowheads="1"/>
          </p:cNvSpPr>
          <p:nvPr/>
        </p:nvSpPr>
        <p:spPr bwMode="auto">
          <a:xfrm>
            <a:off x="2268538" y="3716338"/>
            <a:ext cx="57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  <a:cs typeface="Times New Roman" pitchFamily="18" charset="0"/>
              </a:rPr>
              <a:t>0</a:t>
            </a:r>
          </a:p>
        </p:txBody>
      </p:sp>
      <p:sp>
        <p:nvSpPr>
          <p:cNvPr id="101" name="TextBox 79"/>
          <p:cNvSpPr txBox="1">
            <a:spLocks noChangeArrowheads="1"/>
          </p:cNvSpPr>
          <p:nvPr/>
        </p:nvSpPr>
        <p:spPr bwMode="auto">
          <a:xfrm>
            <a:off x="2916238" y="3716338"/>
            <a:ext cx="642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  <a:cs typeface="Times New Roman" pitchFamily="18" charset="0"/>
              </a:rPr>
              <a:t>π</a:t>
            </a:r>
            <a:r>
              <a:rPr lang="en-US" sz="1600" dirty="0">
                <a:latin typeface="+mn-lt"/>
                <a:cs typeface="Times New Roman" pitchFamily="18" charset="0"/>
              </a:rPr>
              <a:t>/4</a:t>
            </a:r>
            <a:endParaRPr lang="el-GR" sz="1600" dirty="0">
              <a:latin typeface="+mn-lt"/>
              <a:cs typeface="Times New Roman" pitchFamily="18" charset="0"/>
            </a:endParaRPr>
          </a:p>
        </p:txBody>
      </p:sp>
      <p:sp>
        <p:nvSpPr>
          <p:cNvPr id="102" name="TextBox 79"/>
          <p:cNvSpPr txBox="1">
            <a:spLocks noChangeArrowheads="1"/>
          </p:cNvSpPr>
          <p:nvPr/>
        </p:nvSpPr>
        <p:spPr bwMode="auto">
          <a:xfrm>
            <a:off x="3419475" y="3716338"/>
            <a:ext cx="642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  <a:cs typeface="Times New Roman" pitchFamily="18" charset="0"/>
              </a:rPr>
              <a:t>π</a:t>
            </a:r>
            <a:r>
              <a:rPr lang="en-US" sz="1600" dirty="0">
                <a:latin typeface="+mn-lt"/>
                <a:cs typeface="Times New Roman" pitchFamily="18" charset="0"/>
              </a:rPr>
              <a:t>/4</a:t>
            </a:r>
            <a:endParaRPr lang="el-GR" sz="1600" dirty="0">
              <a:latin typeface="+mn-lt"/>
              <a:cs typeface="Times New Roman" pitchFamily="18" charset="0"/>
            </a:endParaRPr>
          </a:p>
        </p:txBody>
      </p:sp>
      <p:sp>
        <p:nvSpPr>
          <p:cNvPr id="103" name="TextBox 79"/>
          <p:cNvSpPr txBox="1">
            <a:spLocks noChangeArrowheads="1"/>
          </p:cNvSpPr>
          <p:nvPr/>
        </p:nvSpPr>
        <p:spPr bwMode="auto">
          <a:xfrm>
            <a:off x="4067175" y="3714750"/>
            <a:ext cx="504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  <a:cs typeface="Times New Roman" pitchFamily="18" charset="0"/>
              </a:rPr>
              <a:t>π/2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4643438" y="2857500"/>
            <a:ext cx="4643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Histogram Communication Phase: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Each bucket communicates to the clusterhead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latin typeface="+mn-lt"/>
                <a:cs typeface="+mn-cs"/>
              </a:rPr>
              <a:t>Estimated frequency counts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latin typeface="+mn-lt"/>
                <a:cs typeface="+mn-cs"/>
              </a:rPr>
              <a:t>Width parameter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4714875" y="4643438"/>
            <a:ext cx="4643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Hash Key Space Reassignment: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Clusterhead determines a new space partitioning and broadcasts the corresponding information</a:t>
            </a:r>
            <a:endParaRPr lang="en-US" sz="2000" i="1" baseline="-2500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67" name="TextBox 79"/>
          <p:cNvSpPr txBox="1">
            <a:spLocks noChangeArrowheads="1"/>
          </p:cNvSpPr>
          <p:nvPr/>
        </p:nvSpPr>
        <p:spPr bwMode="auto">
          <a:xfrm>
            <a:off x="571500" y="5429250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Times New Roman" pitchFamily="18" charset="0"/>
              </a:rPr>
              <a:t>S</a:t>
            </a:r>
            <a:r>
              <a:rPr lang="en-US" sz="1600" baseline="-25000" dirty="0">
                <a:latin typeface="+mn-lt"/>
                <a:cs typeface="Times New Roman" pitchFamily="18" charset="0"/>
              </a:rPr>
              <a:t>B1</a:t>
            </a:r>
            <a:endParaRPr lang="el-GR" sz="1600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68" name="TextBox 79"/>
          <p:cNvSpPr txBox="1">
            <a:spLocks noChangeArrowheads="1"/>
          </p:cNvSpPr>
          <p:nvPr/>
        </p:nvSpPr>
        <p:spPr bwMode="auto">
          <a:xfrm>
            <a:off x="1285875" y="5429250"/>
            <a:ext cx="78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Times New Roman" pitchFamily="18" charset="0"/>
              </a:rPr>
              <a:t>S</a:t>
            </a:r>
            <a:r>
              <a:rPr lang="en-US" sz="1600" baseline="-25000" dirty="0">
                <a:latin typeface="+mn-lt"/>
                <a:cs typeface="Times New Roman" pitchFamily="18" charset="0"/>
              </a:rPr>
              <a:t>B2</a:t>
            </a:r>
            <a:r>
              <a:rPr lang="en-US" sz="1600" dirty="0">
                <a:latin typeface="+mn-lt"/>
                <a:cs typeface="Times New Roman" pitchFamily="18" charset="0"/>
              </a:rPr>
              <a:t>=S</a:t>
            </a:r>
            <a:r>
              <a:rPr lang="en-US" sz="1600" baseline="-25000" dirty="0">
                <a:latin typeface="+mn-lt"/>
                <a:cs typeface="Times New Roman" pitchFamily="18" charset="0"/>
              </a:rPr>
              <a:t>C</a:t>
            </a:r>
            <a:endParaRPr lang="el-GR" sz="1600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69" name="TextBox 79"/>
          <p:cNvSpPr txBox="1">
            <a:spLocks noChangeArrowheads="1"/>
          </p:cNvSpPr>
          <p:nvPr/>
        </p:nvSpPr>
        <p:spPr bwMode="auto">
          <a:xfrm>
            <a:off x="2428875" y="5286375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Times New Roman" pitchFamily="18" charset="0"/>
              </a:rPr>
              <a:t>S</a:t>
            </a:r>
            <a:r>
              <a:rPr lang="en-US" sz="1600" baseline="-25000" dirty="0">
                <a:latin typeface="+mn-lt"/>
                <a:cs typeface="Times New Roman" pitchFamily="18" charset="0"/>
              </a:rPr>
              <a:t>B3</a:t>
            </a:r>
            <a:endParaRPr lang="el-GR" sz="1600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70" name="TextBox 79"/>
          <p:cNvSpPr txBox="1">
            <a:spLocks noChangeArrowheads="1"/>
          </p:cNvSpPr>
          <p:nvPr/>
        </p:nvSpPr>
        <p:spPr bwMode="auto">
          <a:xfrm>
            <a:off x="3500438" y="5286375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Times New Roman" pitchFamily="18" charset="0"/>
              </a:rPr>
              <a:t>S</a:t>
            </a:r>
            <a:r>
              <a:rPr lang="en-US" sz="1600" baseline="-25000" dirty="0">
                <a:latin typeface="+mn-lt"/>
                <a:cs typeface="Times New Roman" pitchFamily="18" charset="0"/>
              </a:rPr>
              <a:t>B4</a:t>
            </a:r>
            <a:endParaRPr lang="el-GR" sz="1600" baseline="-25000" dirty="0">
              <a:latin typeface="+mn-lt"/>
              <a:cs typeface="Times New Roman" pitchFamily="18" charset="0"/>
            </a:endParaRPr>
          </a:p>
        </p:txBody>
      </p:sp>
      <p:grpSp>
        <p:nvGrpSpPr>
          <p:cNvPr id="62528" name="Group 92"/>
          <p:cNvGrpSpPr>
            <a:grpSpLocks/>
          </p:cNvGrpSpPr>
          <p:nvPr/>
        </p:nvGrpSpPr>
        <p:grpSpPr bwMode="auto">
          <a:xfrm>
            <a:off x="357188" y="3000375"/>
            <a:ext cx="928687" cy="798513"/>
            <a:chOff x="714348" y="1000108"/>
            <a:chExt cx="928694" cy="797960"/>
          </a:xfrm>
        </p:grpSpPr>
        <p:grpSp>
          <p:nvGrpSpPr>
            <p:cNvPr id="62569" name="Group 90"/>
            <p:cNvGrpSpPr>
              <a:grpSpLocks/>
            </p:cNvGrpSpPr>
            <p:nvPr/>
          </p:nvGrpSpPr>
          <p:grpSpPr bwMode="auto">
            <a:xfrm>
              <a:off x="785786" y="1428736"/>
              <a:ext cx="714380" cy="369332"/>
              <a:chOff x="642910" y="1428736"/>
              <a:chExt cx="714380" cy="36933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42910" y="1428436"/>
                <a:ext cx="357191" cy="3696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n-lt"/>
                  </a:rPr>
                  <a:t>0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57225" y="1428436"/>
                <a:ext cx="357189" cy="3696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n-lt"/>
                  </a:rPr>
                  <a:t>0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42977" y="1499825"/>
                <a:ext cx="214313" cy="2141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  <a:endParaRPr lang="el-GR" dirty="0"/>
              </a:p>
            </p:txBody>
          </p:sp>
          <p:cxnSp>
            <p:nvCxnSpPr>
              <p:cNvPr id="73" name="Straight Connector 72"/>
              <p:cNvCxnSpPr>
                <a:stCxn id="71" idx="2"/>
              </p:cNvCxnSpPr>
              <p:nvPr/>
            </p:nvCxnSpPr>
            <p:spPr>
              <a:xfrm rot="5400000">
                <a:off x="982638" y="1445698"/>
                <a:ext cx="0" cy="536579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642960" y="1642601"/>
                <a:ext cx="1427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857273" y="1642601"/>
                <a:ext cx="1427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ctangle 91"/>
            <p:cNvSpPr/>
            <p:nvPr/>
          </p:nvSpPr>
          <p:spPr>
            <a:xfrm>
              <a:off x="714348" y="1000108"/>
              <a:ext cx="928694" cy="3696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c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=</a:t>
              </a:r>
              <a:r>
                <a:rPr lang="el-GR" dirty="0">
                  <a:latin typeface="+mn-lt"/>
                </a:rPr>
                <a:t>π</a:t>
              </a:r>
              <a:r>
                <a:rPr lang="en-US" dirty="0">
                  <a:latin typeface="+mn-lt"/>
                </a:rPr>
                <a:t>/12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2529" name="Group 107"/>
          <p:cNvGrpSpPr>
            <a:grpSpLocks/>
          </p:cNvGrpSpPr>
          <p:nvPr/>
        </p:nvGrpSpPr>
        <p:grpSpPr bwMode="auto">
          <a:xfrm>
            <a:off x="3571875" y="3000375"/>
            <a:ext cx="928688" cy="798513"/>
            <a:chOff x="2071670" y="1000108"/>
            <a:chExt cx="928694" cy="797960"/>
          </a:xfrm>
        </p:grpSpPr>
        <p:grpSp>
          <p:nvGrpSpPr>
            <p:cNvPr id="62561" name="Group 106"/>
            <p:cNvGrpSpPr>
              <a:grpSpLocks/>
            </p:cNvGrpSpPr>
            <p:nvPr/>
          </p:nvGrpSpPr>
          <p:grpSpPr bwMode="auto">
            <a:xfrm>
              <a:off x="2214546" y="1428736"/>
              <a:ext cx="714380" cy="369332"/>
              <a:chOff x="2214546" y="1428736"/>
              <a:chExt cx="714380" cy="36933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571737" y="1428436"/>
                <a:ext cx="357189" cy="3696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n-lt"/>
                  </a:rPr>
                  <a:t>0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357422" y="1428436"/>
                <a:ext cx="357191" cy="3696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n-lt"/>
                  </a:rPr>
                  <a:t>0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214546" y="1499825"/>
                <a:ext cx="214315" cy="2141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  <a:endParaRPr lang="el-GR" dirty="0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rot="10800000" flipV="1">
                <a:off x="2357422" y="1713988"/>
                <a:ext cx="500067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2571785" y="1642601"/>
                <a:ext cx="1427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2786100" y="1642601"/>
                <a:ext cx="14277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93"/>
            <p:cNvSpPr/>
            <p:nvPr/>
          </p:nvSpPr>
          <p:spPr>
            <a:xfrm>
              <a:off x="2071670" y="1000108"/>
              <a:ext cx="928694" cy="3505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700">
                  <a:latin typeface="Calibri" pitchFamily="34" charset="0"/>
                </a:rPr>
                <a:t>c</a:t>
              </a:r>
              <a:r>
                <a:rPr lang="en-US" sz="1700" baseline="-25000">
                  <a:latin typeface="Calibri" pitchFamily="34" charset="0"/>
                </a:rPr>
                <a:t>4</a:t>
              </a:r>
              <a:r>
                <a:rPr lang="en-US" sz="1700">
                  <a:latin typeface="Calibri" pitchFamily="34" charset="0"/>
                </a:rPr>
                <a:t>=</a:t>
              </a:r>
              <a:r>
                <a:rPr lang="el-GR" sz="1700">
                  <a:latin typeface="Calibri" pitchFamily="34" charset="0"/>
                </a:rPr>
                <a:t>π</a:t>
              </a:r>
              <a:r>
                <a:rPr lang="en-US" sz="1700">
                  <a:latin typeface="Calibri" pitchFamily="34" charset="0"/>
                </a:rPr>
                <a:t>/12</a:t>
              </a:r>
              <a:endParaRPr lang="el-GR" sz="1700">
                <a:latin typeface="Calibri" pitchFamily="34" charset="0"/>
              </a:endParaRPr>
            </a:p>
          </p:txBody>
        </p:sp>
      </p:grpSp>
      <p:grpSp>
        <p:nvGrpSpPr>
          <p:cNvPr id="62530" name="Group 121"/>
          <p:cNvGrpSpPr>
            <a:grpSpLocks/>
          </p:cNvGrpSpPr>
          <p:nvPr/>
        </p:nvGrpSpPr>
        <p:grpSpPr bwMode="auto">
          <a:xfrm>
            <a:off x="1357313" y="3000375"/>
            <a:ext cx="928687" cy="714375"/>
            <a:chOff x="428596" y="928670"/>
            <a:chExt cx="928694" cy="714380"/>
          </a:xfrm>
        </p:grpSpPr>
        <p:sp>
          <p:nvSpPr>
            <p:cNvPr id="111" name="Rectangle 110"/>
            <p:cNvSpPr/>
            <p:nvPr/>
          </p:nvSpPr>
          <p:spPr>
            <a:xfrm>
              <a:off x="428596" y="928670"/>
              <a:ext cx="928694" cy="369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c</a:t>
              </a:r>
              <a:r>
                <a:rPr lang="en-US" baseline="-25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=</a:t>
              </a:r>
              <a:r>
                <a:rPr lang="el-GR" dirty="0">
                  <a:latin typeface="+mn-lt"/>
                </a:rPr>
                <a:t>π</a:t>
              </a:r>
              <a:r>
                <a:rPr lang="en-US" dirty="0">
                  <a:latin typeface="+mn-lt"/>
                </a:rPr>
                <a:t>/16</a:t>
              </a:r>
              <a:endParaRPr lang="el-GR" dirty="0">
                <a:latin typeface="+mn-lt"/>
              </a:endParaRPr>
            </a:p>
          </p:txBody>
        </p:sp>
        <p:grpSp>
          <p:nvGrpSpPr>
            <p:cNvPr id="62556" name="Group 120"/>
            <p:cNvGrpSpPr>
              <a:grpSpLocks/>
            </p:cNvGrpSpPr>
            <p:nvPr/>
          </p:nvGrpSpPr>
          <p:grpSpPr bwMode="auto">
            <a:xfrm>
              <a:off x="500034" y="1285860"/>
              <a:ext cx="857256" cy="357190"/>
              <a:chOff x="500034" y="1285860"/>
              <a:chExt cx="857256" cy="35719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00034" y="1285860"/>
                <a:ext cx="214315" cy="357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  <a:endParaRPr lang="el-GR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14349" y="1285860"/>
                <a:ext cx="214313" cy="357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  <a:endParaRPr lang="el-GR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28662" y="1357297"/>
                <a:ext cx="214315" cy="2857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</a:t>
                </a:r>
                <a:endParaRPr lang="el-GR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142977" y="1357297"/>
                <a:ext cx="214313" cy="2857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</a:t>
                </a:r>
                <a:endParaRPr lang="el-GR" dirty="0"/>
              </a:p>
            </p:txBody>
          </p:sp>
        </p:grpSp>
      </p:grpSp>
      <p:grpSp>
        <p:nvGrpSpPr>
          <p:cNvPr id="62531" name="Group 122"/>
          <p:cNvGrpSpPr>
            <a:grpSpLocks/>
          </p:cNvGrpSpPr>
          <p:nvPr/>
        </p:nvGrpSpPr>
        <p:grpSpPr bwMode="auto">
          <a:xfrm>
            <a:off x="2286000" y="3000375"/>
            <a:ext cx="1143000" cy="714375"/>
            <a:chOff x="214250" y="928670"/>
            <a:chExt cx="1143040" cy="714380"/>
          </a:xfrm>
        </p:grpSpPr>
        <p:sp>
          <p:nvSpPr>
            <p:cNvPr id="124" name="Rectangle 123"/>
            <p:cNvSpPr/>
            <p:nvPr/>
          </p:nvSpPr>
          <p:spPr>
            <a:xfrm>
              <a:off x="214250" y="928670"/>
              <a:ext cx="1071601" cy="369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c</a:t>
              </a:r>
              <a:r>
                <a:rPr lang="en-US" baseline="-25000" dirty="0">
                  <a:latin typeface="+mn-lt"/>
                </a:rPr>
                <a:t>3</a:t>
              </a:r>
              <a:r>
                <a:rPr lang="en-US" dirty="0">
                  <a:latin typeface="+mn-lt"/>
                </a:rPr>
                <a:t>=</a:t>
              </a:r>
              <a:r>
                <a:rPr lang="el-GR" dirty="0">
                  <a:latin typeface="+mn-lt"/>
                </a:rPr>
                <a:t>π</a:t>
              </a:r>
              <a:r>
                <a:rPr lang="en-US" dirty="0">
                  <a:latin typeface="+mn-lt"/>
                </a:rPr>
                <a:t>/16</a:t>
              </a:r>
              <a:endParaRPr lang="el-GR" dirty="0">
                <a:latin typeface="+mn-lt"/>
              </a:endParaRPr>
            </a:p>
          </p:txBody>
        </p:sp>
        <p:grpSp>
          <p:nvGrpSpPr>
            <p:cNvPr id="62550" name="Group 120"/>
            <p:cNvGrpSpPr>
              <a:grpSpLocks/>
            </p:cNvGrpSpPr>
            <p:nvPr/>
          </p:nvGrpSpPr>
          <p:grpSpPr bwMode="auto">
            <a:xfrm>
              <a:off x="500034" y="1142984"/>
              <a:ext cx="857256" cy="500066"/>
              <a:chOff x="500034" y="1142984"/>
              <a:chExt cx="857256" cy="500066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500010" y="1285860"/>
                <a:ext cx="214321" cy="357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  <a:endParaRPr lang="el-GR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14330" y="1285860"/>
                <a:ext cx="214320" cy="357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  <a:endParaRPr lang="el-GR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28650" y="1214421"/>
                <a:ext cx="214321" cy="4286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</a:t>
                </a:r>
                <a:endParaRPr lang="el-GR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142970" y="1142984"/>
                <a:ext cx="214320" cy="5000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6</a:t>
                </a:r>
                <a:endParaRPr lang="el-GR" dirty="0"/>
              </a:p>
            </p:txBody>
          </p:sp>
        </p:grpSp>
      </p:grpSp>
      <p:grpSp>
        <p:nvGrpSpPr>
          <p:cNvPr id="10" name="Group 178"/>
          <p:cNvGrpSpPr>
            <a:grpSpLocks/>
          </p:cNvGrpSpPr>
          <p:nvPr/>
        </p:nvGrpSpPr>
        <p:grpSpPr bwMode="auto">
          <a:xfrm>
            <a:off x="0" y="2000250"/>
            <a:ext cx="4037013" cy="1000125"/>
            <a:chOff x="0" y="2000240"/>
            <a:chExt cx="4037009" cy="1000926"/>
          </a:xfrm>
        </p:grpSpPr>
        <p:cxnSp>
          <p:nvCxnSpPr>
            <p:cNvPr id="141" name="Straight Arrow Connector 140"/>
            <p:cNvCxnSpPr>
              <a:stCxn id="94" idx="0"/>
              <a:endCxn id="111" idx="0"/>
            </p:cNvCxnSpPr>
            <p:nvPr/>
          </p:nvCxnSpPr>
          <p:spPr>
            <a:xfrm rot="16200000" flipV="1">
              <a:off x="2928934" y="1893091"/>
              <a:ext cx="1588" cy="2214561"/>
            </a:xfrm>
            <a:prstGeom prst="curvedConnector3">
              <a:avLst>
                <a:gd name="adj1" fmla="val 44438175"/>
              </a:avLst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92" idx="0"/>
              <a:endCxn id="111" idx="0"/>
            </p:cNvCxnSpPr>
            <p:nvPr/>
          </p:nvCxnSpPr>
          <p:spPr>
            <a:xfrm rot="5400000" flipH="1" flipV="1">
              <a:off x="1321592" y="2500310"/>
              <a:ext cx="1588" cy="1000124"/>
            </a:xfrm>
            <a:prstGeom prst="curvedConnector3">
              <a:avLst>
                <a:gd name="adj1" fmla="val 14395466"/>
              </a:avLst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24" idx="0"/>
              <a:endCxn id="111" idx="0"/>
            </p:cNvCxnSpPr>
            <p:nvPr/>
          </p:nvCxnSpPr>
          <p:spPr>
            <a:xfrm rot="16200000" flipV="1">
              <a:off x="2321716" y="2500310"/>
              <a:ext cx="1588" cy="1000124"/>
            </a:xfrm>
            <a:prstGeom prst="curvedConnector3">
              <a:avLst>
                <a:gd name="adj1" fmla="val 16899061"/>
              </a:avLst>
            </a:prstGeom>
            <a:ln w="19050">
              <a:solidFill>
                <a:schemeClr val="accent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0" y="2500704"/>
              <a:ext cx="1785936" cy="3066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[f=(0,0,1), c</a:t>
              </a:r>
              <a:r>
                <a:rPr lang="en-US" sz="1400" baseline="-25000" dirty="0">
                  <a:latin typeface="+mn-lt"/>
                </a:rPr>
                <a:t>1</a:t>
              </a:r>
              <a:r>
                <a:rPr lang="en-US" sz="1400" dirty="0">
                  <a:latin typeface="+mn-lt"/>
                </a:rPr>
                <a:t>=</a:t>
              </a:r>
              <a:r>
                <a:rPr lang="el-GR" sz="1400" dirty="0">
                  <a:latin typeface="+mn-lt"/>
                </a:rPr>
                <a:t>π</a:t>
              </a:r>
              <a:r>
                <a:rPr lang="en-US" sz="1400" dirty="0">
                  <a:latin typeface="+mn-lt"/>
                </a:rPr>
                <a:t>/12]</a:t>
              </a:r>
              <a:endParaRPr lang="el-GR" sz="1400" dirty="0">
                <a:latin typeface="+mn-lt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071686" y="2000240"/>
              <a:ext cx="1785935" cy="3082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[f=(1,0,0), c</a:t>
              </a:r>
              <a:r>
                <a:rPr lang="en-US" sz="1400" baseline="-25000" dirty="0">
                  <a:latin typeface="+mn-lt"/>
                </a:rPr>
                <a:t>4</a:t>
              </a:r>
              <a:r>
                <a:rPr lang="en-US" sz="1400" dirty="0">
                  <a:latin typeface="+mn-lt"/>
                </a:rPr>
                <a:t>=</a:t>
              </a:r>
              <a:r>
                <a:rPr lang="el-GR" sz="1400" dirty="0">
                  <a:latin typeface="+mn-lt"/>
                </a:rPr>
                <a:t>π</a:t>
              </a:r>
              <a:r>
                <a:rPr lang="en-US" sz="1400" dirty="0">
                  <a:latin typeface="+mn-lt"/>
                </a:rPr>
                <a:t>/12]</a:t>
              </a:r>
              <a:endParaRPr lang="el-GR" sz="1400" dirty="0">
                <a:latin typeface="+mn-l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071686" y="2429208"/>
              <a:ext cx="1785935" cy="3082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[f=(3,3,4,6), c</a:t>
              </a:r>
              <a:r>
                <a:rPr lang="en-US" sz="1400" baseline="-25000" dirty="0">
                  <a:latin typeface="+mn-lt"/>
                </a:rPr>
                <a:t>3</a:t>
              </a:r>
              <a:r>
                <a:rPr lang="en-US" sz="1400" dirty="0">
                  <a:latin typeface="+mn-lt"/>
                </a:rPr>
                <a:t>=</a:t>
              </a:r>
              <a:r>
                <a:rPr lang="el-GR" sz="1400" dirty="0">
                  <a:latin typeface="+mn-lt"/>
                </a:rPr>
                <a:t>π</a:t>
              </a:r>
              <a:r>
                <a:rPr lang="en-US" sz="1400" dirty="0">
                  <a:latin typeface="+mn-lt"/>
                </a:rPr>
                <a:t>/16]</a:t>
              </a:r>
              <a:endParaRPr lang="el-GR" sz="1400" dirty="0">
                <a:latin typeface="+mn-lt"/>
              </a:endParaRPr>
            </a:p>
          </p:txBody>
        </p:sp>
      </p:grpSp>
      <p:grpSp>
        <p:nvGrpSpPr>
          <p:cNvPr id="11" name="Group 194"/>
          <p:cNvGrpSpPr>
            <a:grpSpLocks/>
          </p:cNvGrpSpPr>
          <p:nvPr/>
        </p:nvGrpSpPr>
        <p:grpSpPr bwMode="auto">
          <a:xfrm>
            <a:off x="0" y="1268413"/>
            <a:ext cx="4997450" cy="660400"/>
            <a:chOff x="0" y="1268745"/>
            <a:chExt cx="4997173" cy="660057"/>
          </a:xfrm>
        </p:grpSpPr>
        <p:cxnSp>
          <p:nvCxnSpPr>
            <p:cNvPr id="181" name="Straight Arrow Connector 180"/>
            <p:cNvCxnSpPr/>
            <p:nvPr/>
          </p:nvCxnSpPr>
          <p:spPr>
            <a:xfrm rot="16200000" flipV="1">
              <a:off x="465195" y="1749507"/>
              <a:ext cx="355415" cy="0"/>
            </a:xfrm>
            <a:prstGeom prst="straightConnector1">
              <a:avLst/>
            </a:prstGeom>
            <a:ln cap="flat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rot="16200000" flipV="1">
              <a:off x="1608131" y="1749507"/>
              <a:ext cx="355415" cy="0"/>
            </a:xfrm>
            <a:prstGeom prst="straightConnector1">
              <a:avLst/>
            </a:prstGeom>
            <a:ln cap="flat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rot="16200000" flipV="1">
              <a:off x="2751862" y="1748713"/>
              <a:ext cx="355415" cy="1587"/>
            </a:xfrm>
            <a:prstGeom prst="straightConnector1">
              <a:avLst/>
            </a:prstGeom>
            <a:ln cap="flat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16200000" flipV="1">
              <a:off x="3966232" y="1748713"/>
              <a:ext cx="355415" cy="1588"/>
            </a:xfrm>
            <a:prstGeom prst="straightConnector1">
              <a:avLst/>
            </a:prstGeom>
            <a:ln cap="flat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642902" y="1928802"/>
              <a:ext cx="35002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0" y="1286198"/>
              <a:ext cx="1260405" cy="307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B</a:t>
              </a:r>
              <a:r>
                <a:rPr lang="en-US" sz="1400" baseline="-25000" dirty="0">
                  <a:latin typeface="+mn-lt"/>
                </a:rPr>
                <a:t>1</a:t>
              </a:r>
              <a:r>
                <a:rPr lang="en-US" sz="1400" dirty="0">
                  <a:latin typeface="+mn-lt"/>
                </a:rPr>
                <a:t> [</a:t>
              </a:r>
              <a:r>
                <a:rPr lang="el-GR" sz="1400" dirty="0">
                  <a:latin typeface="+mn-lt"/>
                </a:rPr>
                <a:t>-π/2, -π</a:t>
              </a:r>
              <a:r>
                <a:rPr lang="en-US" sz="1400" dirty="0">
                  <a:latin typeface="+mn-lt"/>
                </a:rPr>
                <a:t>/8]</a:t>
              </a:r>
              <a:endParaRPr lang="el-GR" sz="1400" dirty="0">
                <a:latin typeface="+mn-lt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00070" y="1286198"/>
              <a:ext cx="1428671" cy="307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400" dirty="0">
                  <a:latin typeface="+mn-lt"/>
                </a:rPr>
                <a:t>  Β</a:t>
              </a:r>
              <a:r>
                <a:rPr lang="en-US" sz="1400" baseline="-25000" dirty="0">
                  <a:latin typeface="+mn-lt"/>
                </a:rPr>
                <a:t>2</a:t>
              </a:r>
              <a:r>
                <a:rPr lang="en-US" sz="1400" dirty="0">
                  <a:latin typeface="+mn-lt"/>
                </a:rPr>
                <a:t> (</a:t>
              </a:r>
              <a:r>
                <a:rPr lang="el-GR" sz="1400" dirty="0">
                  <a:latin typeface="+mn-lt"/>
                </a:rPr>
                <a:t>-π</a:t>
              </a:r>
              <a:r>
                <a:rPr lang="en-US" sz="1400" dirty="0">
                  <a:latin typeface="+mn-lt"/>
                </a:rPr>
                <a:t>/8</a:t>
              </a:r>
              <a:r>
                <a:rPr lang="el-GR" sz="1400" dirty="0">
                  <a:latin typeface="+mn-lt"/>
                </a:rPr>
                <a:t>, π</a:t>
              </a:r>
              <a:r>
                <a:rPr lang="en-US" sz="1400" dirty="0">
                  <a:latin typeface="+mn-lt"/>
                </a:rPr>
                <a:t>/16]</a:t>
              </a:r>
              <a:endParaRPr lang="el-GR" sz="1400" dirty="0">
                <a:latin typeface="+mn-lt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285873" y="1286198"/>
              <a:ext cx="1642972" cy="307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400" dirty="0">
                  <a:latin typeface="+mn-lt"/>
                </a:rPr>
                <a:t>Β</a:t>
              </a:r>
              <a:r>
                <a:rPr lang="en-US" sz="1400" baseline="-25000" dirty="0">
                  <a:latin typeface="+mn-lt"/>
                </a:rPr>
                <a:t>3</a:t>
              </a:r>
              <a:r>
                <a:rPr lang="en-US" sz="1400" dirty="0">
                  <a:latin typeface="+mn-lt"/>
                </a:rPr>
                <a:t> (</a:t>
              </a:r>
              <a:r>
                <a:rPr lang="el-GR" sz="1400" dirty="0">
                  <a:latin typeface="+mn-lt"/>
                </a:rPr>
                <a:t>π</a:t>
              </a:r>
              <a:r>
                <a:rPr lang="en-US" sz="1400" dirty="0">
                  <a:latin typeface="+mn-lt"/>
                </a:rPr>
                <a:t>/16</a:t>
              </a:r>
              <a:r>
                <a:rPr lang="el-GR" sz="1400" dirty="0">
                  <a:latin typeface="+mn-lt"/>
                </a:rPr>
                <a:t>, 3π</a:t>
              </a:r>
              <a:r>
                <a:rPr lang="en-US" sz="1400" dirty="0">
                  <a:latin typeface="+mn-lt"/>
                </a:rPr>
                <a:t>/16]</a:t>
              </a:r>
              <a:endParaRPr lang="el-GR" sz="1400" dirty="0">
                <a:latin typeface="+mn-lt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563740" y="1268745"/>
              <a:ext cx="1433433" cy="307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400" dirty="0">
                  <a:latin typeface="+mn-lt"/>
                </a:rPr>
                <a:t>Β</a:t>
              </a:r>
              <a:r>
                <a:rPr lang="en-US" sz="1400" baseline="-25000" dirty="0">
                  <a:latin typeface="+mn-lt"/>
                </a:rPr>
                <a:t>4</a:t>
              </a:r>
              <a:r>
                <a:rPr lang="en-US" sz="1400" dirty="0">
                  <a:latin typeface="+mn-lt"/>
                </a:rPr>
                <a:t> (</a:t>
              </a:r>
              <a:r>
                <a:rPr lang="el-GR" sz="1400" dirty="0">
                  <a:latin typeface="+mn-lt"/>
                </a:rPr>
                <a:t>3π</a:t>
              </a:r>
              <a:r>
                <a:rPr lang="en-US" sz="1400" dirty="0">
                  <a:latin typeface="+mn-lt"/>
                </a:rPr>
                <a:t>/16-</a:t>
              </a:r>
              <a:r>
                <a:rPr lang="el-GR" sz="1400" dirty="0">
                  <a:latin typeface="+mn-lt"/>
                </a:rPr>
                <a:t>π/2</a:t>
              </a:r>
              <a:r>
                <a:rPr lang="en-US" sz="1400" dirty="0">
                  <a:latin typeface="+mn-lt"/>
                </a:rPr>
                <a:t>]</a:t>
              </a:r>
              <a:endParaRPr lang="el-GR" sz="1400" dirty="0">
                <a:latin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Outline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372475" cy="4929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Introduction 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Why is Outlier Detection Important and Difficult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Our Contributions (PAO)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Outlier detection… 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with reduced bandwidth consumption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over multiple window types (disjoint or sliding)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approximate or exact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From PAO to PAO+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Load balancing and comparison pruning</a:t>
            </a:r>
          </a:p>
          <a:p>
            <a:pPr eaLnBrk="1" hangingPunct="1">
              <a:defRPr/>
            </a:pPr>
            <a:r>
              <a:rPr lang="en-US" sz="2400" dirty="0" smtClean="0"/>
              <a:t>Experimental Evaluation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A0C3AB-6591-4958-9E50-23D0B7450E16}" type="slidenum">
              <a:rPr lang="el-GR" smtClean="0">
                <a:solidFill>
                  <a:schemeClr val="tx1"/>
                </a:solidFill>
              </a:rPr>
              <a:pPr/>
              <a:t>24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Bandwidth Consumption</a:t>
            </a:r>
            <a:endParaRPr lang="el-GR" sz="3600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714375"/>
          </a:xfrm>
        </p:spPr>
        <p:txBody>
          <a:bodyPr/>
          <a:lstStyle/>
          <a:p>
            <a:pPr eaLnBrk="1" hangingPunct="1"/>
            <a:r>
              <a:rPr lang="en-US" sz="2400" smtClean="0"/>
              <a:t>Intel Lab Data – Temperature Measurements –Window type: Tumble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BFAD98-ABAB-44EE-B1AF-DEB75C39E1C4}" type="slidenum">
              <a:rPr lang="el-GR" smtClean="0">
                <a:solidFill>
                  <a:schemeClr val="tx1"/>
                </a:solidFill>
              </a:rPr>
              <a:pPr/>
              <a:t>25</a:t>
            </a:fld>
            <a:endParaRPr lang="el-GR" smtClean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51520" y="1628800"/>
          <a:ext cx="6264696" cy="476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00788" y="2781300"/>
            <a:ext cx="28432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Savings: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+mn-cs"/>
              </a:rPr>
              <a:t>-Temp Data: 1/3.8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+mn-cs"/>
              </a:rPr>
              <a:t>-Noisy Temp Data: 1/2.6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714375"/>
          </a:xfrm>
        </p:spPr>
        <p:txBody>
          <a:bodyPr/>
          <a:lstStyle/>
          <a:p>
            <a:pPr eaLnBrk="1" hangingPunct="1"/>
            <a:r>
              <a:rPr lang="en-US" sz="2400" smtClean="0"/>
              <a:t>Intel Lab Data – Humidity Measurements –Window type: Tumble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91C89C-5F6B-4B00-B1F4-3AB9CF366706}" type="slidenum">
              <a:rPr lang="el-GR" smtClean="0">
                <a:solidFill>
                  <a:schemeClr val="tx1"/>
                </a:solidFill>
              </a:rPr>
              <a:pPr/>
              <a:t>26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516688" y="1916113"/>
            <a:ext cx="2627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Savings: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latin typeface="+mn-lt"/>
                <a:cs typeface="+mn-cs"/>
              </a:rPr>
              <a:t>p = 0,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+mn-cs"/>
              </a:rPr>
              <a:t>	Humidity Data: 1/15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latin typeface="+mn-lt"/>
                <a:cs typeface="+mn-cs"/>
              </a:rPr>
              <a:t>p = 1,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+mn-cs"/>
              </a:rPr>
              <a:t>	Noisy Humidity Data: 1/1.65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79512" y="1628800"/>
          <a:ext cx="65527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8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Bandwidth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5B340-6900-4A1A-B4B1-38F16F5A114E}" type="slidenum">
              <a:rPr lang="el-GR" smtClean="0">
                <a:solidFill>
                  <a:schemeClr val="tx1"/>
                </a:solidFill>
              </a:rPr>
              <a:pPr/>
              <a:t>27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68610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Bandwidth Consumption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Approximate Operation</a:t>
            </a:r>
            <a:endParaRPr lang="el-GR" sz="3600" i="1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714375"/>
          </a:xfrm>
        </p:spPr>
        <p:txBody>
          <a:bodyPr/>
          <a:lstStyle/>
          <a:p>
            <a:pPr eaLnBrk="1" hangingPunct="1"/>
            <a:r>
              <a:rPr lang="en-US" sz="2400" smtClean="0"/>
              <a:t>Temperature &amp; Humidity Measurements –Window type: Sliding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227763" y="2276475"/>
            <a:ext cx="27003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… average communication preservation reaching a ratio of 1/3.6 compared to </a:t>
            </a:r>
            <a:r>
              <a:rPr lang="el-GR" sz="2400" dirty="0">
                <a:latin typeface="+mn-lt"/>
                <a:cs typeface="+mn-cs"/>
              </a:rPr>
              <a:t>ε=0</a:t>
            </a: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79512" y="1700808"/>
          <a:ext cx="62646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491F11-060B-4EA4-B637-8A16323A786F}" type="slidenum">
              <a:rPr lang="el-GR" smtClean="0">
                <a:solidFill>
                  <a:schemeClr val="tx1"/>
                </a:solidFill>
              </a:rPr>
              <a:pPr/>
              <a:t>28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69634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Accuracy of the Approximate Operation</a:t>
            </a:r>
            <a:endParaRPr lang="el-GR" sz="3600" i="1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0" y="1772816"/>
          <a:ext cx="63722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636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714375"/>
          </a:xfrm>
        </p:spPr>
        <p:txBody>
          <a:bodyPr/>
          <a:lstStyle/>
          <a:p>
            <a:pPr eaLnBrk="1" hangingPunct="1"/>
            <a:r>
              <a:rPr lang="en-US" sz="2400" smtClean="0"/>
              <a:t>Temperature &amp; Humidity Measurements –Window type: Sliding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724525" y="3141663"/>
            <a:ext cx="34194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… exceeding 80% in most of the cited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Outline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372475" cy="4929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Introduction 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Why is Outlier Detection Important and Difficult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Our Contributions (PAO)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Outlier detection… 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with reduced bandwidth consumption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over multiple window types (disjoint or sliding)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approximate or exact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From PAO to PAO+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Load balancing and comparison pruning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Experimental Evaluation</a:t>
            </a:r>
          </a:p>
          <a:p>
            <a:pPr eaLnBrk="1" hangingPunct="1">
              <a:defRPr/>
            </a:pPr>
            <a:r>
              <a:rPr lang="en-US" sz="2400" dirty="0" smtClean="0"/>
              <a:t>Related Work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29F0B3-8BD5-4F04-838B-3239006F010B}" type="slidenum">
              <a:rPr lang="el-GR" smtClean="0">
                <a:solidFill>
                  <a:schemeClr val="tx1"/>
                </a:solidFill>
              </a:rPr>
              <a:pPr/>
              <a:t>29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7188" y="1500188"/>
            <a:ext cx="8501062" cy="5072062"/>
          </a:xfrm>
        </p:spPr>
        <p:txBody>
          <a:bodyPr/>
          <a:lstStyle/>
          <a:p>
            <a:pPr eaLnBrk="1" hangingPunct="1"/>
            <a:r>
              <a:rPr lang="en-US" sz="2400" smtClean="0"/>
              <a:t>Wireless Sensor Networks utility</a:t>
            </a:r>
          </a:p>
          <a:p>
            <a:pPr lvl="1" eaLnBrk="1" hangingPunct="1"/>
            <a:r>
              <a:rPr lang="en-US" sz="2000" smtClean="0"/>
              <a:t>Place inexpensive, tiny motes in areas of interest</a:t>
            </a:r>
          </a:p>
          <a:p>
            <a:pPr lvl="1" eaLnBrk="1" hangingPunct="1"/>
            <a:r>
              <a:rPr lang="en-US" sz="2000" smtClean="0"/>
              <a:t>Perform continuous querying operations</a:t>
            </a:r>
          </a:p>
          <a:p>
            <a:pPr lvl="1" eaLnBrk="1" hangingPunct="1"/>
            <a:r>
              <a:rPr lang="en-US" sz="2000" smtClean="0"/>
              <a:t>Periodically obtain reports of quantities under study</a:t>
            </a:r>
          </a:p>
          <a:p>
            <a:pPr lvl="1" eaLnBrk="1" hangingPunct="1"/>
            <a:r>
              <a:rPr lang="en-US" sz="2000" smtClean="0"/>
              <a:t>Support sampling procedures, monitoring/ surveillance applications etc</a:t>
            </a:r>
          </a:p>
          <a:p>
            <a:pPr lvl="1" eaLnBrk="1" hangingPunct="1">
              <a:buFont typeface="Arial" charset="0"/>
              <a:buNone/>
            </a:pPr>
            <a:endParaRPr lang="en-US" sz="2000" smtClean="0"/>
          </a:p>
          <a:p>
            <a:pPr eaLnBrk="1" hangingPunct="1"/>
            <a:r>
              <a:rPr lang="en-US" sz="2400" smtClean="0"/>
              <a:t>Constraints</a:t>
            </a:r>
          </a:p>
          <a:p>
            <a:pPr lvl="1" eaLnBrk="1" hangingPunct="1"/>
            <a:r>
              <a:rPr lang="en-US" sz="2000" smtClean="0"/>
              <a:t>Limited power supply</a:t>
            </a:r>
          </a:p>
          <a:p>
            <a:pPr lvl="1" eaLnBrk="1" hangingPunct="1"/>
            <a:r>
              <a:rPr lang="en-US" sz="2000" smtClean="0"/>
              <a:t>Low processing capabilities</a:t>
            </a:r>
          </a:p>
          <a:p>
            <a:pPr lvl="1" eaLnBrk="1" hangingPunct="1"/>
            <a:r>
              <a:rPr lang="en-US" sz="2000" smtClean="0"/>
              <a:t>Constraint memory capacity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Remark - Data communication is the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	main factor of energy drain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572125" y="4357688"/>
            <a:ext cx="3286125" cy="2357437"/>
            <a:chOff x="5572132" y="4357694"/>
            <a:chExt cx="3286148" cy="2357430"/>
          </a:xfrm>
        </p:grpSpPr>
        <p:pic>
          <p:nvPicPr>
            <p:cNvPr id="19482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9454" y="4714884"/>
              <a:ext cx="3984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9586" y="4929198"/>
              <a:ext cx="3984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57884" y="4857760"/>
              <a:ext cx="3984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2264" y="5286388"/>
              <a:ext cx="3984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29520" y="5357826"/>
              <a:ext cx="3984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0892" y="6000768"/>
              <a:ext cx="3984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72198" y="6000768"/>
              <a:ext cx="3984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86710" y="6000768"/>
              <a:ext cx="3984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Oval 42"/>
            <p:cNvSpPr/>
            <p:nvPr/>
          </p:nvSpPr>
          <p:spPr>
            <a:xfrm>
              <a:off x="5572132" y="4357694"/>
              <a:ext cx="3286148" cy="235743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286500" y="4429125"/>
            <a:ext cx="1714500" cy="1643063"/>
            <a:chOff x="6286512" y="4429132"/>
            <a:chExt cx="1714512" cy="1643074"/>
          </a:xfrm>
        </p:grpSpPr>
        <p:sp>
          <p:nvSpPr>
            <p:cNvPr id="19474" name="Line 39"/>
            <p:cNvSpPr>
              <a:spLocks noChangeShapeType="1"/>
            </p:cNvSpPr>
            <p:nvPr/>
          </p:nvSpPr>
          <p:spPr bwMode="auto">
            <a:xfrm flipV="1">
              <a:off x="6286512" y="5572140"/>
              <a:ext cx="357190" cy="5000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39"/>
            <p:cNvSpPr>
              <a:spLocks noChangeShapeType="1"/>
            </p:cNvSpPr>
            <p:nvPr/>
          </p:nvSpPr>
          <p:spPr bwMode="auto">
            <a:xfrm flipV="1">
              <a:off x="7286644" y="5715016"/>
              <a:ext cx="214314" cy="285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39"/>
            <p:cNvSpPr>
              <a:spLocks noChangeShapeType="1"/>
            </p:cNvSpPr>
            <p:nvPr/>
          </p:nvSpPr>
          <p:spPr bwMode="auto">
            <a:xfrm flipH="1" flipV="1">
              <a:off x="7786710" y="5643578"/>
              <a:ext cx="214314" cy="3571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39"/>
            <p:cNvSpPr>
              <a:spLocks noChangeShapeType="1"/>
            </p:cNvSpPr>
            <p:nvPr/>
          </p:nvSpPr>
          <p:spPr bwMode="auto">
            <a:xfrm flipV="1">
              <a:off x="6286512" y="4857760"/>
              <a:ext cx="571504" cy="714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39"/>
            <p:cNvSpPr>
              <a:spLocks noChangeShapeType="1"/>
            </p:cNvSpPr>
            <p:nvPr/>
          </p:nvSpPr>
          <p:spPr bwMode="auto">
            <a:xfrm flipH="1" flipV="1">
              <a:off x="7358082" y="4857760"/>
              <a:ext cx="571504" cy="1428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39"/>
            <p:cNvSpPr>
              <a:spLocks noChangeShapeType="1"/>
            </p:cNvSpPr>
            <p:nvPr/>
          </p:nvSpPr>
          <p:spPr bwMode="auto">
            <a:xfrm flipV="1">
              <a:off x="6858016" y="5072074"/>
              <a:ext cx="142876" cy="2143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39"/>
            <p:cNvSpPr>
              <a:spLocks noChangeShapeType="1"/>
            </p:cNvSpPr>
            <p:nvPr/>
          </p:nvSpPr>
          <p:spPr bwMode="auto">
            <a:xfrm flipH="1" flipV="1">
              <a:off x="7286644" y="5000636"/>
              <a:ext cx="142876" cy="3571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37"/>
            <p:cNvSpPr>
              <a:spLocks noChangeShapeType="1"/>
            </p:cNvSpPr>
            <p:nvPr/>
          </p:nvSpPr>
          <p:spPr bwMode="auto">
            <a:xfrm flipH="1" flipV="1">
              <a:off x="7072330" y="4429132"/>
              <a:ext cx="0" cy="285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laptop"/>
          <p:cNvSpPr>
            <a:spLocks noEditPoints="1" noChangeArrowheads="1"/>
          </p:cNvSpPr>
          <p:nvPr/>
        </p:nvSpPr>
        <p:spPr bwMode="auto">
          <a:xfrm>
            <a:off x="6786563" y="3500438"/>
            <a:ext cx="571500" cy="428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715125" y="3929063"/>
            <a:ext cx="714375" cy="285750"/>
            <a:chOff x="6643702" y="4071942"/>
            <a:chExt cx="714381" cy="285752"/>
          </a:xfrm>
        </p:grpSpPr>
        <p:sp>
          <p:nvSpPr>
            <p:cNvPr id="19471" name="Line 39"/>
            <p:cNvSpPr>
              <a:spLocks noChangeShapeType="1"/>
            </p:cNvSpPr>
            <p:nvPr/>
          </p:nvSpPr>
          <p:spPr bwMode="auto">
            <a:xfrm flipH="1">
              <a:off x="6643702" y="4071942"/>
              <a:ext cx="357190" cy="2143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38"/>
            <p:cNvSpPr>
              <a:spLocks noChangeShapeType="1"/>
            </p:cNvSpPr>
            <p:nvPr/>
          </p:nvSpPr>
          <p:spPr bwMode="auto">
            <a:xfrm>
              <a:off x="7000893" y="4071942"/>
              <a:ext cx="357190" cy="2143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37"/>
            <p:cNvSpPr>
              <a:spLocks noChangeShapeType="1"/>
            </p:cNvSpPr>
            <p:nvPr/>
          </p:nvSpPr>
          <p:spPr bwMode="auto">
            <a:xfrm>
              <a:off x="7000892" y="4071942"/>
              <a:ext cx="0" cy="285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Sound"/>
          <p:cNvSpPr>
            <a:spLocks noEditPoints="1" noChangeArrowheads="1"/>
          </p:cNvSpPr>
          <p:nvPr/>
        </p:nvSpPr>
        <p:spPr bwMode="auto">
          <a:xfrm>
            <a:off x="7358063" y="3500438"/>
            <a:ext cx="404812" cy="333375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94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Introduction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194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1D2330-61D6-460F-A071-59A2A83027F7}" type="slidenum">
              <a:rPr lang="el-GR" smtClean="0">
                <a:solidFill>
                  <a:schemeClr val="tx1"/>
                </a:solidFill>
              </a:rPr>
              <a:pPr/>
              <a:t>3</a:t>
            </a:fld>
            <a:endParaRPr lang="el-GR" smtClean="0">
              <a:solidFill>
                <a:schemeClr val="tx1"/>
              </a:solidFill>
            </a:endParaRPr>
          </a:p>
        </p:txBody>
      </p:sp>
      <p:pic>
        <p:nvPicPr>
          <p:cNvPr id="51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4857750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4857750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37"/>
          <p:cNvSpPr>
            <a:spLocks noChangeShapeType="1"/>
          </p:cNvSpPr>
          <p:nvPr/>
        </p:nvSpPr>
        <p:spPr bwMode="auto">
          <a:xfrm>
            <a:off x="6786563" y="5286375"/>
            <a:ext cx="10001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 flipH="1">
            <a:off x="6786563" y="5072063"/>
            <a:ext cx="92868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Picture 5" descr="C:\Users\NIKOA\AppData\Local\Microsoft\Windows\Temporary Internet Files\Content.IE5\55UPB821\MC90044150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485775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 descr="C:\Users\NIKOA\AppData\Local\Microsoft\Windows\Temporary Internet Files\Content.IE5\55UPB821\MC90044150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485775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ntr" presetSubtype="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3" grpId="0" animBg="1"/>
      <p:bldP spid="53" grpId="1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Related Work - Ours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229600" cy="5661025"/>
          </a:xfrm>
        </p:spPr>
        <p:txBody>
          <a:bodyPr/>
          <a:lstStyle/>
          <a:p>
            <a:pPr eaLnBrk="1" hangingPunct="1"/>
            <a:r>
              <a:rPr lang="en-US" sz="2000" smtClean="0"/>
              <a:t>Outlier reports on par with aggregate query answer [Kotidis et al, </a:t>
            </a:r>
            <a:r>
              <a:rPr lang="en-US" sz="2000" smtClean="0">
                <a:solidFill>
                  <a:schemeClr val="tx2"/>
                </a:solidFill>
              </a:rPr>
              <a:t>MobiDE’07</a:t>
            </a:r>
            <a:r>
              <a:rPr lang="en-US" sz="2000" smtClean="0"/>
              <a:t>]</a:t>
            </a:r>
          </a:p>
          <a:p>
            <a:pPr lvl="1" eaLnBrk="1" hangingPunct="1"/>
            <a:r>
              <a:rPr lang="en-US" sz="1800" smtClean="0"/>
              <a:t> assumes </a:t>
            </a:r>
            <a:r>
              <a:rPr lang="en-US" sz="1800" smtClean="0">
                <a:solidFill>
                  <a:srgbClr val="FF0000"/>
                </a:solidFill>
              </a:rPr>
              <a:t>hierarchical organization</a:t>
            </a:r>
            <a:r>
              <a:rPr lang="en-US" sz="1800" smtClean="0"/>
              <a:t> of motes</a:t>
            </a:r>
          </a:p>
          <a:p>
            <a:pPr lvl="1" eaLnBrk="1" hangingPunct="1"/>
            <a:r>
              <a:rPr lang="en-US" sz="1800" smtClean="0"/>
              <a:t> takes into account temporal &amp; spatial correlations as well</a:t>
            </a:r>
          </a:p>
          <a:p>
            <a:pPr lvl="1" eaLnBrk="1" hangingPunct="1"/>
            <a:r>
              <a:rPr lang="en-US" sz="1800" smtClean="0"/>
              <a:t> reports aggregate, witnesses &amp; outliers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Outlier-aware routing [Deligiannakis </a:t>
            </a:r>
            <a:r>
              <a:rPr lang="en-US" sz="2000" i="1" smtClean="0"/>
              <a:t>et al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tx2"/>
                </a:solidFill>
                <a:ea typeface="Batang" pitchFamily="18" charset="-127"/>
              </a:rPr>
              <a:t>ICDE ’09</a:t>
            </a:r>
            <a:r>
              <a:rPr lang="en-US" sz="2000" smtClean="0"/>
              <a:t>]</a:t>
            </a:r>
          </a:p>
          <a:p>
            <a:pPr lvl="1" eaLnBrk="1" hangingPunct="1"/>
            <a:r>
              <a:rPr lang="en-US" sz="1800" smtClean="0"/>
              <a:t>route outliers towards motes that can potentially witness them</a:t>
            </a:r>
          </a:p>
          <a:p>
            <a:pPr lvl="1" eaLnBrk="1" hangingPunct="1"/>
            <a:r>
              <a:rPr lang="en-US" sz="1800" smtClean="0"/>
              <a:t>validate detection scheme for different similarity metrics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Snapshot Queries [Kotidis, </a:t>
            </a:r>
            <a:r>
              <a:rPr lang="en-US" sz="2000" smtClean="0">
                <a:solidFill>
                  <a:schemeClr val="tx2"/>
                </a:solidFill>
                <a:ea typeface="Batang" pitchFamily="18" charset="-127"/>
              </a:rPr>
              <a:t>ICDE ’05]</a:t>
            </a:r>
            <a:endParaRPr lang="en-US" sz="2000" smtClean="0"/>
          </a:p>
          <a:p>
            <a:pPr lvl="1" eaLnBrk="1" hangingPunct="1"/>
            <a:r>
              <a:rPr lang="en-US" sz="1600" smtClean="0"/>
              <a:t>motes maintain local regression models for their neighbors</a:t>
            </a:r>
          </a:p>
          <a:p>
            <a:pPr lvl="1" eaLnBrk="1" hangingPunct="1"/>
            <a:r>
              <a:rPr lang="en-US" sz="1600" smtClean="0"/>
              <a:t>elect a small set of representatives that delegate data acquisition</a:t>
            </a:r>
          </a:p>
          <a:p>
            <a:pPr lvl="1" eaLnBrk="1" hangingPunct="1">
              <a:buFont typeface="Arial" charset="0"/>
              <a:buNone/>
            </a:pPr>
            <a:endParaRPr lang="en-US" sz="160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98759D-6A25-435A-9CD7-5E1DDD4BD4B6}" type="slidenum">
              <a:rPr lang="el-GR" smtClean="0">
                <a:solidFill>
                  <a:schemeClr val="tx1"/>
                </a:solidFill>
              </a:rPr>
              <a:pPr/>
              <a:t>30</a:t>
            </a:fld>
            <a:endParaRPr lang="el-GR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Related Work - Ours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11188" y="1008063"/>
            <a:ext cx="8229600" cy="5661025"/>
          </a:xfrm>
        </p:spPr>
        <p:txBody>
          <a:bodyPr/>
          <a:lstStyle/>
          <a:p>
            <a:pPr eaLnBrk="1" hangingPunct="1"/>
            <a:r>
              <a:rPr lang="en-US" sz="2000" smtClean="0"/>
              <a:t>Self adapting message suppression strategy [Deligiannakis </a:t>
            </a:r>
            <a:r>
              <a:rPr lang="en-US" sz="2000" i="1" smtClean="0"/>
              <a:t>et al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tx2"/>
                </a:solidFill>
                <a:ea typeface="Batang" pitchFamily="18" charset="-127"/>
              </a:rPr>
              <a:t>EDBT ’04, Information Systems’06, VLDB Journal’08]</a:t>
            </a:r>
            <a:endParaRPr lang="en-US" sz="2000" smtClean="0"/>
          </a:p>
          <a:p>
            <a:pPr lvl="1" eaLnBrk="1" hangingPunct="1"/>
            <a:r>
              <a:rPr lang="en-US" sz="1800" smtClean="0"/>
              <a:t>Residual mode of operation eliminates  aggregation tree sibling node messages when their cumulative change is small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TACO: </a:t>
            </a:r>
            <a:r>
              <a:rPr lang="en-US" sz="2000" u="sng" smtClean="0"/>
              <a:t>T</a:t>
            </a:r>
            <a:r>
              <a:rPr lang="en-US" sz="2000" smtClean="0"/>
              <a:t>unable </a:t>
            </a:r>
            <a:r>
              <a:rPr lang="en-US" sz="2000" u="sng" smtClean="0"/>
              <a:t>A</a:t>
            </a:r>
            <a:r>
              <a:rPr lang="en-US" sz="2000" smtClean="0"/>
              <a:t>pproximate </a:t>
            </a:r>
            <a:r>
              <a:rPr lang="en-US" sz="2000" u="sng" smtClean="0"/>
              <a:t>C</a:t>
            </a:r>
            <a:r>
              <a:rPr lang="en-US" sz="2000" smtClean="0"/>
              <a:t>omputation of </a:t>
            </a:r>
            <a:r>
              <a:rPr lang="en-US" sz="2000" u="sng" smtClean="0"/>
              <a:t>O</a:t>
            </a:r>
            <a:r>
              <a:rPr lang="en-US" sz="2000" smtClean="0"/>
              <a:t>utliers [Giatrakos </a:t>
            </a:r>
            <a:r>
              <a:rPr lang="en-US" sz="2000" i="1" smtClean="0"/>
              <a:t>et al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tx2"/>
                </a:solidFill>
                <a:ea typeface="Batang" pitchFamily="18" charset="-127"/>
              </a:rPr>
              <a:t>SIGMOD ‘10</a:t>
            </a:r>
            <a:r>
              <a:rPr lang="en-US" sz="2000" smtClean="0"/>
              <a:t>]</a:t>
            </a:r>
          </a:p>
          <a:p>
            <a:pPr lvl="1" eaLnBrk="1" hangingPunct="1"/>
            <a:r>
              <a:rPr lang="en-US" sz="1800" smtClean="0"/>
              <a:t>Trades bandwidth for accuracy using </a:t>
            </a:r>
            <a:r>
              <a:rPr lang="en-US" sz="1800" smtClean="0">
                <a:solidFill>
                  <a:srgbClr val="FF0000"/>
                </a:solidFill>
              </a:rPr>
              <a:t>Locality Sensitive Hashing</a:t>
            </a:r>
          </a:p>
          <a:p>
            <a:pPr lvl="1" eaLnBrk="1" hangingPunct="1"/>
            <a:r>
              <a:rPr lang="en-US" sz="1800" smtClean="0"/>
              <a:t>Supports a variety of popular similarity measures</a:t>
            </a:r>
          </a:p>
          <a:p>
            <a:pPr lvl="1" eaLnBrk="1" hangingPunct="1"/>
            <a:r>
              <a:rPr lang="en-US" sz="1800" smtClean="0"/>
              <a:t>Optimizations: boosting process that improves accuracy without entailing extra communication costs, load balancing and comparison pruning techniques (similar to PAO+)</a:t>
            </a:r>
          </a:p>
          <a:p>
            <a:pPr lvl="1" eaLnBrk="1" hangingPunct="1">
              <a:buFont typeface="Arial" charset="0"/>
              <a:buNone/>
            </a:pPr>
            <a:endParaRPr lang="en-US" sz="160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5E970E-3AE9-428F-B00E-16FB4C566F22}" type="slidenum">
              <a:rPr lang="el-GR" smtClean="0">
                <a:solidFill>
                  <a:schemeClr val="tx1"/>
                </a:solidFill>
              </a:rPr>
              <a:pPr/>
              <a:t>31</a:t>
            </a:fld>
            <a:endParaRPr lang="el-GR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Related Work - Others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929187"/>
          </a:xfrm>
        </p:spPr>
        <p:txBody>
          <a:bodyPr/>
          <a:lstStyle/>
          <a:p>
            <a:pPr eaLnBrk="1" hangingPunct="1"/>
            <a:r>
              <a:rPr lang="en-US" sz="2800" smtClean="0"/>
              <a:t>Kernel based approach </a:t>
            </a:r>
            <a:r>
              <a:rPr lang="en-US" sz="2400" smtClean="0"/>
              <a:t>[Subramaniam </a:t>
            </a:r>
            <a:r>
              <a:rPr lang="en-US" sz="2400" i="1" smtClean="0"/>
              <a:t>et al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tx2"/>
                </a:solidFill>
                <a:ea typeface="Batang" pitchFamily="18" charset="-127"/>
              </a:rPr>
              <a:t>VLDB ‘06</a:t>
            </a:r>
            <a:r>
              <a:rPr lang="en-US" sz="2400" smtClean="0"/>
              <a:t>]</a:t>
            </a:r>
          </a:p>
          <a:p>
            <a:pPr eaLnBrk="1" hangingPunct="1"/>
            <a:r>
              <a:rPr lang="en-US" sz="2800" smtClean="0"/>
              <a:t>Centralized Approaches </a:t>
            </a:r>
            <a:r>
              <a:rPr lang="en-US" sz="2400" smtClean="0"/>
              <a:t>[Jeffrey </a:t>
            </a:r>
            <a:r>
              <a:rPr lang="en-US" sz="2400" i="1" smtClean="0"/>
              <a:t>et al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tx2"/>
                </a:solidFill>
                <a:ea typeface="Batang" pitchFamily="18" charset="-127"/>
              </a:rPr>
              <a:t>Pervasive ‘06</a:t>
            </a:r>
            <a:r>
              <a:rPr lang="en-US" sz="2400" smtClean="0">
                <a:ea typeface="Batang" pitchFamily="18" charset="-127"/>
              </a:rPr>
              <a:t>]</a:t>
            </a:r>
          </a:p>
          <a:p>
            <a:pPr eaLnBrk="1" hangingPunct="1"/>
            <a:r>
              <a:rPr lang="en-US" sz="2800" smtClean="0">
                <a:ea typeface="Batang" pitchFamily="18" charset="-127"/>
              </a:rPr>
              <a:t>Localized Voting Protocols 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ea typeface="Batang" pitchFamily="18" charset="-127"/>
              </a:rPr>
              <a:t>	  </a:t>
            </a:r>
            <a:r>
              <a:rPr lang="en-US" sz="2400" smtClean="0">
                <a:ea typeface="Batang" pitchFamily="18" charset="-127"/>
              </a:rPr>
              <a:t>[(Chen </a:t>
            </a:r>
            <a:r>
              <a:rPr lang="en-US" sz="2400" i="1" smtClean="0">
                <a:ea typeface="Batang" pitchFamily="18" charset="-127"/>
              </a:rPr>
              <a:t>et al</a:t>
            </a:r>
            <a:r>
              <a:rPr lang="en-US" sz="2400" smtClean="0">
                <a:ea typeface="Batang" pitchFamily="18" charset="-127"/>
              </a:rPr>
              <a:t>, </a:t>
            </a:r>
            <a:r>
              <a:rPr lang="en-US" sz="2400" smtClean="0">
                <a:solidFill>
                  <a:schemeClr val="tx2"/>
                </a:solidFill>
                <a:ea typeface="Batang" pitchFamily="18" charset="-127"/>
              </a:rPr>
              <a:t>DIWANS ’06</a:t>
            </a:r>
            <a:r>
              <a:rPr lang="en-US" sz="2400" smtClean="0"/>
              <a:t>),(Xiao </a:t>
            </a:r>
            <a:r>
              <a:rPr lang="en-US" sz="2400" i="1" smtClean="0"/>
              <a:t>et al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tx2"/>
                </a:solidFill>
                <a:ea typeface="Batang" pitchFamily="18" charset="-127"/>
              </a:rPr>
              <a:t>MobiDE ‘07</a:t>
            </a:r>
            <a:r>
              <a:rPr lang="en-US" sz="2400" smtClean="0"/>
              <a:t>) ]</a:t>
            </a:r>
          </a:p>
          <a:p>
            <a:pPr eaLnBrk="1" hangingPunct="1"/>
            <a:r>
              <a:rPr lang="en-US" sz="2800" smtClean="0"/>
              <a:t>Weighted Moving Average techniques </a:t>
            </a:r>
            <a:r>
              <a:rPr lang="en-US" sz="2400" smtClean="0"/>
              <a:t>[Zhuang </a:t>
            </a:r>
            <a:r>
              <a:rPr lang="en-US" sz="2400" i="1" smtClean="0"/>
              <a:t>et al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tx2"/>
                </a:solidFill>
                <a:ea typeface="Batang" pitchFamily="18" charset="-127"/>
              </a:rPr>
              <a:t>ICDCS ’07</a:t>
            </a:r>
            <a:r>
              <a:rPr lang="en-US" sz="2400" smtClean="0"/>
              <a:t>]</a:t>
            </a:r>
          </a:p>
          <a:p>
            <a:pPr eaLnBrk="1" hangingPunct="1"/>
            <a:r>
              <a:rPr lang="en-US" sz="2400" smtClean="0"/>
              <a:t>A survey on the topic… [Zhang </a:t>
            </a:r>
            <a:r>
              <a:rPr lang="en-US" sz="2400" i="1" smtClean="0"/>
              <a:t>et al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tx2"/>
                </a:solidFill>
                <a:ea typeface="Batang" pitchFamily="18" charset="-127"/>
              </a:rPr>
              <a:t>Journal of Communication Surveys and Tutorials, 12(2), 2010</a:t>
            </a:r>
            <a:r>
              <a:rPr lang="en-US" sz="2400" smtClean="0"/>
              <a:t>]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l-GR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95334A-D4B5-4E35-B3D7-D04A78F36617}" type="slidenum">
              <a:rPr lang="el-GR" smtClean="0">
                <a:solidFill>
                  <a:schemeClr val="tx1"/>
                </a:solidFill>
              </a:rPr>
              <a:pPr/>
              <a:t>32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Outline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372475" cy="4929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Introduction 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Why is Outlier Detection Important and Difficult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Our Contributions (PAO)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Outlier detection… 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with reduced bandwidth consumption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over multiple window types (disjoint or sliding)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approximate or exact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From PAO to PAO+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Load balancing and comparison pruning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Experimental Evaluation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pPr eaLnBrk="1" hangingPunct="1">
              <a:defRPr/>
            </a:pPr>
            <a:r>
              <a:rPr lang="en-US" sz="2400" dirty="0" smtClean="0"/>
              <a:t>Conclusions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90D1E6-1929-479F-B01E-8851EAB25029}" type="slidenum">
              <a:rPr lang="el-GR" smtClean="0">
                <a:solidFill>
                  <a:schemeClr val="tx1"/>
                </a:solidFill>
              </a:rPr>
              <a:pPr/>
              <a:t>33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Conclusions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372475" cy="4929187"/>
          </a:xfrm>
        </p:spPr>
        <p:txBody>
          <a:bodyPr/>
          <a:lstStyle/>
          <a:p>
            <a:pPr eaLnBrk="1" hangingPunct="1"/>
            <a:r>
              <a:rPr lang="en-US" sz="2400" smtClean="0"/>
              <a:t>Presented a framework (PAO) for </a:t>
            </a:r>
            <a:r>
              <a:rPr lang="en-US" sz="2400" smtClean="0">
                <a:solidFill>
                  <a:srgbClr val="FF0000"/>
                </a:solidFill>
              </a:rPr>
              <a:t>continuous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0000"/>
                </a:solidFill>
              </a:rPr>
              <a:t>distributed</a:t>
            </a:r>
            <a:r>
              <a:rPr lang="en-US" sz="2400" smtClean="0"/>
              <a:t> computation of outliers in sensor networks</a:t>
            </a:r>
          </a:p>
          <a:p>
            <a:pPr lvl="1" eaLnBrk="1" hangingPunct="1"/>
            <a:r>
              <a:rPr lang="en-US" sz="2000" smtClean="0"/>
              <a:t>reduced bandwidth consumption via meaningful regression models</a:t>
            </a:r>
          </a:p>
          <a:p>
            <a:pPr lvl="1" eaLnBrk="1" hangingPunct="1"/>
            <a:r>
              <a:rPr lang="en-US" sz="2000" smtClean="0"/>
              <a:t>support multiple window types (disjoint or sliding)</a:t>
            </a:r>
          </a:p>
          <a:p>
            <a:pPr lvl="1" eaLnBrk="1" hangingPunct="1"/>
            <a:r>
              <a:rPr lang="en-US" sz="2000" smtClean="0"/>
              <a:t>approximate or exact operation</a:t>
            </a:r>
          </a:p>
          <a:p>
            <a:pPr eaLnBrk="1" hangingPunct="1"/>
            <a:r>
              <a:rPr lang="en-US" sz="2400" smtClean="0"/>
              <a:t>PAO+: Intra-cluster Load Balancing &amp; Comparison Pruning</a:t>
            </a:r>
          </a:p>
          <a:p>
            <a:pPr lvl="1" eaLnBrk="1" hangingPunct="1"/>
            <a:r>
              <a:rPr lang="en-US" sz="2000" smtClean="0"/>
              <a:t>Reduces &amp; better distributes processing cost </a:t>
            </a:r>
          </a:p>
          <a:p>
            <a:pPr eaLnBrk="1" hangingPunct="1"/>
            <a:r>
              <a:rPr lang="en-US" sz="2400" smtClean="0"/>
              <a:t>Experimental Evaluation</a:t>
            </a:r>
          </a:p>
          <a:p>
            <a:pPr lvl="1" eaLnBrk="1" hangingPunct="1"/>
            <a:r>
              <a:rPr lang="en-US" sz="2000" smtClean="0"/>
              <a:t>Bandwidth preservation averages to a factor of 3.8 in a tumble</a:t>
            </a:r>
          </a:p>
          <a:p>
            <a:pPr lvl="1" eaLnBrk="1" hangingPunct="1"/>
            <a:r>
              <a:rPr lang="en-US" sz="2000" smtClean="0"/>
              <a:t>Approximate operation over sliding windows </a:t>
            </a:r>
          </a:p>
          <a:p>
            <a:pPr lvl="2" eaLnBrk="1" hangingPunct="1"/>
            <a:r>
              <a:rPr lang="en-US" sz="1600" smtClean="0"/>
              <a:t> </a:t>
            </a:r>
            <a:r>
              <a:rPr lang="en-US" sz="1800" smtClean="0"/>
              <a:t>≥ 80%  accuracy </a:t>
            </a:r>
          </a:p>
          <a:p>
            <a:pPr lvl="2" eaLnBrk="1" hangingPunct="1"/>
            <a:r>
              <a:rPr lang="en-US" sz="1800" smtClean="0"/>
              <a:t>1/3.6 reduced communication costs</a:t>
            </a:r>
          </a:p>
          <a:p>
            <a:pPr lvl="2" eaLnBrk="1" hangingPunct="1"/>
            <a:endParaRPr lang="en-US" sz="200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1FF90A-9E63-457C-A6FC-1E040F69CF18}" type="slidenum">
              <a:rPr lang="el-GR" smtClean="0">
                <a:solidFill>
                  <a:schemeClr val="tx1"/>
                </a:solidFill>
              </a:rPr>
              <a:pPr/>
              <a:t>34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358188" cy="236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5486400" algn="r"/>
              </a:tabLst>
              <a:defRPr/>
            </a:pP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PAO: </a:t>
            </a:r>
            <a:b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ower-efficient  </a:t>
            </a: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ttribution of </a:t>
            </a: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utliers </a:t>
            </a:r>
            <a:b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Wireless Sensor Networks</a:t>
            </a:r>
            <a:endParaRPr lang="en-US" sz="5000" b="1" i="1" baseline="30000" dirty="0" smtClean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7188" y="3143250"/>
            <a:ext cx="8358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5486400" algn="r"/>
              </a:tabLst>
            </a:pPr>
            <a:r>
              <a:rPr lang="en-US" sz="6000" i="1"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graphicFrame>
        <p:nvGraphicFramePr>
          <p:cNvPr id="6" name="Group 56"/>
          <p:cNvGraphicFramePr>
            <a:graphicFrameLocks noGrp="1"/>
          </p:cNvGraphicFramePr>
          <p:nvPr/>
        </p:nvGraphicFramePr>
        <p:xfrm>
          <a:off x="571500" y="4714875"/>
          <a:ext cx="8143875" cy="457200"/>
        </p:xfrm>
        <a:graphic>
          <a:graphicData uri="http://schemas.openxmlformats.org/drawingml/2006/table">
            <a:tbl>
              <a:tblPr/>
              <a:tblGrid>
                <a:gridCol w="2571769"/>
                <a:gridCol w="2357454"/>
                <a:gridCol w="3214709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Nikos Giatrakos 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Yannis Kotidis  </a:t>
                      </a:r>
                      <a:endParaRPr kumimoji="0" lang="el-GR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Antonios Deligiannakis 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42875" y="6215063"/>
            <a:ext cx="2133600" cy="3968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</a:rPr>
              <a:t>13 September 2010</a:t>
            </a:r>
          </a:p>
        </p:txBody>
      </p:sp>
      <p:sp>
        <p:nvSpPr>
          <p:cNvPr id="829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92275" y="6215063"/>
            <a:ext cx="7237413" cy="3968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500" smtClean="0">
                <a:solidFill>
                  <a:schemeClr val="tx1"/>
                </a:solidFill>
              </a:rPr>
              <a:t>7</a:t>
            </a:r>
            <a:r>
              <a:rPr lang="en-US" sz="1500" baseline="30000" smtClean="0">
                <a:solidFill>
                  <a:schemeClr val="tx1"/>
                </a:solidFill>
              </a:rPr>
              <a:t>th</a:t>
            </a:r>
            <a:r>
              <a:rPr lang="en-US" sz="1500" smtClean="0">
                <a:solidFill>
                  <a:schemeClr val="tx1"/>
                </a:solidFill>
              </a:rPr>
              <a:t> International Workshop on Data Management for Sensor Networks, Singapore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571500"/>
            <a:ext cx="8358188" cy="236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5486400" algn="r"/>
              </a:tabLst>
              <a:defRPr/>
            </a:pP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PAO: </a:t>
            </a:r>
            <a:b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ower-efficient  </a:t>
            </a: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ttribution of </a:t>
            </a:r>
            <a:r>
              <a:rPr lang="en-US" sz="5000" b="1" i="1" u="sng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utliers </a:t>
            </a:r>
            <a:b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 b="1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Wireless Sensor Networks</a:t>
            </a:r>
            <a:endParaRPr lang="en-US" sz="5000" b="1" i="1" baseline="30000" dirty="0" smtClean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7188" y="3143250"/>
            <a:ext cx="8358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5486400" algn="r"/>
              </a:tabLst>
            </a:pPr>
            <a:r>
              <a:rPr lang="en-US" sz="6000" i="1"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graphicFrame>
        <p:nvGraphicFramePr>
          <p:cNvPr id="6" name="Group 56"/>
          <p:cNvGraphicFramePr>
            <a:graphicFrameLocks noGrp="1"/>
          </p:cNvGraphicFramePr>
          <p:nvPr/>
        </p:nvGraphicFramePr>
        <p:xfrm>
          <a:off x="571500" y="4714875"/>
          <a:ext cx="8143875" cy="457200"/>
        </p:xfrm>
        <a:graphic>
          <a:graphicData uri="http://schemas.openxmlformats.org/drawingml/2006/table">
            <a:tbl>
              <a:tblPr/>
              <a:tblGrid>
                <a:gridCol w="2571769"/>
                <a:gridCol w="2357454"/>
                <a:gridCol w="3214709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Nikos Giatrakos 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Yannis Kotidis  </a:t>
                      </a:r>
                      <a:endParaRPr kumimoji="0" lang="el-GR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Antonios Deligiannakis 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4999" name="Picture 3" descr="C:\Users\kotidis\Desktop\p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1477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3" descr="C:\Users\kotidis\Desktop\p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260350"/>
            <a:ext cx="11477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42875" y="6215063"/>
            <a:ext cx="2133600" cy="3968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</a:rPr>
              <a:t>13 September 2010</a:t>
            </a:r>
          </a:p>
        </p:txBody>
      </p:sp>
      <p:sp>
        <p:nvSpPr>
          <p:cNvPr id="8500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92275" y="6215063"/>
            <a:ext cx="7237413" cy="3968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500" smtClean="0">
                <a:solidFill>
                  <a:schemeClr val="tx1"/>
                </a:solidFill>
              </a:rPr>
              <a:t>7</a:t>
            </a:r>
            <a:r>
              <a:rPr lang="en-US" sz="1500" baseline="30000" smtClean="0">
                <a:solidFill>
                  <a:schemeClr val="tx1"/>
                </a:solidFill>
              </a:rPr>
              <a:t>th</a:t>
            </a:r>
            <a:r>
              <a:rPr lang="en-US" sz="1500" smtClean="0">
                <a:solidFill>
                  <a:schemeClr val="tx1"/>
                </a:solidFill>
              </a:rPr>
              <a:t> International Workshop on Data Management for Sensor Networks, Singapore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Group 88"/>
          <p:cNvGrpSpPr>
            <a:grpSpLocks/>
          </p:cNvGrpSpPr>
          <p:nvPr/>
        </p:nvGrpSpPr>
        <p:grpSpPr bwMode="auto">
          <a:xfrm>
            <a:off x="293688" y="1184275"/>
            <a:ext cx="1168400" cy="4527550"/>
            <a:chOff x="35496" y="1052736"/>
            <a:chExt cx="1168400" cy="4526632"/>
          </a:xfrm>
        </p:grpSpPr>
        <p:sp>
          <p:nvSpPr>
            <p:cNvPr id="28" name="Rectangle 288"/>
            <p:cNvSpPr>
              <a:spLocks noChangeArrowheads="1"/>
            </p:cNvSpPr>
            <p:nvPr/>
          </p:nvSpPr>
          <p:spPr bwMode="auto">
            <a:xfrm>
              <a:off x="35496" y="1052736"/>
              <a:ext cx="1168400" cy="276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cs typeface="Arial" pitchFamily="34" charset="0"/>
                </a:rPr>
                <a:t>   Attribute Y</a:t>
              </a:r>
            </a:p>
          </p:txBody>
        </p:sp>
        <p:grpSp>
          <p:nvGrpSpPr>
            <p:cNvPr id="87065" name="Group 87"/>
            <p:cNvGrpSpPr>
              <a:grpSpLocks/>
            </p:cNvGrpSpPr>
            <p:nvPr/>
          </p:nvGrpSpPr>
          <p:grpSpPr bwMode="auto">
            <a:xfrm>
              <a:off x="179512" y="1052736"/>
              <a:ext cx="33337" cy="4526632"/>
              <a:chOff x="179512" y="1052736"/>
              <a:chExt cx="33337" cy="4526632"/>
            </a:xfrm>
          </p:grpSpPr>
          <p:sp>
            <p:nvSpPr>
              <p:cNvPr id="87066" name="Line 279"/>
              <p:cNvSpPr>
                <a:spLocks noChangeShapeType="1"/>
              </p:cNvSpPr>
              <p:nvPr/>
            </p:nvSpPr>
            <p:spPr bwMode="auto">
              <a:xfrm>
                <a:off x="179512" y="2204864"/>
                <a:ext cx="3333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7" name="Line 287"/>
              <p:cNvSpPr>
                <a:spLocks noChangeShapeType="1"/>
              </p:cNvSpPr>
              <p:nvPr/>
            </p:nvSpPr>
            <p:spPr bwMode="auto">
              <a:xfrm>
                <a:off x="179512" y="1052736"/>
                <a:ext cx="3333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8" name="Line 40"/>
              <p:cNvSpPr>
                <a:spLocks noChangeShapeType="1"/>
              </p:cNvSpPr>
              <p:nvPr/>
            </p:nvSpPr>
            <p:spPr bwMode="auto">
              <a:xfrm>
                <a:off x="179512" y="1052736"/>
                <a:ext cx="0" cy="4526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569325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Tumble - Disjoint Window Operation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ACD0EF-069E-49B6-B89E-F0937AAD18CF}" type="slidenum">
              <a:rPr lang="el-GR" smtClean="0">
                <a:solidFill>
                  <a:schemeClr val="tx1"/>
                </a:solidFill>
              </a:rPr>
              <a:pPr/>
              <a:t>37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87044" name="Oval 290"/>
          <p:cNvSpPr>
            <a:spLocks noChangeArrowheads="1"/>
          </p:cNvSpPr>
          <p:nvPr/>
        </p:nvSpPr>
        <p:spPr bwMode="auto">
          <a:xfrm>
            <a:off x="438150" y="30575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5" name="Oval 292"/>
          <p:cNvSpPr>
            <a:spLocks noChangeArrowheads="1"/>
          </p:cNvSpPr>
          <p:nvPr/>
        </p:nvSpPr>
        <p:spPr bwMode="auto">
          <a:xfrm>
            <a:off x="869950" y="26241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Oval 300"/>
          <p:cNvSpPr>
            <a:spLocks noChangeArrowheads="1"/>
          </p:cNvSpPr>
          <p:nvPr/>
        </p:nvSpPr>
        <p:spPr bwMode="auto">
          <a:xfrm>
            <a:off x="1301750" y="276860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Oval 301"/>
          <p:cNvSpPr>
            <a:spLocks noChangeArrowheads="1"/>
          </p:cNvSpPr>
          <p:nvPr/>
        </p:nvSpPr>
        <p:spPr bwMode="auto">
          <a:xfrm>
            <a:off x="2238375" y="22653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Oval 305"/>
          <p:cNvSpPr>
            <a:spLocks noChangeArrowheads="1"/>
          </p:cNvSpPr>
          <p:nvPr/>
        </p:nvSpPr>
        <p:spPr bwMode="auto">
          <a:xfrm>
            <a:off x="1733550" y="26971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/>
          <p:cNvCxnSpPr>
            <a:endCxn id="87047" idx="5"/>
          </p:cNvCxnSpPr>
          <p:nvPr/>
        </p:nvCxnSpPr>
        <p:spPr>
          <a:xfrm flipV="1">
            <a:off x="438150" y="2327275"/>
            <a:ext cx="1865313" cy="800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0" name="Rectangle 27"/>
          <p:cNvSpPr>
            <a:spLocks noChangeArrowheads="1"/>
          </p:cNvSpPr>
          <p:nvPr/>
        </p:nvSpPr>
        <p:spPr bwMode="auto">
          <a:xfrm>
            <a:off x="162560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7051" name="Rectangle 28"/>
          <p:cNvSpPr>
            <a:spLocks noChangeArrowheads="1"/>
          </p:cNvSpPr>
          <p:nvPr/>
        </p:nvSpPr>
        <p:spPr bwMode="auto">
          <a:xfrm>
            <a:off x="16256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7052" name="Rectangle 29"/>
          <p:cNvSpPr>
            <a:spLocks noChangeArrowheads="1"/>
          </p:cNvSpPr>
          <p:nvPr/>
        </p:nvSpPr>
        <p:spPr bwMode="auto">
          <a:xfrm>
            <a:off x="162560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7053" name="Line 6"/>
          <p:cNvSpPr>
            <a:spLocks noChangeShapeType="1"/>
          </p:cNvSpPr>
          <p:nvPr/>
        </p:nvSpPr>
        <p:spPr bwMode="auto">
          <a:xfrm>
            <a:off x="438150" y="3848100"/>
            <a:ext cx="7518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Rectangle 9"/>
          <p:cNvSpPr>
            <a:spLocks noChangeArrowheads="1"/>
          </p:cNvSpPr>
          <p:nvPr/>
        </p:nvSpPr>
        <p:spPr bwMode="auto">
          <a:xfrm>
            <a:off x="468313" y="44370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7055" name="Rectangle 10"/>
          <p:cNvSpPr>
            <a:spLocks noChangeArrowheads="1"/>
          </p:cNvSpPr>
          <p:nvPr/>
        </p:nvSpPr>
        <p:spPr bwMode="auto">
          <a:xfrm>
            <a:off x="925513" y="44370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87056" name="Rectangle 11"/>
          <p:cNvSpPr>
            <a:spLocks noChangeArrowheads="1"/>
          </p:cNvSpPr>
          <p:nvPr/>
        </p:nvSpPr>
        <p:spPr bwMode="auto">
          <a:xfrm>
            <a:off x="1382713" y="44370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87057" name="Rectangle 12"/>
          <p:cNvSpPr>
            <a:spLocks noChangeArrowheads="1"/>
          </p:cNvSpPr>
          <p:nvPr/>
        </p:nvSpPr>
        <p:spPr bwMode="auto">
          <a:xfrm>
            <a:off x="1811338" y="44370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87058" name="Rectangle 29"/>
          <p:cNvSpPr>
            <a:spLocks noChangeArrowheads="1"/>
          </p:cNvSpPr>
          <p:nvPr/>
        </p:nvSpPr>
        <p:spPr bwMode="auto">
          <a:xfrm>
            <a:off x="2235200" y="44370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468313" y="4208463"/>
            <a:ext cx="2176462" cy="914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87060" name="Oval 7"/>
          <p:cNvSpPr>
            <a:spLocks noChangeArrowheads="1"/>
          </p:cNvSpPr>
          <p:nvPr/>
        </p:nvSpPr>
        <p:spPr bwMode="auto">
          <a:xfrm>
            <a:off x="7885113" y="3860800"/>
            <a:ext cx="95885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Time</a:t>
            </a:r>
          </a:p>
        </p:txBody>
      </p:sp>
      <p:sp>
        <p:nvSpPr>
          <p:cNvPr id="87061" name="Line 38"/>
          <p:cNvSpPr>
            <a:spLocks noChangeShapeType="1"/>
          </p:cNvSpPr>
          <p:nvPr/>
        </p:nvSpPr>
        <p:spPr bwMode="auto">
          <a:xfrm>
            <a:off x="2597150" y="3848100"/>
            <a:ext cx="1682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7062" name="Oval 44"/>
          <p:cNvSpPr>
            <a:spLocks noChangeArrowheads="1"/>
          </p:cNvSpPr>
          <p:nvPr/>
        </p:nvSpPr>
        <p:spPr bwMode="auto">
          <a:xfrm>
            <a:off x="6875463" y="4292600"/>
            <a:ext cx="13716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w=5</a:t>
            </a:r>
          </a:p>
        </p:txBody>
      </p:sp>
      <p:pic>
        <p:nvPicPr>
          <p:cNvPr id="87063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229225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E4312D-915D-4BE9-8344-DF7B55520E2F}" type="slidenum">
              <a:rPr lang="el-GR" smtClean="0">
                <a:solidFill>
                  <a:schemeClr val="tx1"/>
                </a:solidFill>
              </a:rPr>
              <a:pPr/>
              <a:t>38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89090" name="Oval 290"/>
          <p:cNvSpPr>
            <a:spLocks noChangeArrowheads="1"/>
          </p:cNvSpPr>
          <p:nvPr/>
        </p:nvSpPr>
        <p:spPr bwMode="auto">
          <a:xfrm>
            <a:off x="2700338" y="27813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1" name="Oval 292"/>
          <p:cNvSpPr>
            <a:spLocks noChangeArrowheads="1"/>
          </p:cNvSpPr>
          <p:nvPr/>
        </p:nvSpPr>
        <p:spPr bwMode="auto">
          <a:xfrm>
            <a:off x="3203575" y="26368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2" name="Oval 300"/>
          <p:cNvSpPr>
            <a:spLocks noChangeArrowheads="1"/>
          </p:cNvSpPr>
          <p:nvPr/>
        </p:nvSpPr>
        <p:spPr bwMode="auto">
          <a:xfrm>
            <a:off x="3708400" y="24209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Oval 301"/>
          <p:cNvSpPr>
            <a:spLocks noChangeArrowheads="1"/>
          </p:cNvSpPr>
          <p:nvPr/>
        </p:nvSpPr>
        <p:spPr bwMode="auto">
          <a:xfrm>
            <a:off x="4572000" y="227647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Oval 305"/>
          <p:cNvSpPr>
            <a:spLocks noChangeArrowheads="1"/>
          </p:cNvSpPr>
          <p:nvPr/>
        </p:nvSpPr>
        <p:spPr bwMode="auto">
          <a:xfrm>
            <a:off x="4211638" y="27813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700338" y="2492375"/>
            <a:ext cx="1943100" cy="3603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96" name="Rectangle 27"/>
          <p:cNvSpPr>
            <a:spLocks noChangeArrowheads="1"/>
          </p:cNvSpPr>
          <p:nvPr/>
        </p:nvSpPr>
        <p:spPr bwMode="auto">
          <a:xfrm>
            <a:off x="162560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9097" name="Rectangle 28"/>
          <p:cNvSpPr>
            <a:spLocks noChangeArrowheads="1"/>
          </p:cNvSpPr>
          <p:nvPr/>
        </p:nvSpPr>
        <p:spPr bwMode="auto">
          <a:xfrm>
            <a:off x="16256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9098" name="Rectangle 29"/>
          <p:cNvSpPr>
            <a:spLocks noChangeArrowheads="1"/>
          </p:cNvSpPr>
          <p:nvPr/>
        </p:nvSpPr>
        <p:spPr bwMode="auto">
          <a:xfrm>
            <a:off x="162560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9099" name="Line 6"/>
          <p:cNvSpPr>
            <a:spLocks noChangeShapeType="1"/>
          </p:cNvSpPr>
          <p:nvPr/>
        </p:nvSpPr>
        <p:spPr bwMode="auto">
          <a:xfrm>
            <a:off x="438150" y="3848100"/>
            <a:ext cx="7518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Rectangle 9"/>
          <p:cNvSpPr>
            <a:spLocks noChangeArrowheads="1"/>
          </p:cNvSpPr>
          <p:nvPr/>
        </p:nvSpPr>
        <p:spPr bwMode="auto">
          <a:xfrm>
            <a:off x="2700338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89101" name="Rectangle 10"/>
          <p:cNvSpPr>
            <a:spLocks noChangeArrowheads="1"/>
          </p:cNvSpPr>
          <p:nvPr/>
        </p:nvSpPr>
        <p:spPr bwMode="auto">
          <a:xfrm>
            <a:off x="3157538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89102" name="Rectangle 11"/>
          <p:cNvSpPr>
            <a:spLocks noChangeArrowheads="1"/>
          </p:cNvSpPr>
          <p:nvPr/>
        </p:nvSpPr>
        <p:spPr bwMode="auto">
          <a:xfrm>
            <a:off x="3614738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89103" name="Rectangle 12"/>
          <p:cNvSpPr>
            <a:spLocks noChangeArrowheads="1"/>
          </p:cNvSpPr>
          <p:nvPr/>
        </p:nvSpPr>
        <p:spPr bwMode="auto">
          <a:xfrm>
            <a:off x="4043363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9</a:t>
            </a:r>
            <a:endParaRPr lang="en-US"/>
          </a:p>
        </p:txBody>
      </p:sp>
      <p:sp>
        <p:nvSpPr>
          <p:cNvPr id="89104" name="Rectangle 29"/>
          <p:cNvSpPr>
            <a:spLocks noChangeArrowheads="1"/>
          </p:cNvSpPr>
          <p:nvPr/>
        </p:nvSpPr>
        <p:spPr bwMode="auto">
          <a:xfrm>
            <a:off x="4467225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10</a:t>
            </a:r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2700338" y="4221163"/>
            <a:ext cx="2176462" cy="914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89106" name="Oval 7"/>
          <p:cNvSpPr>
            <a:spLocks noChangeArrowheads="1"/>
          </p:cNvSpPr>
          <p:nvPr/>
        </p:nvSpPr>
        <p:spPr bwMode="auto">
          <a:xfrm>
            <a:off x="7885113" y="3860800"/>
            <a:ext cx="95885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Time</a:t>
            </a:r>
          </a:p>
        </p:txBody>
      </p:sp>
      <p:sp>
        <p:nvSpPr>
          <p:cNvPr id="89107" name="Line 38"/>
          <p:cNvSpPr>
            <a:spLocks noChangeShapeType="1"/>
          </p:cNvSpPr>
          <p:nvPr/>
        </p:nvSpPr>
        <p:spPr bwMode="auto">
          <a:xfrm>
            <a:off x="4829175" y="3860800"/>
            <a:ext cx="16668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89108" name="Group 88"/>
          <p:cNvGrpSpPr>
            <a:grpSpLocks/>
          </p:cNvGrpSpPr>
          <p:nvPr/>
        </p:nvGrpSpPr>
        <p:grpSpPr bwMode="auto">
          <a:xfrm>
            <a:off x="2525713" y="1196975"/>
            <a:ext cx="1168400" cy="4527550"/>
            <a:chOff x="35496" y="1052736"/>
            <a:chExt cx="1168400" cy="4526632"/>
          </a:xfrm>
        </p:grpSpPr>
        <p:sp>
          <p:nvSpPr>
            <p:cNvPr id="28" name="Rectangle 288"/>
            <p:cNvSpPr>
              <a:spLocks noChangeArrowheads="1"/>
            </p:cNvSpPr>
            <p:nvPr/>
          </p:nvSpPr>
          <p:spPr bwMode="auto">
            <a:xfrm>
              <a:off x="35496" y="1052736"/>
              <a:ext cx="1168400" cy="276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cs typeface="Arial" pitchFamily="34" charset="0"/>
                </a:rPr>
                <a:t>   Attribute Y</a:t>
              </a:r>
            </a:p>
          </p:txBody>
        </p:sp>
        <p:grpSp>
          <p:nvGrpSpPr>
            <p:cNvPr id="89123" name="Group 87"/>
            <p:cNvGrpSpPr>
              <a:grpSpLocks/>
            </p:cNvGrpSpPr>
            <p:nvPr/>
          </p:nvGrpSpPr>
          <p:grpSpPr bwMode="auto">
            <a:xfrm>
              <a:off x="179512" y="1052736"/>
              <a:ext cx="33337" cy="4526632"/>
              <a:chOff x="179512" y="1052736"/>
              <a:chExt cx="33337" cy="4526632"/>
            </a:xfrm>
          </p:grpSpPr>
          <p:sp>
            <p:nvSpPr>
              <p:cNvPr id="89124" name="Line 279"/>
              <p:cNvSpPr>
                <a:spLocks noChangeShapeType="1"/>
              </p:cNvSpPr>
              <p:nvPr/>
            </p:nvSpPr>
            <p:spPr bwMode="auto">
              <a:xfrm>
                <a:off x="179512" y="2204864"/>
                <a:ext cx="3333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5" name="Line 287"/>
              <p:cNvSpPr>
                <a:spLocks noChangeShapeType="1"/>
              </p:cNvSpPr>
              <p:nvPr/>
            </p:nvSpPr>
            <p:spPr bwMode="auto">
              <a:xfrm>
                <a:off x="179512" y="1052736"/>
                <a:ext cx="3333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6" name="Line 40"/>
              <p:cNvSpPr>
                <a:spLocks noChangeShapeType="1"/>
              </p:cNvSpPr>
              <p:nvPr/>
            </p:nvSpPr>
            <p:spPr bwMode="auto">
              <a:xfrm>
                <a:off x="179512" y="1052736"/>
                <a:ext cx="0" cy="4526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109" name="Oval 44"/>
          <p:cNvSpPr>
            <a:spLocks noChangeArrowheads="1"/>
          </p:cNvSpPr>
          <p:nvPr/>
        </p:nvSpPr>
        <p:spPr bwMode="auto">
          <a:xfrm>
            <a:off x="6875463" y="4292600"/>
            <a:ext cx="13716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w=5</a:t>
            </a:r>
          </a:p>
        </p:txBody>
      </p:sp>
      <p:sp>
        <p:nvSpPr>
          <p:cNvPr id="89110" name="Rectangle 9"/>
          <p:cNvSpPr>
            <a:spLocks noChangeArrowheads="1"/>
          </p:cNvSpPr>
          <p:nvPr/>
        </p:nvSpPr>
        <p:spPr bwMode="auto">
          <a:xfrm>
            <a:off x="468313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9111" name="Rectangle 10"/>
          <p:cNvSpPr>
            <a:spLocks noChangeArrowheads="1"/>
          </p:cNvSpPr>
          <p:nvPr/>
        </p:nvSpPr>
        <p:spPr bwMode="auto">
          <a:xfrm>
            <a:off x="925513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89112" name="Rectangle 11"/>
          <p:cNvSpPr>
            <a:spLocks noChangeArrowheads="1"/>
          </p:cNvSpPr>
          <p:nvPr/>
        </p:nvSpPr>
        <p:spPr bwMode="auto">
          <a:xfrm>
            <a:off x="1382713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89113" name="Rectangle 12"/>
          <p:cNvSpPr>
            <a:spLocks noChangeArrowheads="1"/>
          </p:cNvSpPr>
          <p:nvPr/>
        </p:nvSpPr>
        <p:spPr bwMode="auto">
          <a:xfrm>
            <a:off x="1811338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89114" name="Rectangle 29"/>
          <p:cNvSpPr>
            <a:spLocks noChangeArrowheads="1"/>
          </p:cNvSpPr>
          <p:nvPr/>
        </p:nvSpPr>
        <p:spPr bwMode="auto">
          <a:xfrm>
            <a:off x="2235200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89115" name="Oval 290"/>
          <p:cNvSpPr>
            <a:spLocks noChangeArrowheads="1"/>
          </p:cNvSpPr>
          <p:nvPr/>
        </p:nvSpPr>
        <p:spPr bwMode="auto">
          <a:xfrm>
            <a:off x="438150" y="30575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6" name="Oval 292"/>
          <p:cNvSpPr>
            <a:spLocks noChangeArrowheads="1"/>
          </p:cNvSpPr>
          <p:nvPr/>
        </p:nvSpPr>
        <p:spPr bwMode="auto">
          <a:xfrm>
            <a:off x="869950" y="26241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7" name="Oval 300"/>
          <p:cNvSpPr>
            <a:spLocks noChangeArrowheads="1"/>
          </p:cNvSpPr>
          <p:nvPr/>
        </p:nvSpPr>
        <p:spPr bwMode="auto">
          <a:xfrm>
            <a:off x="1301750" y="276860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8" name="Oval 301"/>
          <p:cNvSpPr>
            <a:spLocks noChangeArrowheads="1"/>
          </p:cNvSpPr>
          <p:nvPr/>
        </p:nvSpPr>
        <p:spPr bwMode="auto">
          <a:xfrm>
            <a:off x="2238375" y="22653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9" name="Oval 305"/>
          <p:cNvSpPr>
            <a:spLocks noChangeArrowheads="1"/>
          </p:cNvSpPr>
          <p:nvPr/>
        </p:nvSpPr>
        <p:spPr bwMode="auto">
          <a:xfrm>
            <a:off x="1733550" y="26971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250825" y="44450"/>
            <a:ext cx="8569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i="1">
                <a:solidFill>
                  <a:schemeClr val="tx2"/>
                </a:solidFill>
                <a:latin typeface="Times New Roman" pitchFamily="18" charset="0"/>
                <a:ea typeface="Batang" pitchFamily="18" charset="-127"/>
                <a:cs typeface="+mj-cs"/>
              </a:rPr>
              <a:t>Tumble - Disjoint Window Operation</a:t>
            </a:r>
            <a:endParaRPr lang="el-GR" sz="4400" i="1" dirty="0">
              <a:solidFill>
                <a:schemeClr val="tx2"/>
              </a:solidFill>
              <a:latin typeface="Times New Roman" pitchFamily="18" charset="0"/>
              <a:ea typeface="Batang" pitchFamily="18" charset="-127"/>
              <a:cs typeface="+mj-cs"/>
            </a:endParaRPr>
          </a:p>
        </p:txBody>
      </p:sp>
      <p:pic>
        <p:nvPicPr>
          <p:cNvPr id="89121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229225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F42B70-8626-4291-8548-24C71F4FEA6D}" type="slidenum">
              <a:rPr lang="el-GR" smtClean="0">
                <a:solidFill>
                  <a:schemeClr val="tx1"/>
                </a:solidFill>
              </a:rPr>
              <a:pPr/>
              <a:t>39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91138" name="Oval 290"/>
          <p:cNvSpPr>
            <a:spLocks noChangeArrowheads="1"/>
          </p:cNvSpPr>
          <p:nvPr/>
        </p:nvSpPr>
        <p:spPr bwMode="auto">
          <a:xfrm>
            <a:off x="4932363" y="2852738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39" name="Oval 292"/>
          <p:cNvSpPr>
            <a:spLocks noChangeArrowheads="1"/>
          </p:cNvSpPr>
          <p:nvPr/>
        </p:nvSpPr>
        <p:spPr bwMode="auto">
          <a:xfrm>
            <a:off x="5364163" y="2708275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0" name="Oval 300"/>
          <p:cNvSpPr>
            <a:spLocks noChangeArrowheads="1"/>
          </p:cNvSpPr>
          <p:nvPr/>
        </p:nvSpPr>
        <p:spPr bwMode="auto">
          <a:xfrm>
            <a:off x="5867400" y="31416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1" name="Oval 301"/>
          <p:cNvSpPr>
            <a:spLocks noChangeArrowheads="1"/>
          </p:cNvSpPr>
          <p:nvPr/>
        </p:nvSpPr>
        <p:spPr bwMode="auto">
          <a:xfrm>
            <a:off x="6732588" y="27813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Oval 305"/>
          <p:cNvSpPr>
            <a:spLocks noChangeArrowheads="1"/>
          </p:cNvSpPr>
          <p:nvPr/>
        </p:nvSpPr>
        <p:spPr bwMode="auto">
          <a:xfrm>
            <a:off x="6300788" y="27813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5003800" y="2924175"/>
            <a:ext cx="1944688" cy="1444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4" name="Rectangle 27"/>
          <p:cNvSpPr>
            <a:spLocks noChangeArrowheads="1"/>
          </p:cNvSpPr>
          <p:nvPr/>
        </p:nvSpPr>
        <p:spPr bwMode="auto">
          <a:xfrm>
            <a:off x="162560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1145" name="Rectangle 28"/>
          <p:cNvSpPr>
            <a:spLocks noChangeArrowheads="1"/>
          </p:cNvSpPr>
          <p:nvPr/>
        </p:nvSpPr>
        <p:spPr bwMode="auto">
          <a:xfrm>
            <a:off x="16256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1146" name="Rectangle 29"/>
          <p:cNvSpPr>
            <a:spLocks noChangeArrowheads="1"/>
          </p:cNvSpPr>
          <p:nvPr/>
        </p:nvSpPr>
        <p:spPr bwMode="auto">
          <a:xfrm>
            <a:off x="162560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1147" name="Line 6"/>
          <p:cNvSpPr>
            <a:spLocks noChangeShapeType="1"/>
          </p:cNvSpPr>
          <p:nvPr/>
        </p:nvSpPr>
        <p:spPr bwMode="auto">
          <a:xfrm>
            <a:off x="438150" y="3848100"/>
            <a:ext cx="7518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Rectangle 9"/>
          <p:cNvSpPr>
            <a:spLocks noChangeArrowheads="1"/>
          </p:cNvSpPr>
          <p:nvPr/>
        </p:nvSpPr>
        <p:spPr bwMode="auto">
          <a:xfrm>
            <a:off x="4962525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11</a:t>
            </a:r>
            <a:endParaRPr lang="en-US"/>
          </a:p>
        </p:txBody>
      </p:sp>
      <p:sp>
        <p:nvSpPr>
          <p:cNvPr id="91149" name="Rectangle 10"/>
          <p:cNvSpPr>
            <a:spLocks noChangeArrowheads="1"/>
          </p:cNvSpPr>
          <p:nvPr/>
        </p:nvSpPr>
        <p:spPr bwMode="auto">
          <a:xfrm>
            <a:off x="5419725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12</a:t>
            </a:r>
            <a:endParaRPr lang="en-US"/>
          </a:p>
        </p:txBody>
      </p:sp>
      <p:sp>
        <p:nvSpPr>
          <p:cNvPr id="91150" name="Rectangle 11"/>
          <p:cNvSpPr>
            <a:spLocks noChangeArrowheads="1"/>
          </p:cNvSpPr>
          <p:nvPr/>
        </p:nvSpPr>
        <p:spPr bwMode="auto">
          <a:xfrm>
            <a:off x="5876925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13</a:t>
            </a:r>
            <a:endParaRPr lang="en-US"/>
          </a:p>
        </p:txBody>
      </p:sp>
      <p:sp>
        <p:nvSpPr>
          <p:cNvPr id="91151" name="Rectangle 12"/>
          <p:cNvSpPr>
            <a:spLocks noChangeArrowheads="1"/>
          </p:cNvSpPr>
          <p:nvPr/>
        </p:nvSpPr>
        <p:spPr bwMode="auto">
          <a:xfrm>
            <a:off x="6305550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14</a:t>
            </a:r>
            <a:endParaRPr lang="en-US"/>
          </a:p>
        </p:txBody>
      </p:sp>
      <p:sp>
        <p:nvSpPr>
          <p:cNvPr id="91152" name="Rectangle 29"/>
          <p:cNvSpPr>
            <a:spLocks noChangeArrowheads="1"/>
          </p:cNvSpPr>
          <p:nvPr/>
        </p:nvSpPr>
        <p:spPr bwMode="auto">
          <a:xfrm>
            <a:off x="6729413" y="4449763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15</a:t>
            </a:r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4962525" y="4221163"/>
            <a:ext cx="2176463" cy="914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91154" name="Oval 7"/>
          <p:cNvSpPr>
            <a:spLocks noChangeArrowheads="1"/>
          </p:cNvSpPr>
          <p:nvPr/>
        </p:nvSpPr>
        <p:spPr bwMode="auto">
          <a:xfrm>
            <a:off x="7885113" y="3860800"/>
            <a:ext cx="95885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Time</a:t>
            </a:r>
          </a:p>
        </p:txBody>
      </p:sp>
      <p:sp>
        <p:nvSpPr>
          <p:cNvPr id="91155" name="Line 38"/>
          <p:cNvSpPr>
            <a:spLocks noChangeShapeType="1"/>
          </p:cNvSpPr>
          <p:nvPr/>
        </p:nvSpPr>
        <p:spPr bwMode="auto">
          <a:xfrm>
            <a:off x="7092950" y="3860800"/>
            <a:ext cx="16668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91156" name="Group 88"/>
          <p:cNvGrpSpPr>
            <a:grpSpLocks/>
          </p:cNvGrpSpPr>
          <p:nvPr/>
        </p:nvGrpSpPr>
        <p:grpSpPr bwMode="auto">
          <a:xfrm>
            <a:off x="4787900" y="1196975"/>
            <a:ext cx="1168400" cy="4525963"/>
            <a:chOff x="35496" y="1052736"/>
            <a:chExt cx="1168400" cy="4526632"/>
          </a:xfrm>
        </p:grpSpPr>
        <p:sp>
          <p:nvSpPr>
            <p:cNvPr id="28" name="Rectangle 288"/>
            <p:cNvSpPr>
              <a:spLocks noChangeArrowheads="1"/>
            </p:cNvSpPr>
            <p:nvPr/>
          </p:nvSpPr>
          <p:spPr bwMode="auto">
            <a:xfrm>
              <a:off x="35496" y="1052736"/>
              <a:ext cx="1168400" cy="276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cs typeface="Arial" pitchFamily="34" charset="0"/>
                </a:rPr>
                <a:t>   Attribute Y</a:t>
              </a:r>
            </a:p>
          </p:txBody>
        </p:sp>
        <p:grpSp>
          <p:nvGrpSpPr>
            <p:cNvPr id="91181" name="Group 87"/>
            <p:cNvGrpSpPr>
              <a:grpSpLocks/>
            </p:cNvGrpSpPr>
            <p:nvPr/>
          </p:nvGrpSpPr>
          <p:grpSpPr bwMode="auto">
            <a:xfrm>
              <a:off x="179512" y="1052736"/>
              <a:ext cx="33337" cy="4526632"/>
              <a:chOff x="179512" y="1052736"/>
              <a:chExt cx="33337" cy="4526632"/>
            </a:xfrm>
          </p:grpSpPr>
          <p:sp>
            <p:nvSpPr>
              <p:cNvPr id="91182" name="Line 279"/>
              <p:cNvSpPr>
                <a:spLocks noChangeShapeType="1"/>
              </p:cNvSpPr>
              <p:nvPr/>
            </p:nvSpPr>
            <p:spPr bwMode="auto">
              <a:xfrm>
                <a:off x="179512" y="2204864"/>
                <a:ext cx="3333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83" name="Line 287"/>
              <p:cNvSpPr>
                <a:spLocks noChangeShapeType="1"/>
              </p:cNvSpPr>
              <p:nvPr/>
            </p:nvSpPr>
            <p:spPr bwMode="auto">
              <a:xfrm>
                <a:off x="179512" y="1052736"/>
                <a:ext cx="3333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84" name="Line 40"/>
              <p:cNvSpPr>
                <a:spLocks noChangeShapeType="1"/>
              </p:cNvSpPr>
              <p:nvPr/>
            </p:nvSpPr>
            <p:spPr bwMode="auto">
              <a:xfrm>
                <a:off x="179512" y="1052736"/>
                <a:ext cx="0" cy="4526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157" name="Oval 44"/>
          <p:cNvSpPr>
            <a:spLocks noChangeArrowheads="1"/>
          </p:cNvSpPr>
          <p:nvPr/>
        </p:nvSpPr>
        <p:spPr bwMode="auto">
          <a:xfrm>
            <a:off x="6875463" y="4292600"/>
            <a:ext cx="13716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w=5</a:t>
            </a:r>
          </a:p>
        </p:txBody>
      </p:sp>
      <p:sp>
        <p:nvSpPr>
          <p:cNvPr id="91158" name="Rectangle 9"/>
          <p:cNvSpPr>
            <a:spLocks noChangeArrowheads="1"/>
          </p:cNvSpPr>
          <p:nvPr/>
        </p:nvSpPr>
        <p:spPr bwMode="auto">
          <a:xfrm>
            <a:off x="468313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91159" name="Rectangle 10"/>
          <p:cNvSpPr>
            <a:spLocks noChangeArrowheads="1"/>
          </p:cNvSpPr>
          <p:nvPr/>
        </p:nvSpPr>
        <p:spPr bwMode="auto">
          <a:xfrm>
            <a:off x="925513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91160" name="Rectangle 11"/>
          <p:cNvSpPr>
            <a:spLocks noChangeArrowheads="1"/>
          </p:cNvSpPr>
          <p:nvPr/>
        </p:nvSpPr>
        <p:spPr bwMode="auto">
          <a:xfrm>
            <a:off x="1382713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91161" name="Rectangle 12"/>
          <p:cNvSpPr>
            <a:spLocks noChangeArrowheads="1"/>
          </p:cNvSpPr>
          <p:nvPr/>
        </p:nvSpPr>
        <p:spPr bwMode="auto">
          <a:xfrm>
            <a:off x="1811338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91162" name="Rectangle 29"/>
          <p:cNvSpPr>
            <a:spLocks noChangeArrowheads="1"/>
          </p:cNvSpPr>
          <p:nvPr/>
        </p:nvSpPr>
        <p:spPr bwMode="auto">
          <a:xfrm>
            <a:off x="2235200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91163" name="Rectangle 9"/>
          <p:cNvSpPr>
            <a:spLocks noChangeArrowheads="1"/>
          </p:cNvSpPr>
          <p:nvPr/>
        </p:nvSpPr>
        <p:spPr bwMode="auto">
          <a:xfrm>
            <a:off x="2720975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91164" name="Rectangle 10"/>
          <p:cNvSpPr>
            <a:spLocks noChangeArrowheads="1"/>
          </p:cNvSpPr>
          <p:nvPr/>
        </p:nvSpPr>
        <p:spPr bwMode="auto">
          <a:xfrm>
            <a:off x="3178175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91165" name="Rectangle 11"/>
          <p:cNvSpPr>
            <a:spLocks noChangeArrowheads="1"/>
          </p:cNvSpPr>
          <p:nvPr/>
        </p:nvSpPr>
        <p:spPr bwMode="auto">
          <a:xfrm>
            <a:off x="3635375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91166" name="Rectangle 12"/>
          <p:cNvSpPr>
            <a:spLocks noChangeArrowheads="1"/>
          </p:cNvSpPr>
          <p:nvPr/>
        </p:nvSpPr>
        <p:spPr bwMode="auto">
          <a:xfrm>
            <a:off x="4064000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9</a:t>
            </a:r>
            <a:endParaRPr lang="en-US"/>
          </a:p>
        </p:txBody>
      </p:sp>
      <p:sp>
        <p:nvSpPr>
          <p:cNvPr id="91167" name="Rectangle 29"/>
          <p:cNvSpPr>
            <a:spLocks noChangeArrowheads="1"/>
          </p:cNvSpPr>
          <p:nvPr/>
        </p:nvSpPr>
        <p:spPr bwMode="auto">
          <a:xfrm>
            <a:off x="4487863" y="4437063"/>
            <a:ext cx="381000" cy="4572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10</a:t>
            </a:r>
            <a:endParaRPr lang="en-US"/>
          </a:p>
        </p:txBody>
      </p:sp>
      <p:sp>
        <p:nvSpPr>
          <p:cNvPr id="91168" name="Oval 290"/>
          <p:cNvSpPr>
            <a:spLocks noChangeArrowheads="1"/>
          </p:cNvSpPr>
          <p:nvPr/>
        </p:nvSpPr>
        <p:spPr bwMode="auto">
          <a:xfrm>
            <a:off x="2700338" y="27813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9" name="Oval 292"/>
          <p:cNvSpPr>
            <a:spLocks noChangeArrowheads="1"/>
          </p:cNvSpPr>
          <p:nvPr/>
        </p:nvSpPr>
        <p:spPr bwMode="auto">
          <a:xfrm>
            <a:off x="3203575" y="26368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0" name="Oval 300"/>
          <p:cNvSpPr>
            <a:spLocks noChangeArrowheads="1"/>
          </p:cNvSpPr>
          <p:nvPr/>
        </p:nvSpPr>
        <p:spPr bwMode="auto">
          <a:xfrm>
            <a:off x="3708400" y="24209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1" name="Oval 301"/>
          <p:cNvSpPr>
            <a:spLocks noChangeArrowheads="1"/>
          </p:cNvSpPr>
          <p:nvPr/>
        </p:nvSpPr>
        <p:spPr bwMode="auto">
          <a:xfrm>
            <a:off x="4572000" y="227647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2" name="Oval 305"/>
          <p:cNvSpPr>
            <a:spLocks noChangeArrowheads="1"/>
          </p:cNvSpPr>
          <p:nvPr/>
        </p:nvSpPr>
        <p:spPr bwMode="auto">
          <a:xfrm>
            <a:off x="4211638" y="27813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3" name="Oval 290"/>
          <p:cNvSpPr>
            <a:spLocks noChangeArrowheads="1"/>
          </p:cNvSpPr>
          <p:nvPr/>
        </p:nvSpPr>
        <p:spPr bwMode="auto">
          <a:xfrm>
            <a:off x="438150" y="30575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4" name="Oval 292"/>
          <p:cNvSpPr>
            <a:spLocks noChangeArrowheads="1"/>
          </p:cNvSpPr>
          <p:nvPr/>
        </p:nvSpPr>
        <p:spPr bwMode="auto">
          <a:xfrm>
            <a:off x="869950" y="26241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5" name="Oval 300"/>
          <p:cNvSpPr>
            <a:spLocks noChangeArrowheads="1"/>
          </p:cNvSpPr>
          <p:nvPr/>
        </p:nvSpPr>
        <p:spPr bwMode="auto">
          <a:xfrm>
            <a:off x="1301750" y="276860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6" name="Oval 301"/>
          <p:cNvSpPr>
            <a:spLocks noChangeArrowheads="1"/>
          </p:cNvSpPr>
          <p:nvPr/>
        </p:nvSpPr>
        <p:spPr bwMode="auto">
          <a:xfrm>
            <a:off x="2238375" y="22653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7" name="Oval 305"/>
          <p:cNvSpPr>
            <a:spLocks noChangeArrowheads="1"/>
          </p:cNvSpPr>
          <p:nvPr/>
        </p:nvSpPr>
        <p:spPr bwMode="auto">
          <a:xfrm>
            <a:off x="1733550" y="26971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78" name="Title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569325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Tumble - Disjoint Window Operation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pic>
        <p:nvPicPr>
          <p:cNvPr id="91179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229225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323850" y="1311275"/>
            <a:ext cx="8334375" cy="5286375"/>
          </a:xfrm>
        </p:spPr>
        <p:txBody>
          <a:bodyPr/>
          <a:lstStyle/>
          <a:p>
            <a:pPr eaLnBrk="1" hangingPunct="1"/>
            <a:r>
              <a:rPr lang="en-US" sz="2400" smtClean="0"/>
              <a:t>Outliers may denote malfunctioning sensors</a:t>
            </a:r>
          </a:p>
          <a:p>
            <a:pPr lvl="1" eaLnBrk="1" hangingPunct="1"/>
            <a:r>
              <a:rPr lang="en-US" sz="2000" smtClean="0"/>
              <a:t>sensor measurements are often unreliable</a:t>
            </a:r>
          </a:p>
          <a:p>
            <a:pPr lvl="1" eaLnBrk="1" hangingPunct="1"/>
            <a:r>
              <a:rPr lang="en-US" sz="2000" smtClean="0"/>
              <a:t>dirty readings affect computations/decisions [Deligiannakis </a:t>
            </a:r>
            <a:r>
              <a:rPr lang="en-US" sz="2000" smtClean="0">
                <a:solidFill>
                  <a:schemeClr val="tx2"/>
                </a:solidFill>
              </a:rPr>
              <a:t>ICDE’09</a:t>
            </a:r>
            <a:r>
              <a:rPr lang="en-US" sz="2000" smtClean="0"/>
              <a:t>]</a:t>
            </a:r>
          </a:p>
          <a:p>
            <a:pPr eaLnBrk="1" hangingPunct="1"/>
            <a:endParaRPr lang="el-GR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Why Outlier Detection is Useful (1/2)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634274-1A1F-42D0-AB1A-58543739CE73}" type="slidenum">
              <a:rPr lang="el-GR" smtClean="0">
                <a:solidFill>
                  <a:schemeClr val="tx1"/>
                </a:solidFill>
              </a:rPr>
              <a:pPr/>
              <a:t>4</a:t>
            </a:fld>
            <a:endParaRPr lang="el-GR" smtClean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51520" y="2420888"/>
          <a:ext cx="8280920" cy="423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Sliding Window Operation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931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8A02D3-0452-4035-AB6D-2D3D9C24377B}" type="slidenum">
              <a:rPr lang="el-GR" smtClean="0">
                <a:solidFill>
                  <a:schemeClr val="tx1"/>
                </a:solidFill>
              </a:rPr>
              <a:pPr/>
              <a:t>40</a:t>
            </a:fld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93187" name="Oval 290"/>
          <p:cNvSpPr>
            <a:spLocks noChangeArrowheads="1"/>
          </p:cNvSpPr>
          <p:nvPr/>
        </p:nvSpPr>
        <p:spPr bwMode="auto">
          <a:xfrm>
            <a:off x="1804988" y="29257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8" name="Oval 292"/>
          <p:cNvSpPr>
            <a:spLocks noChangeArrowheads="1"/>
          </p:cNvSpPr>
          <p:nvPr/>
        </p:nvSpPr>
        <p:spPr bwMode="auto">
          <a:xfrm>
            <a:off x="2236788" y="24939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Oval 294"/>
          <p:cNvSpPr>
            <a:spLocks noChangeArrowheads="1"/>
          </p:cNvSpPr>
          <p:nvPr/>
        </p:nvSpPr>
        <p:spPr bwMode="auto">
          <a:xfrm>
            <a:off x="4181475" y="2205038"/>
            <a:ext cx="79375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Oval 297"/>
          <p:cNvSpPr>
            <a:spLocks noChangeArrowheads="1"/>
          </p:cNvSpPr>
          <p:nvPr/>
        </p:nvSpPr>
        <p:spPr bwMode="auto">
          <a:xfrm>
            <a:off x="4973638" y="1917700"/>
            <a:ext cx="76200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Oval 300"/>
          <p:cNvSpPr>
            <a:spLocks noChangeArrowheads="1"/>
          </p:cNvSpPr>
          <p:nvPr/>
        </p:nvSpPr>
        <p:spPr bwMode="auto">
          <a:xfrm>
            <a:off x="2668588" y="2636838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2" name="Oval 301"/>
          <p:cNvSpPr>
            <a:spLocks noChangeArrowheads="1"/>
          </p:cNvSpPr>
          <p:nvPr/>
        </p:nvSpPr>
        <p:spPr bwMode="auto">
          <a:xfrm>
            <a:off x="3605213" y="21336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Oval 303"/>
          <p:cNvSpPr>
            <a:spLocks noChangeArrowheads="1"/>
          </p:cNvSpPr>
          <p:nvPr/>
        </p:nvSpPr>
        <p:spPr bwMode="auto">
          <a:xfrm>
            <a:off x="4541838" y="1844675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Oval 305"/>
          <p:cNvSpPr>
            <a:spLocks noChangeArrowheads="1"/>
          </p:cNvSpPr>
          <p:nvPr/>
        </p:nvSpPr>
        <p:spPr bwMode="auto">
          <a:xfrm>
            <a:off x="3100388" y="25654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/>
          <p:cNvCxnSpPr>
            <a:endCxn id="93192" idx="5"/>
          </p:cNvCxnSpPr>
          <p:nvPr/>
        </p:nvCxnSpPr>
        <p:spPr>
          <a:xfrm flipV="1">
            <a:off x="1804988" y="2195513"/>
            <a:ext cx="1866900" cy="8016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6" name="Rectangle 27"/>
          <p:cNvSpPr>
            <a:spLocks noChangeArrowheads="1"/>
          </p:cNvSpPr>
          <p:nvPr/>
        </p:nvSpPr>
        <p:spPr bwMode="auto">
          <a:xfrm>
            <a:off x="162560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3197" name="Rectangle 28"/>
          <p:cNvSpPr>
            <a:spLocks noChangeArrowheads="1"/>
          </p:cNvSpPr>
          <p:nvPr/>
        </p:nvSpPr>
        <p:spPr bwMode="auto">
          <a:xfrm>
            <a:off x="16256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3198" name="Rectangle 29"/>
          <p:cNvSpPr>
            <a:spLocks noChangeArrowheads="1"/>
          </p:cNvSpPr>
          <p:nvPr/>
        </p:nvSpPr>
        <p:spPr bwMode="auto">
          <a:xfrm>
            <a:off x="162560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3199" name="Line 6"/>
          <p:cNvSpPr>
            <a:spLocks noChangeShapeType="1"/>
          </p:cNvSpPr>
          <p:nvPr/>
        </p:nvSpPr>
        <p:spPr bwMode="auto">
          <a:xfrm>
            <a:off x="1804988" y="3717925"/>
            <a:ext cx="525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1835150" y="43053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2292350" y="43053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749550" y="43053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93203" name="Rectangle 12"/>
          <p:cNvSpPr>
            <a:spLocks noChangeArrowheads="1"/>
          </p:cNvSpPr>
          <p:nvPr/>
        </p:nvSpPr>
        <p:spPr bwMode="auto">
          <a:xfrm>
            <a:off x="3178175" y="43053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93204" name="Rectangle 29"/>
          <p:cNvSpPr>
            <a:spLocks noChangeArrowheads="1"/>
          </p:cNvSpPr>
          <p:nvPr/>
        </p:nvSpPr>
        <p:spPr bwMode="auto">
          <a:xfrm>
            <a:off x="3602038" y="43053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4044950" y="43053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4487863" y="43053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4930775" y="43053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1835150" y="4076700"/>
            <a:ext cx="2176463" cy="914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93209" name="Oval 7"/>
          <p:cNvSpPr>
            <a:spLocks noChangeArrowheads="1"/>
          </p:cNvSpPr>
          <p:nvPr/>
        </p:nvSpPr>
        <p:spPr bwMode="auto">
          <a:xfrm>
            <a:off x="6629400" y="3717925"/>
            <a:ext cx="960438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Time</a:t>
            </a:r>
          </a:p>
        </p:txBody>
      </p:sp>
      <p:sp>
        <p:nvSpPr>
          <p:cNvPr id="78" name="Line 38"/>
          <p:cNvSpPr>
            <a:spLocks noChangeShapeType="1"/>
          </p:cNvSpPr>
          <p:nvPr/>
        </p:nvSpPr>
        <p:spPr bwMode="auto">
          <a:xfrm>
            <a:off x="3965575" y="3717925"/>
            <a:ext cx="16668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660525" y="1052513"/>
            <a:ext cx="1168400" cy="4527550"/>
            <a:chOff x="35496" y="1052736"/>
            <a:chExt cx="1168400" cy="4526632"/>
          </a:xfrm>
        </p:grpSpPr>
        <p:sp>
          <p:nvSpPr>
            <p:cNvPr id="28" name="Rectangle 288"/>
            <p:cNvSpPr>
              <a:spLocks noChangeArrowheads="1"/>
            </p:cNvSpPr>
            <p:nvPr/>
          </p:nvSpPr>
          <p:spPr bwMode="auto">
            <a:xfrm>
              <a:off x="35496" y="1052736"/>
              <a:ext cx="1168400" cy="276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cs typeface="Arial" pitchFamily="34" charset="0"/>
                </a:rPr>
                <a:t>   Attribute Y</a:t>
              </a:r>
            </a:p>
          </p:txBody>
        </p:sp>
        <p:grpSp>
          <p:nvGrpSpPr>
            <p:cNvPr id="93218" name="Group 87"/>
            <p:cNvGrpSpPr>
              <a:grpSpLocks/>
            </p:cNvGrpSpPr>
            <p:nvPr/>
          </p:nvGrpSpPr>
          <p:grpSpPr bwMode="auto">
            <a:xfrm>
              <a:off x="179512" y="1052736"/>
              <a:ext cx="33337" cy="4526632"/>
              <a:chOff x="179512" y="1052736"/>
              <a:chExt cx="33337" cy="4526632"/>
            </a:xfrm>
          </p:grpSpPr>
          <p:sp>
            <p:nvSpPr>
              <p:cNvPr id="93219" name="Line 279"/>
              <p:cNvSpPr>
                <a:spLocks noChangeShapeType="1"/>
              </p:cNvSpPr>
              <p:nvPr/>
            </p:nvSpPr>
            <p:spPr bwMode="auto">
              <a:xfrm>
                <a:off x="179512" y="2204864"/>
                <a:ext cx="3333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0" name="Line 287"/>
              <p:cNvSpPr>
                <a:spLocks noChangeShapeType="1"/>
              </p:cNvSpPr>
              <p:nvPr/>
            </p:nvSpPr>
            <p:spPr bwMode="auto">
              <a:xfrm>
                <a:off x="179512" y="1052736"/>
                <a:ext cx="33337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1" name="Line 40"/>
              <p:cNvSpPr>
                <a:spLocks noChangeShapeType="1"/>
              </p:cNvSpPr>
              <p:nvPr/>
            </p:nvSpPr>
            <p:spPr bwMode="auto">
              <a:xfrm>
                <a:off x="179512" y="1052736"/>
                <a:ext cx="0" cy="4526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212" name="Oval 44"/>
          <p:cNvSpPr>
            <a:spLocks noChangeArrowheads="1"/>
          </p:cNvSpPr>
          <p:nvPr/>
        </p:nvSpPr>
        <p:spPr bwMode="auto">
          <a:xfrm>
            <a:off x="5692775" y="4005263"/>
            <a:ext cx="13716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w=5</a:t>
            </a:r>
          </a:p>
        </p:txBody>
      </p:sp>
      <p:cxnSp>
        <p:nvCxnSpPr>
          <p:cNvPr id="103" name="Straight Connector 102"/>
          <p:cNvCxnSpPr>
            <a:endCxn id="2073" idx="3"/>
          </p:cNvCxnSpPr>
          <p:nvPr/>
        </p:nvCxnSpPr>
        <p:spPr>
          <a:xfrm flipV="1">
            <a:off x="2268538" y="2266950"/>
            <a:ext cx="1924050" cy="2968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700338" y="1989138"/>
            <a:ext cx="1943100" cy="647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132138" y="1844675"/>
            <a:ext cx="1871662" cy="7191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216" name="Picture 2" descr="E:\My Briefcase\PhD\mySubmissions\mo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5229225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 " pathEditMode="relative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 " pathEditMode="relative" ptsTypes="AA">
                                      <p:cBhvr>
                                        <p:cTn id="1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 " pathEditMode="relative" ptsTypes="AA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9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7" dur="19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9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2.82211E-6 L 0.09461 -2.822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2.09114E-6 L 0.09461 -2.0911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1.1913E-6 L 0.09462 -1.191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-2.82211E-6 L 0.14184 -2.8221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-1.1913E-6 L 0.14184 -1.1913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-3.41198E-6 L 0.14392 -0.0002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animBg="1"/>
      <p:bldP spid="2074" grpId="0" animBg="1"/>
      <p:bldP spid="2080" grpId="0" animBg="1"/>
      <p:bldP spid="71" grpId="0" animBg="1"/>
      <p:bldP spid="72" grpId="0" animBg="1"/>
      <p:bldP spid="73" grpId="0" animBg="1"/>
      <p:bldP spid="75" grpId="0" animBg="1"/>
      <p:bldP spid="75" grpId="1" animBg="1"/>
      <p:bldP spid="75" grpId="2" animBg="1"/>
      <p:bldP spid="78" grpId="0" animBg="1"/>
      <p:bldP spid="78" grpId="1" animBg="1"/>
      <p:bldP spid="7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28625" y="1311275"/>
            <a:ext cx="8229600" cy="5286375"/>
          </a:xfrm>
        </p:spPr>
        <p:txBody>
          <a:bodyPr/>
          <a:lstStyle/>
          <a:p>
            <a:pPr eaLnBrk="1" hangingPunct="1"/>
            <a:r>
              <a:rPr lang="en-US" sz="2400" smtClean="0"/>
              <a:t>Outliers may also represent interesting events detected by few sensors</a:t>
            </a:r>
          </a:p>
          <a:p>
            <a:pPr lvl="1" eaLnBrk="1" hangingPunct="1"/>
            <a:r>
              <a:rPr lang="en-US" sz="2000" smtClean="0"/>
              <a:t>fire detected by a sensor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So, take into consideration</a:t>
            </a:r>
          </a:p>
          <a:p>
            <a:pPr lvl="1" eaLnBrk="1" hangingPunct="1"/>
            <a:r>
              <a:rPr lang="en-US" sz="2000" smtClean="0"/>
              <a:t>the recent history of samples acquired by the mote </a:t>
            </a:r>
          </a:p>
          <a:p>
            <a:pPr lvl="1" eaLnBrk="1" hangingPunct="1"/>
            <a:r>
              <a:rPr lang="en-US" sz="2000" smtClean="0"/>
              <a:t>correlations with measurements of other motes!</a:t>
            </a:r>
            <a:endParaRPr lang="el-GR" sz="2000" smtClean="0"/>
          </a:p>
          <a:p>
            <a:pPr eaLnBrk="1" hangingPunct="1"/>
            <a:endParaRPr lang="el-GR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Why Outlier Detection is Useful (2/2)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5122FF-CE95-43B3-8045-1B6338045ABA}" type="slidenum">
              <a:rPr lang="el-GR" smtClean="0">
                <a:solidFill>
                  <a:schemeClr val="tx1"/>
                </a:solidFill>
              </a:rPr>
              <a:pPr/>
              <a:t>5</a:t>
            </a:fld>
            <a:endParaRPr lang="el-GR" smtClean="0">
              <a:solidFill>
                <a:schemeClr val="tx1"/>
              </a:solidFill>
            </a:endParaRPr>
          </a:p>
        </p:txBody>
      </p:sp>
      <p:pic>
        <p:nvPicPr>
          <p:cNvPr id="23556" name="Picture 2" descr="E:\My Briefcase\PhD\mySubmissions\m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781300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16338" y="2922588"/>
            <a:ext cx="428625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00">
                <a:solidFill>
                  <a:schemeClr val="tx1"/>
                </a:solidFill>
                <a:cs typeface="Arial" charset="0"/>
              </a:rPr>
              <a:t>16</a:t>
            </a:r>
            <a:endParaRPr lang="el-GR" sz="17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4963" y="2922588"/>
            <a:ext cx="428625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00">
                <a:solidFill>
                  <a:schemeClr val="tx1"/>
                </a:solidFill>
                <a:cs typeface="Arial" charset="0"/>
              </a:rPr>
              <a:t>19</a:t>
            </a:r>
            <a:endParaRPr lang="el-GR" sz="17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3588" y="2922588"/>
            <a:ext cx="428625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00">
                <a:solidFill>
                  <a:schemeClr val="tx1"/>
                </a:solidFill>
                <a:cs typeface="Arial" charset="0"/>
              </a:rPr>
              <a:t>24</a:t>
            </a:r>
            <a:endParaRPr lang="el-GR" sz="17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2213" y="2922588"/>
            <a:ext cx="500062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00">
                <a:solidFill>
                  <a:schemeClr val="tx1"/>
                </a:solidFill>
                <a:cs typeface="Arial" charset="0"/>
              </a:rPr>
              <a:t>30</a:t>
            </a:r>
            <a:endParaRPr lang="el-GR" sz="17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02275" y="2922588"/>
            <a:ext cx="500063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00">
                <a:solidFill>
                  <a:schemeClr val="tx1"/>
                </a:solidFill>
                <a:cs typeface="Arial" charset="0"/>
              </a:rPr>
              <a:t>32</a:t>
            </a:r>
            <a:endParaRPr lang="el-GR" sz="17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02338" y="2922588"/>
            <a:ext cx="500062" cy="42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00">
                <a:solidFill>
                  <a:schemeClr val="tx1"/>
                </a:solidFill>
                <a:cs typeface="Arial" charset="0"/>
              </a:rPr>
              <a:t>40</a:t>
            </a:r>
            <a:endParaRPr lang="el-GR" sz="17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02400" y="2922588"/>
            <a:ext cx="500063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700">
                <a:solidFill>
                  <a:schemeClr val="tx1"/>
                </a:solidFill>
                <a:cs typeface="Arial" charset="0"/>
              </a:rPr>
              <a:t>39</a:t>
            </a:r>
            <a:endParaRPr lang="el-GR" sz="17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3564" name="Picture 8" descr="E:\My Briefcase\PhD\mySubmissions\flame-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88" y="2781300"/>
            <a:ext cx="690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Outline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372475" cy="4929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Introduction 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Why is outlier detection important and difficult</a:t>
            </a:r>
          </a:p>
          <a:p>
            <a:pPr eaLnBrk="1" hangingPunct="1">
              <a:defRPr/>
            </a:pPr>
            <a:r>
              <a:rPr lang="en-US" sz="2400" dirty="0" smtClean="0"/>
              <a:t>Our Contributions (PAO)</a:t>
            </a:r>
          </a:p>
          <a:p>
            <a:pPr lvl="1" eaLnBrk="1" hangingPunct="1">
              <a:defRPr/>
            </a:pPr>
            <a:r>
              <a:rPr lang="en-US" sz="2000" dirty="0" smtClean="0"/>
              <a:t>Outlier detection… </a:t>
            </a:r>
          </a:p>
          <a:p>
            <a:pPr lvl="2" eaLnBrk="1" hangingPunct="1">
              <a:defRPr/>
            </a:pPr>
            <a:r>
              <a:rPr lang="en-US" sz="2000" dirty="0" smtClean="0"/>
              <a:t>with reduced bandwidth consumption</a:t>
            </a:r>
          </a:p>
          <a:p>
            <a:pPr lvl="2" eaLnBrk="1" hangingPunct="1">
              <a:defRPr/>
            </a:pPr>
            <a:r>
              <a:rPr lang="en-US" sz="2000" dirty="0" smtClean="0"/>
              <a:t>over multiple window types (disjoint or sliding)</a:t>
            </a:r>
          </a:p>
          <a:p>
            <a:pPr lvl="2" eaLnBrk="1" hangingPunct="1">
              <a:defRPr/>
            </a:pPr>
            <a:r>
              <a:rPr lang="en-US" sz="2000" dirty="0" smtClean="0"/>
              <a:t>approximate or exact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From PAO to PAO+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Load balancing and comparison pruning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Experimental Evaluation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27ECB3-FEE1-4BA8-9017-5064DC1E4121}" type="slidenum">
              <a:rPr lang="el-GR" smtClean="0">
                <a:solidFill>
                  <a:schemeClr val="tx1"/>
                </a:solidFill>
              </a:rPr>
              <a:pPr/>
              <a:t>6</a:t>
            </a:fld>
            <a:endParaRPr lang="el-GR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Our Contributions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1285875"/>
            <a:ext cx="8497887" cy="485775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B050"/>
                </a:solidFill>
              </a:rPr>
              <a:t>PAO</a:t>
            </a:r>
            <a:r>
              <a:rPr lang="en-US" sz="2400" smtClean="0"/>
              <a:t>: utilize regression models to identify profound trends on mote data</a:t>
            </a:r>
          </a:p>
          <a:p>
            <a:pPr lvl="1" eaLnBrk="1" hangingPunct="1"/>
            <a:r>
              <a:rPr lang="en-US" sz="2000" smtClean="0"/>
              <a:t>For motes that have previously passed a linearity test</a:t>
            </a:r>
          </a:p>
          <a:p>
            <a:pPr lvl="1" eaLnBrk="1" hangingPunct="1"/>
            <a:r>
              <a:rPr lang="en-US" sz="2000" smtClean="0"/>
              <a:t>The communication of raw data is not necessary</a:t>
            </a:r>
          </a:p>
          <a:p>
            <a:pPr lvl="1" eaLnBrk="1" hangingPunct="1"/>
            <a:r>
              <a:rPr lang="en-US" sz="2000" smtClean="0"/>
              <a:t>Fixed volume of transmitted data</a:t>
            </a:r>
          </a:p>
          <a:p>
            <a:pPr lvl="1" eaLnBrk="1" hangingPunct="1"/>
            <a:r>
              <a:rPr lang="en-US" sz="2000" smtClean="0"/>
              <a:t>(Optional) approximate operation by adopting a message suppression strategy yielding further decreased communication costs</a:t>
            </a:r>
          </a:p>
          <a:p>
            <a:pPr eaLnBrk="1" hangingPunct="1"/>
            <a:r>
              <a:rPr lang="en-US" sz="2400" b="1" smtClean="0">
                <a:solidFill>
                  <a:srgbClr val="00B050"/>
                </a:solidFill>
              </a:rPr>
              <a:t>PAO+</a:t>
            </a:r>
            <a:r>
              <a:rPr lang="en-US" sz="2400" smtClean="0"/>
              <a:t>: includes efficient mechanisms for load balancing and comparison pruning</a:t>
            </a:r>
          </a:p>
          <a:p>
            <a:pPr eaLnBrk="1" hangingPunct="1"/>
            <a:r>
              <a:rPr lang="en-US" sz="2400" smtClean="0"/>
              <a:t>Detailed experimental study </a:t>
            </a:r>
          </a:p>
          <a:p>
            <a:pPr lvl="1" eaLnBrk="1" hangingPunct="1"/>
            <a:r>
              <a:rPr lang="en-US" sz="2000" smtClean="0"/>
              <a:t>Real &amp; perturbed datasets</a:t>
            </a:r>
          </a:p>
          <a:p>
            <a:pPr lvl="1" eaLnBrk="1" hangingPunct="1"/>
            <a:r>
              <a:rPr lang="en-US" sz="2000" smtClean="0"/>
              <a:t>Rich subset of algorithmic parameters and different operation modes</a:t>
            </a:r>
          </a:p>
          <a:p>
            <a:pPr eaLnBrk="1" hangingPunct="1"/>
            <a:endParaRPr lang="el-GR" sz="240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B3CF8-46EE-4740-AC93-728B93FA6A26}" type="slidenum">
              <a:rPr lang="el-GR" smtClean="0">
                <a:solidFill>
                  <a:schemeClr val="tx1"/>
                </a:solidFill>
              </a:rPr>
              <a:pPr/>
              <a:t>7</a:t>
            </a:fld>
            <a:endParaRPr lang="el-GR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Outline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372475" cy="4929187"/>
          </a:xfrm>
        </p:spPr>
        <p:txBody>
          <a:bodyPr/>
          <a:lstStyle/>
          <a:p>
            <a:pPr eaLnBrk="1" hangingPunct="1"/>
            <a:r>
              <a:rPr lang="en-US" sz="2400" smtClean="0"/>
              <a:t>Introduction </a:t>
            </a:r>
          </a:p>
          <a:p>
            <a:pPr lvl="1" eaLnBrk="1" hangingPunct="1"/>
            <a:r>
              <a:rPr lang="en-US" sz="2000" smtClean="0"/>
              <a:t>Why is Outlier Detection Important and Difficult</a:t>
            </a:r>
          </a:p>
          <a:p>
            <a:pPr eaLnBrk="1" hangingPunct="1"/>
            <a:r>
              <a:rPr lang="en-US" sz="2400" smtClean="0"/>
              <a:t>Our Contributions</a:t>
            </a:r>
          </a:p>
          <a:p>
            <a:pPr lvl="1" eaLnBrk="1" hangingPunct="1"/>
            <a:r>
              <a:rPr lang="en-US" sz="2000" smtClean="0"/>
              <a:t>Outlier detection… </a:t>
            </a:r>
          </a:p>
          <a:p>
            <a:pPr lvl="2" eaLnBrk="1" hangingPunct="1"/>
            <a:r>
              <a:rPr lang="en-US" sz="2000" smtClean="0"/>
              <a:t>with reduced bandwidth consumption</a:t>
            </a:r>
          </a:p>
          <a:p>
            <a:pPr lvl="2" eaLnBrk="1" hangingPunct="1"/>
            <a:r>
              <a:rPr lang="en-US" sz="2000" smtClean="0"/>
              <a:t>over multiple window types (disjoint or sliding)</a:t>
            </a:r>
          </a:p>
          <a:p>
            <a:pPr lvl="2" eaLnBrk="1" hangingPunct="1"/>
            <a:r>
              <a:rPr lang="en-US" sz="2000" smtClean="0"/>
              <a:t>approximate or exact</a:t>
            </a:r>
          </a:p>
          <a:p>
            <a:pPr eaLnBrk="1" hangingPunct="1"/>
            <a:r>
              <a:rPr lang="en-US" sz="2400" smtClean="0"/>
              <a:t>The PAO Framework</a:t>
            </a:r>
          </a:p>
          <a:p>
            <a:pPr lvl="1" eaLnBrk="1" hangingPunct="1"/>
            <a:r>
              <a:rPr lang="en-US" sz="2400" smtClean="0"/>
              <a:t>Compression of measurements at the sensor level</a:t>
            </a:r>
          </a:p>
          <a:p>
            <a:pPr lvl="1" eaLnBrk="1" hangingPunct="1"/>
            <a:r>
              <a:rPr lang="en-US" sz="2400" smtClean="0"/>
              <a:t>Outlier detection within and amongst clusters</a:t>
            </a:r>
          </a:p>
          <a:p>
            <a:pPr eaLnBrk="1" hangingPunct="1"/>
            <a:r>
              <a:rPr lang="en-US" sz="2400" smtClean="0"/>
              <a:t>From PAO to PAO+</a:t>
            </a:r>
          </a:p>
          <a:p>
            <a:pPr eaLnBrk="1" hangingPunct="1"/>
            <a:r>
              <a:rPr lang="en-US" sz="2400" smtClean="0"/>
              <a:t>Experimental Evaluation</a:t>
            </a:r>
          </a:p>
          <a:p>
            <a:pPr eaLnBrk="1" hangingPunct="1"/>
            <a:r>
              <a:rPr lang="en-US" sz="2400" smtClean="0"/>
              <a:t>Related Work</a:t>
            </a:r>
          </a:p>
          <a:p>
            <a:pPr eaLnBrk="1" hangingPunct="1"/>
            <a:r>
              <a:rPr lang="en-US" sz="2400" smtClean="0"/>
              <a:t>Conclusions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A8891-08E0-400C-85AB-2BCAF24DF0C9}" type="slidenum">
              <a:rPr lang="el-GR" smtClean="0">
                <a:solidFill>
                  <a:schemeClr val="tx1"/>
                </a:solidFill>
              </a:rPr>
              <a:pPr/>
              <a:t>8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tx2"/>
                </a:solidFill>
                <a:latin typeface="Times New Roman" pitchFamily="18" charset="0"/>
                <a:ea typeface="Batang" pitchFamily="18" charset="-127"/>
              </a:rPr>
              <a:t>Motivating Example</a:t>
            </a:r>
            <a:endParaRPr lang="el-GR" i="1" smtClean="0">
              <a:solidFill>
                <a:schemeClr val="tx2"/>
              </a:solidFill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9BAFF-D765-4AB4-98E3-227FBB99102E}" type="slidenum">
              <a:rPr lang="el-GR" smtClean="0">
                <a:solidFill>
                  <a:schemeClr val="tx1"/>
                </a:solidFill>
              </a:rPr>
              <a:pPr/>
              <a:t>9</a:t>
            </a:fld>
            <a:endParaRPr lang="el-GR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651500" y="2060575"/>
          <a:ext cx="914400" cy="238125"/>
        </p:xfrm>
        <a:graphic>
          <a:graphicData uri="http://schemas.openxmlformats.org/presentationml/2006/ole">
            <p:oleObj spid="_x0000_s1026" name="Equation" r:id="rId5" imgW="914400" imgH="237600" progId="">
              <p:embed/>
            </p:oleObj>
          </a:graphicData>
        </a:graphic>
      </p:graphicFrame>
      <p:grpSp>
        <p:nvGrpSpPr>
          <p:cNvPr id="1030" name="Group 139"/>
          <p:cNvGrpSpPr>
            <a:grpSpLocks/>
          </p:cNvGrpSpPr>
          <p:nvPr/>
        </p:nvGrpSpPr>
        <p:grpSpPr bwMode="auto">
          <a:xfrm>
            <a:off x="1536700" y="2838450"/>
            <a:ext cx="3455988" cy="1728788"/>
            <a:chOff x="179512" y="3717032"/>
            <a:chExt cx="3456384" cy="1728192"/>
          </a:xfrm>
        </p:grpSpPr>
        <p:sp>
          <p:nvSpPr>
            <p:cNvPr id="1185" name="Oval 61"/>
            <p:cNvSpPr>
              <a:spLocks noChangeArrowheads="1"/>
            </p:cNvSpPr>
            <p:nvPr/>
          </p:nvSpPr>
          <p:spPr bwMode="auto">
            <a:xfrm>
              <a:off x="179512" y="3717032"/>
              <a:ext cx="3456384" cy="172819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86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7704" y="4437112"/>
              <a:ext cx="398623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1560" y="4149080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6080" y="3795886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9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7624" y="4653136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0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96092" y="5013424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1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87824" y="4509120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1" name="Group 140"/>
          <p:cNvGrpSpPr>
            <a:grpSpLocks/>
          </p:cNvGrpSpPr>
          <p:nvPr/>
        </p:nvGrpSpPr>
        <p:grpSpPr bwMode="auto">
          <a:xfrm>
            <a:off x="3408363" y="4135438"/>
            <a:ext cx="3457575" cy="1655762"/>
            <a:chOff x="2051720" y="5013176"/>
            <a:chExt cx="3456384" cy="1656184"/>
          </a:xfrm>
        </p:grpSpPr>
        <p:sp>
          <p:nvSpPr>
            <p:cNvPr id="1179" name="Oval 61"/>
            <p:cNvSpPr>
              <a:spLocks noChangeArrowheads="1"/>
            </p:cNvSpPr>
            <p:nvPr/>
          </p:nvSpPr>
          <p:spPr bwMode="auto">
            <a:xfrm>
              <a:off x="2051720" y="5013176"/>
              <a:ext cx="3456384" cy="165618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80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35896" y="5733256"/>
              <a:ext cx="398623" cy="31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1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07904" y="5157192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2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32040" y="5733256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19872" y="6309320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4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27784" y="5949280"/>
              <a:ext cx="219078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2" name="Group 138"/>
          <p:cNvGrpSpPr>
            <a:grpSpLocks/>
          </p:cNvGrpSpPr>
          <p:nvPr/>
        </p:nvGrpSpPr>
        <p:grpSpPr bwMode="auto">
          <a:xfrm>
            <a:off x="3552825" y="1758950"/>
            <a:ext cx="3529013" cy="1512888"/>
            <a:chOff x="2195736" y="2636912"/>
            <a:chExt cx="3528392" cy="1512168"/>
          </a:xfrm>
        </p:grpSpPr>
        <p:sp>
          <p:nvSpPr>
            <p:cNvPr id="1173" name="Oval 61"/>
            <p:cNvSpPr>
              <a:spLocks noChangeArrowheads="1"/>
            </p:cNvSpPr>
            <p:nvPr/>
          </p:nvSpPr>
          <p:spPr bwMode="auto">
            <a:xfrm>
              <a:off x="2195736" y="2636912"/>
              <a:ext cx="3528392" cy="151216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74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79912" y="3717032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5" name="Picture 2" descr="E:\My Briefcase\PhD\mySubmissions\mot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1880" y="3140968"/>
              <a:ext cx="3984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95936" y="2708920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99792" y="3212976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4048" y="3284984"/>
              <a:ext cx="2190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8" descr="E:\My Briefcase\PhD\mySubmissions\flame-transparen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8588" y="3414713"/>
            <a:ext cx="4333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5353050" y="2335213"/>
            <a:ext cx="792163" cy="863600"/>
            <a:chOff x="4716016" y="3212976"/>
            <a:chExt cx="3765550" cy="2744787"/>
          </a:xfrm>
        </p:grpSpPr>
        <p:sp>
          <p:nvSpPr>
            <p:cNvPr id="116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2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35" name="TextBox 219"/>
          <p:cNvSpPr txBox="1">
            <a:spLocks noChangeArrowheads="1"/>
          </p:cNvSpPr>
          <p:nvPr/>
        </p:nvSpPr>
        <p:spPr bwMode="auto">
          <a:xfrm>
            <a:off x="4992688" y="2622550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72</a:t>
            </a:r>
            <a:endParaRPr lang="el-GR" sz="1400" b="1"/>
          </a:p>
        </p:txBody>
      </p:sp>
      <p:grpSp>
        <p:nvGrpSpPr>
          <p:cNvPr id="6" name="Group 123"/>
          <p:cNvGrpSpPr>
            <a:grpSpLocks/>
          </p:cNvGrpSpPr>
          <p:nvPr/>
        </p:nvGrpSpPr>
        <p:grpSpPr bwMode="auto">
          <a:xfrm>
            <a:off x="2976563" y="3630613"/>
            <a:ext cx="792162" cy="863600"/>
            <a:chOff x="4716016" y="3212976"/>
            <a:chExt cx="3765550" cy="2744787"/>
          </a:xfrm>
        </p:grpSpPr>
        <p:sp>
          <p:nvSpPr>
            <p:cNvPr id="115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4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37" name="TextBox 223"/>
          <p:cNvSpPr txBox="1">
            <a:spLocks noChangeArrowheads="1"/>
          </p:cNvSpPr>
          <p:nvPr/>
        </p:nvSpPr>
        <p:spPr bwMode="auto">
          <a:xfrm>
            <a:off x="2617788" y="3846513"/>
            <a:ext cx="57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38</a:t>
            </a:r>
            <a:endParaRPr lang="el-GR" sz="1400" b="1"/>
          </a:p>
        </p:txBody>
      </p: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6577013" y="1687513"/>
            <a:ext cx="792162" cy="863600"/>
            <a:chOff x="4716016" y="3212976"/>
            <a:chExt cx="3765550" cy="2744787"/>
          </a:xfrm>
        </p:grpSpPr>
        <p:sp>
          <p:nvSpPr>
            <p:cNvPr id="114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4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39" name="TextBox 236"/>
          <p:cNvSpPr txBox="1">
            <a:spLocks noChangeArrowheads="1"/>
          </p:cNvSpPr>
          <p:nvPr/>
        </p:nvSpPr>
        <p:spPr bwMode="auto">
          <a:xfrm>
            <a:off x="6216650" y="1974850"/>
            <a:ext cx="649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34</a:t>
            </a:r>
            <a:endParaRPr lang="el-GR" sz="1400" b="1"/>
          </a:p>
        </p:txBody>
      </p: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5065713" y="895350"/>
            <a:ext cx="792162" cy="863600"/>
            <a:chOff x="4716016" y="3212976"/>
            <a:chExt cx="3765550" cy="2744787"/>
          </a:xfrm>
        </p:grpSpPr>
        <p:sp>
          <p:nvSpPr>
            <p:cNvPr id="113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4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41" name="TextBox 249"/>
          <p:cNvSpPr txBox="1">
            <a:spLocks noChangeArrowheads="1"/>
          </p:cNvSpPr>
          <p:nvPr/>
        </p:nvSpPr>
        <p:spPr bwMode="auto">
          <a:xfrm>
            <a:off x="4705350" y="1182688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20</a:t>
            </a:r>
            <a:endParaRPr lang="el-GR" sz="1400" b="1"/>
          </a:p>
        </p:txBody>
      </p: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5568950" y="3775075"/>
            <a:ext cx="792163" cy="863600"/>
            <a:chOff x="4716016" y="3212976"/>
            <a:chExt cx="3765550" cy="2744787"/>
          </a:xfrm>
        </p:grpSpPr>
        <p:sp>
          <p:nvSpPr>
            <p:cNvPr id="112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2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43" name="TextBox 262"/>
          <p:cNvSpPr txBox="1">
            <a:spLocks noChangeArrowheads="1"/>
          </p:cNvSpPr>
          <p:nvPr/>
        </p:nvSpPr>
        <p:spPr bwMode="auto">
          <a:xfrm>
            <a:off x="5208588" y="4064000"/>
            <a:ext cx="6492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71</a:t>
            </a:r>
            <a:endParaRPr lang="el-GR" sz="1400" b="1"/>
          </a:p>
        </p:txBody>
      </p:sp>
      <p:grpSp>
        <p:nvGrpSpPr>
          <p:cNvPr id="10" name="Group 123"/>
          <p:cNvGrpSpPr>
            <a:grpSpLocks/>
          </p:cNvGrpSpPr>
          <p:nvPr/>
        </p:nvGrpSpPr>
        <p:grpSpPr bwMode="auto">
          <a:xfrm>
            <a:off x="6577013" y="4711700"/>
            <a:ext cx="792162" cy="863600"/>
            <a:chOff x="4716016" y="3212976"/>
            <a:chExt cx="3765550" cy="2744787"/>
          </a:xfrm>
        </p:grpSpPr>
        <p:sp>
          <p:nvSpPr>
            <p:cNvPr id="111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4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45" name="TextBox 275"/>
          <p:cNvSpPr txBox="1">
            <a:spLocks noChangeArrowheads="1"/>
          </p:cNvSpPr>
          <p:nvPr/>
        </p:nvSpPr>
        <p:spPr bwMode="auto">
          <a:xfrm>
            <a:off x="6216650" y="499903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35</a:t>
            </a:r>
            <a:endParaRPr lang="el-GR" sz="1400" b="1"/>
          </a:p>
        </p:txBody>
      </p: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4344988" y="4495800"/>
            <a:ext cx="792162" cy="863600"/>
            <a:chOff x="4716016" y="3212976"/>
            <a:chExt cx="3765550" cy="2744787"/>
          </a:xfrm>
        </p:grpSpPr>
        <p:sp>
          <p:nvSpPr>
            <p:cNvPr id="110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4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47" name="TextBox 288"/>
          <p:cNvSpPr txBox="1">
            <a:spLocks noChangeArrowheads="1"/>
          </p:cNvSpPr>
          <p:nvPr/>
        </p:nvSpPr>
        <p:spPr bwMode="auto">
          <a:xfrm>
            <a:off x="3984625" y="4783138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18</a:t>
            </a:r>
            <a:endParaRPr lang="el-GR" sz="1400" b="1"/>
          </a:p>
        </p:txBody>
      </p: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3984625" y="2982913"/>
            <a:ext cx="792163" cy="863600"/>
            <a:chOff x="4716016" y="3212976"/>
            <a:chExt cx="3765550" cy="2744787"/>
          </a:xfrm>
        </p:grpSpPr>
        <p:sp>
          <p:nvSpPr>
            <p:cNvPr id="109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2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49" name="TextBox 301"/>
          <p:cNvSpPr txBox="1">
            <a:spLocks noChangeArrowheads="1"/>
          </p:cNvSpPr>
          <p:nvPr/>
        </p:nvSpPr>
        <p:spPr bwMode="auto">
          <a:xfrm>
            <a:off x="3625850" y="3271838"/>
            <a:ext cx="574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61</a:t>
            </a:r>
            <a:endParaRPr lang="el-GR" sz="1400" b="1"/>
          </a:p>
        </p:txBody>
      </p:sp>
      <p:grpSp>
        <p:nvGrpSpPr>
          <p:cNvPr id="13" name="Group 123"/>
          <p:cNvGrpSpPr>
            <a:grpSpLocks/>
          </p:cNvGrpSpPr>
          <p:nvPr/>
        </p:nvGrpSpPr>
        <p:grpSpPr bwMode="auto">
          <a:xfrm>
            <a:off x="1897063" y="2335213"/>
            <a:ext cx="792162" cy="863600"/>
            <a:chOff x="4716016" y="3212976"/>
            <a:chExt cx="3765550" cy="2744787"/>
          </a:xfrm>
        </p:grpSpPr>
        <p:sp>
          <p:nvSpPr>
            <p:cNvPr id="1083" name="Rectangle 246"/>
            <p:cNvSpPr>
              <a:spLocks noChangeArrowheads="1"/>
            </p:cNvSpPr>
            <p:nvPr/>
          </p:nvSpPr>
          <p:spPr bwMode="auto">
            <a:xfrm>
              <a:off x="4716016" y="3212976"/>
              <a:ext cx="3763962" cy="2743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247"/>
            <p:cNvSpPr>
              <a:spLocks noChangeShapeType="1"/>
            </p:cNvSpPr>
            <p:nvPr/>
          </p:nvSpPr>
          <p:spPr bwMode="auto">
            <a:xfrm>
              <a:off x="4716016" y="5956176"/>
              <a:ext cx="37639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Line 248"/>
            <p:cNvSpPr>
              <a:spLocks noChangeShapeType="1"/>
            </p:cNvSpPr>
            <p:nvPr/>
          </p:nvSpPr>
          <p:spPr bwMode="auto">
            <a:xfrm flipV="1">
              <a:off x="4716016" y="3212976"/>
              <a:ext cx="1587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Line 249"/>
            <p:cNvSpPr>
              <a:spLocks noChangeShapeType="1"/>
            </p:cNvSpPr>
            <p:nvPr/>
          </p:nvSpPr>
          <p:spPr bwMode="auto">
            <a:xfrm flipV="1">
              <a:off x="4716016" y="5914901"/>
              <a:ext cx="1587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Line 259"/>
            <p:cNvSpPr>
              <a:spLocks noChangeShapeType="1"/>
            </p:cNvSpPr>
            <p:nvPr/>
          </p:nvSpPr>
          <p:spPr bwMode="auto">
            <a:xfrm flipV="1">
              <a:off x="6597203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269"/>
            <p:cNvSpPr>
              <a:spLocks noChangeShapeType="1"/>
            </p:cNvSpPr>
            <p:nvPr/>
          </p:nvSpPr>
          <p:spPr bwMode="auto">
            <a:xfrm flipV="1">
              <a:off x="8479978" y="5914901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Line 271"/>
            <p:cNvSpPr>
              <a:spLocks noChangeShapeType="1"/>
            </p:cNvSpPr>
            <p:nvPr/>
          </p:nvSpPr>
          <p:spPr bwMode="auto">
            <a:xfrm>
              <a:off x="4716016" y="59561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279"/>
            <p:cNvSpPr>
              <a:spLocks noChangeShapeType="1"/>
            </p:cNvSpPr>
            <p:nvPr/>
          </p:nvSpPr>
          <p:spPr bwMode="auto">
            <a:xfrm>
              <a:off x="4716016" y="45845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287"/>
            <p:cNvSpPr>
              <a:spLocks noChangeShapeType="1"/>
            </p:cNvSpPr>
            <p:nvPr/>
          </p:nvSpPr>
          <p:spPr bwMode="auto">
            <a:xfrm>
              <a:off x="4716016" y="3212976"/>
              <a:ext cx="3333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Rectangle 288"/>
            <p:cNvSpPr>
              <a:spLocks noChangeArrowheads="1"/>
            </p:cNvSpPr>
            <p:nvPr/>
          </p:nvSpPr>
          <p:spPr bwMode="auto">
            <a:xfrm>
              <a:off x="4791478" y="3212976"/>
              <a:ext cx="1916734" cy="68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Temp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051" name="TextBox 314"/>
          <p:cNvSpPr txBox="1">
            <a:spLocks noChangeArrowheads="1"/>
          </p:cNvSpPr>
          <p:nvPr/>
        </p:nvSpPr>
        <p:spPr bwMode="auto">
          <a:xfrm>
            <a:off x="1536700" y="2622550"/>
            <a:ext cx="647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17</a:t>
            </a:r>
            <a:endParaRPr lang="el-GR" sz="1400" b="1"/>
          </a:p>
        </p:txBody>
      </p:sp>
      <p:cxnSp>
        <p:nvCxnSpPr>
          <p:cNvPr id="340" name="Straight Connector 339"/>
          <p:cNvCxnSpPr/>
          <p:nvPr/>
        </p:nvCxnSpPr>
        <p:spPr>
          <a:xfrm>
            <a:off x="5353050" y="2838450"/>
            <a:ext cx="720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5568950" y="4351338"/>
            <a:ext cx="720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3984625" y="3487738"/>
            <a:ext cx="720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4344988" y="5214938"/>
            <a:ext cx="720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1897063" y="3055938"/>
            <a:ext cx="7191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5065713" y="1614488"/>
            <a:ext cx="7191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>
            <a:off x="6577013" y="2335213"/>
            <a:ext cx="720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6577013" y="5359400"/>
            <a:ext cx="720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2976563" y="4278313"/>
            <a:ext cx="720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5353050" y="2406650"/>
            <a:ext cx="720725" cy="4318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5568950" y="3917950"/>
            <a:ext cx="720725" cy="4318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3984625" y="3054350"/>
            <a:ext cx="720725" cy="4318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6577013" y="2046288"/>
            <a:ext cx="720725" cy="28733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6577013" y="5070475"/>
            <a:ext cx="720725" cy="2889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2978150" y="3990975"/>
            <a:ext cx="719138" cy="28733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065713" y="1470025"/>
            <a:ext cx="719137" cy="1444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1897063" y="2909888"/>
            <a:ext cx="719137" cy="14446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344988" y="5070475"/>
            <a:ext cx="720725" cy="1444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5532437" y="1577976"/>
            <a:ext cx="730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2364581" y="3018632"/>
            <a:ext cx="714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4813300" y="5178426"/>
            <a:ext cx="730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6973888" y="2225675"/>
            <a:ext cx="2159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6973094" y="5250657"/>
            <a:ext cx="21748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3373438" y="4170363"/>
            <a:ext cx="2159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5714206" y="2694782"/>
            <a:ext cx="2873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4345781" y="3342482"/>
            <a:ext cx="2873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5930106" y="4206082"/>
            <a:ext cx="2873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1716088" y="5905500"/>
            <a:ext cx="2143125" cy="646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</a:t>
            </a:r>
            <a:r>
              <a:rPr lang="en-US" sz="1600" dirty="0">
                <a:latin typeface="+mn-lt"/>
              </a:rPr>
              <a:t>Clusterhead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       </a:t>
            </a:r>
            <a:r>
              <a:rPr lang="en-US" sz="1600" dirty="0">
                <a:latin typeface="+mn-lt"/>
              </a:rPr>
              <a:t>Regular Sensor</a:t>
            </a:r>
            <a:endParaRPr lang="el-GR" sz="1600" dirty="0">
              <a:latin typeface="+mn-lt"/>
            </a:endParaRPr>
          </a:p>
        </p:txBody>
      </p:sp>
      <p:pic>
        <p:nvPicPr>
          <p:cNvPr id="108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8963" y="6334125"/>
            <a:ext cx="219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2" descr="E:\My Briefcase\PhD\mySubmissions\mo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7525" y="5976938"/>
            <a:ext cx="398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971550" y="7100888"/>
          <a:ext cx="1152525" cy="463550"/>
        </p:xfrm>
        <a:graphic>
          <a:graphicData uri="http://schemas.openxmlformats.org/presentationml/2006/ole">
            <p:oleObj spid="_x0000_s1027" name="Equation" r:id="rId9" imgW="799920" imgH="291960" progId="">
              <p:embed/>
            </p:oleObj>
          </a:graphicData>
        </a:graphic>
      </p:graphicFrame>
      <p:pic>
        <p:nvPicPr>
          <p:cNvPr id="98309" name="Picture 5" descr="C:\Users\NIKOA\Desktop\Picture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1050" y="1196975"/>
            <a:ext cx="1163638" cy="47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/>
      <p:bldP spid="1039" grpId="0"/>
      <p:bldP spid="1041" grpId="0"/>
      <p:bldP spid="1045" grpId="0"/>
      <p:bldP spid="1047" grpId="0"/>
      <p:bldP spid="1049" grpId="0"/>
      <p:bldP spid="10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KOS20G@TXTV0Z13SVWXY5M7" val="38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6.3|4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|4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5|4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7.1|11.6|36.5|2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2.8|4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9205</TotalTime>
  <Words>2192</Words>
  <Application>Microsoft Office PowerPoint</Application>
  <PresentationFormat>On-screen Show (4:3)</PresentationFormat>
  <Paragraphs>625</Paragraphs>
  <Slides>40</Slides>
  <Notes>36</Notes>
  <HiddenSlides>7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Times New Roman</vt:lpstr>
      <vt:lpstr>Batang</vt:lpstr>
      <vt:lpstr>Cambria Math</vt:lpstr>
      <vt:lpstr>Wingdings</vt:lpstr>
      <vt:lpstr>msam10</vt:lpstr>
      <vt:lpstr>Helvetica</vt:lpstr>
      <vt:lpstr>Trebuchet MS</vt:lpstr>
      <vt:lpstr>Symbol</vt:lpstr>
      <vt:lpstr>System</vt:lpstr>
      <vt:lpstr>Office Theme</vt:lpstr>
      <vt:lpstr>Equation</vt:lpstr>
      <vt:lpstr>PAO:  Power-efficient  Attribution of Outliers  in Wireless Sensor Networks</vt:lpstr>
      <vt:lpstr>Outline</vt:lpstr>
      <vt:lpstr>Introduction</vt:lpstr>
      <vt:lpstr>Why Outlier Detection is Useful (1/2)</vt:lpstr>
      <vt:lpstr>Why Outlier Detection is Useful (2/2)</vt:lpstr>
      <vt:lpstr>Outline</vt:lpstr>
      <vt:lpstr>Our Contributions</vt:lpstr>
      <vt:lpstr>Outline</vt:lpstr>
      <vt:lpstr>Motivating Example</vt:lpstr>
      <vt:lpstr>Outlier Definition</vt:lpstr>
      <vt:lpstr>PAO Framework – General Idea</vt:lpstr>
      <vt:lpstr>PAO Framework – General Idea</vt:lpstr>
      <vt:lpstr>PAO Framework – General Idea</vt:lpstr>
      <vt:lpstr>PAO Framework – General Idea</vt:lpstr>
      <vt:lpstr>Linearity Test (by motes)</vt:lpstr>
      <vt:lpstr>PAO Framework – General Idea</vt:lpstr>
      <vt:lpstr>Intra-cluster Processing</vt:lpstr>
      <vt:lpstr>PAO Framework – General Idea</vt:lpstr>
      <vt:lpstr>Message Suppression</vt:lpstr>
      <vt:lpstr>Message Suppression Accuracy</vt:lpstr>
      <vt:lpstr>Outline</vt:lpstr>
      <vt:lpstr>PAO+: Comparison Pruning</vt:lpstr>
      <vt:lpstr>PAO+: Load Balancing Among Buckets</vt:lpstr>
      <vt:lpstr>Outline</vt:lpstr>
      <vt:lpstr>Bandwidth Consumption</vt:lpstr>
      <vt:lpstr>Slide 26</vt:lpstr>
      <vt:lpstr>Slide 27</vt:lpstr>
      <vt:lpstr>Slide 28</vt:lpstr>
      <vt:lpstr>Outline</vt:lpstr>
      <vt:lpstr>Related Work - Ours</vt:lpstr>
      <vt:lpstr>Related Work - Ours</vt:lpstr>
      <vt:lpstr>Related Work - Others</vt:lpstr>
      <vt:lpstr>Outline</vt:lpstr>
      <vt:lpstr>Conclusions</vt:lpstr>
      <vt:lpstr>PAO:  Power-efficient  Attribution of Outliers  in Wireless Sensor Networks</vt:lpstr>
      <vt:lpstr>PAO:  Power-efficient  Attribution of Outliers  in Wireless Sensor Networks</vt:lpstr>
      <vt:lpstr>Tumble - Disjoint Window Operation</vt:lpstr>
      <vt:lpstr>Slide 38</vt:lpstr>
      <vt:lpstr>Tumble - Disjoint Window Operation</vt:lpstr>
      <vt:lpstr>Sliding Window Operation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DMSN 2010 Singapure</dc:title>
  <dc:creator>NIKOS</dc:creator>
  <cp:lastModifiedBy>vldb</cp:lastModifiedBy>
  <cp:revision>792</cp:revision>
  <dcterms:created xsi:type="dcterms:W3CDTF">2010-05-05T09:31:49Z</dcterms:created>
  <dcterms:modified xsi:type="dcterms:W3CDTF">2010-09-13T05:32:28Z</dcterms:modified>
</cp:coreProperties>
</file>