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7" r:id="rId1"/>
  </p:sldMasterIdLst>
  <p:notesMasterIdLst>
    <p:notesMasterId r:id="rId21"/>
  </p:notesMasterIdLst>
  <p:handoutMasterIdLst>
    <p:handoutMasterId r:id="rId22"/>
  </p:handoutMasterIdLst>
  <p:sldIdLst>
    <p:sldId id="439" r:id="rId2"/>
    <p:sldId id="547" r:id="rId3"/>
    <p:sldId id="530" r:id="rId4"/>
    <p:sldId id="548" r:id="rId5"/>
    <p:sldId id="588" r:id="rId6"/>
    <p:sldId id="550" r:id="rId7"/>
    <p:sldId id="533" r:id="rId8"/>
    <p:sldId id="513" r:id="rId9"/>
    <p:sldId id="574" r:id="rId10"/>
    <p:sldId id="587" r:id="rId11"/>
    <p:sldId id="555" r:id="rId12"/>
    <p:sldId id="577" r:id="rId13"/>
    <p:sldId id="578" r:id="rId14"/>
    <p:sldId id="562" r:id="rId15"/>
    <p:sldId id="590" r:id="rId16"/>
    <p:sldId id="584" r:id="rId17"/>
    <p:sldId id="582" r:id="rId18"/>
    <p:sldId id="585" r:id="rId19"/>
    <p:sldId id="572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Book Antiqua" pitchFamily="18" charset="0"/>
        <a:ea typeface="굴림체" pitchFamily="49" charset="-127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561E"/>
    <a:srgbClr val="EE7612"/>
    <a:srgbClr val="EC8F14"/>
    <a:srgbClr val="F3B70D"/>
    <a:srgbClr val="FF3300"/>
    <a:srgbClr val="F6FFA3"/>
    <a:srgbClr val="FFFFFF"/>
    <a:srgbClr val="F5F5F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2" autoAdjust="0"/>
    <p:restoredTop sz="93127" autoAdjust="0"/>
  </p:normalViewPr>
  <p:slideViewPr>
    <p:cSldViewPr>
      <p:cViewPr varScale="1">
        <p:scale>
          <a:sx n="65" d="100"/>
          <a:sy n="65" d="100"/>
        </p:scale>
        <p:origin x="-102" y="-354"/>
      </p:cViewPr>
      <p:guideLst>
        <p:guide orient="horz" pos="4319"/>
        <p:guide pos="1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00" y="258"/>
      </p:cViewPr>
      <p:guideLst>
        <p:guide orient="horz" pos="2767"/>
        <p:guide pos="220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18" Type="http://schemas.openxmlformats.org/officeDocument/2006/relationships/image" Target="../media/image2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17" Type="http://schemas.openxmlformats.org/officeDocument/2006/relationships/image" Target="../media/image26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34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defTabSz="912813" eaLnBrk="1" latinLnBrk="1" hangingPunct="1">
              <a:defRPr kumimoji="1" sz="1200">
                <a:latin typeface="Times New Roman" pitchFamily="18" charset="0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defRPr kumimoji="1" sz="1200">
                <a:latin typeface="Times New Roman" pitchFamily="18" charset="0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defTabSz="912813" eaLnBrk="1" latinLnBrk="1" hangingPunct="1">
              <a:defRPr kumimoji="1" sz="1200">
                <a:latin typeface="Times New Roman" pitchFamily="18" charset="0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2" rIns="91325" bIns="45662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defRPr kumimoji="1" sz="1200">
                <a:latin typeface="Times New Roman" pitchFamily="18" charset="0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D3C55E93-5E19-4B02-9403-80683DF0B5DC}" type="slidenum">
              <a:rPr lang="ko-KR" altLang="en-US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2159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63513" y="3835400"/>
            <a:ext cx="668337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2" rIns="91325" bIns="45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ko-KR" noProof="0" smtClean="0"/>
              <a:t>마스터 문자열 유형 편집</a:t>
            </a:r>
          </a:p>
          <a:p>
            <a:pPr lvl="1"/>
            <a:r>
              <a:rPr lang="ko-KR" altLang="ko-KR" noProof="0" smtClean="0"/>
              <a:t>둘째 수준</a:t>
            </a:r>
          </a:p>
          <a:p>
            <a:pPr lvl="2"/>
            <a:r>
              <a:rPr lang="ko-KR" altLang="ko-KR" noProof="0" smtClean="0"/>
              <a:t>셋째 수준</a:t>
            </a:r>
          </a:p>
          <a:p>
            <a:pPr lvl="3"/>
            <a:r>
              <a:rPr lang="ko-KR" altLang="ko-KR" noProof="0" smtClean="0"/>
              <a:t>넷째 수준</a:t>
            </a:r>
          </a:p>
          <a:p>
            <a:pPr lvl="4"/>
            <a:r>
              <a:rPr lang="ko-KR" altLang="ko-KR" noProof="0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90500" indent="-19050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4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b="1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0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>
              <a:ea typeface="굴림" pitchFamily="34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7B2B6-A89F-4E43-B42B-E02BEFA45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5F7-6EC5-4F7C-A1B9-20D8A030B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295400"/>
            <a:ext cx="19431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295400"/>
            <a:ext cx="56769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7AA0C-D2AB-480A-AF91-3C4C7170B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038600" y="6248400"/>
            <a:ext cx="2286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62484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B953C-E3A5-48E5-83FF-7184D302B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01BAB-9EE0-41CE-911B-6FEAD53CD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78B5-7C03-4C90-95CE-F0AB5F589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A7BF6-29A9-4E6C-A629-564AE70C4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3589C-8541-49D3-BB92-2FCF457E0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6D9EC-EF37-4B11-8BF0-32013AE85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5CFC4-FA94-405F-B9DF-115DF05A7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F2861-40F5-44D1-AF40-B6DBDAAAF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5811C-970D-41C2-B912-0E8137F62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54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38600" y="6248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/>
              <a:t>3/1/2007</a:t>
            </a: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7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Department of Computer Science Purdue UniversityPurdue University is an Equal Opportunity/Equal Access institution.</a:t>
            </a:r>
            <a:endParaRPr lang="en-US" sz="140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FB2409-FEB9-443C-A331-F3FFBDE35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120834" name="Object 7"/>
          <p:cNvGraphicFramePr>
            <a:graphicFrameLocks noChangeAspect="1"/>
          </p:cNvGraphicFramePr>
          <p:nvPr/>
        </p:nvGraphicFramePr>
        <p:xfrm>
          <a:off x="0" y="0"/>
          <a:ext cx="8001000" cy="990600"/>
        </p:xfrm>
        <a:graphic>
          <a:graphicData uri="http://schemas.openxmlformats.org/presentationml/2006/ole">
            <p:oleObj spid="_x0000_s120834" name="Image" r:id="rId15" imgW="33219048" imgH="4152381" progId="">
              <p:embed/>
            </p:oleObj>
          </a:graphicData>
        </a:graphic>
      </p:graphicFrame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429000" y="0"/>
            <a:ext cx="3714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ＭＳ Ｐゴシック" pitchFamily="112" charset="-128"/>
                <a:cs typeface="+mn-cs"/>
              </a:rPr>
              <a:t>Department of Computer Science</a:t>
            </a:r>
          </a:p>
        </p:txBody>
      </p:sp>
      <p:sp>
        <p:nvSpPr>
          <p:cNvPr id="9" name="직사각형 8"/>
          <p:cNvSpPr/>
          <p:nvPr userDrawn="1"/>
        </p:nvSpPr>
        <p:spPr bwMode="auto">
          <a:xfrm>
            <a:off x="3071813" y="6548438"/>
            <a:ext cx="3143250" cy="2857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7" r:id="rId2"/>
    <p:sldLayoutId id="2147484206" r:id="rId3"/>
    <p:sldLayoutId id="2147484205" r:id="rId4"/>
    <p:sldLayoutId id="2147484204" r:id="rId5"/>
    <p:sldLayoutId id="2147484203" r:id="rId6"/>
    <p:sldLayoutId id="2147484202" r:id="rId7"/>
    <p:sldLayoutId id="2147484201" r:id="rId8"/>
    <p:sldLayoutId id="2147484200" r:id="rId9"/>
    <p:sldLayoutId id="2147484199" r:id="rId10"/>
    <p:sldLayoutId id="2147484198" r:id="rId11"/>
    <p:sldLayoutId id="2147484209" r:id="rId12"/>
  </p:sldLayoutIdLst>
  <p:transition spd="med">
    <p:wipe dir="d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43.png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42.png"/><Relationship Id="rId9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47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6.png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49.bin"/><Relationship Id="rId4" Type="http://schemas.openxmlformats.org/officeDocument/2006/relationships/image" Target="../media/image45.png"/><Relationship Id="rId9" Type="http://schemas.openxmlformats.org/officeDocument/2006/relationships/oleObject" Target="../embeddings/oleObject4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" Type="http://schemas.openxmlformats.org/officeDocument/2006/relationships/notesSlide" Target="../notesSlides/notesSlide9.xml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79863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40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Provenance-based Trustworthiness Assessment in Sensor Networks</a:t>
            </a:r>
            <a:endParaRPr lang="ko-KR" altLang="ko-KR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5170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85813" y="3836988"/>
            <a:ext cx="7486650" cy="1752600"/>
          </a:xfrm>
        </p:spPr>
        <p:txBody>
          <a:bodyPr/>
          <a:lstStyle/>
          <a:p>
            <a:pPr eaLnBrk="1" hangingPunct="1">
              <a:tabLst>
                <a:tab pos="3333750" algn="l"/>
                <a:tab pos="4286250" algn="l"/>
              </a:tabLst>
            </a:pPr>
            <a:r>
              <a:rPr lang="en-US" altLang="ko-KR" sz="2000" smtClean="0"/>
              <a:t>Elisa Bertino</a:t>
            </a:r>
          </a:p>
          <a:p>
            <a:pPr eaLnBrk="1" hangingPunct="1">
              <a:tabLst>
                <a:tab pos="3333750" algn="l"/>
                <a:tab pos="4286250" algn="l"/>
              </a:tabLst>
            </a:pPr>
            <a:r>
              <a:rPr lang="en-US" altLang="ko-KR" sz="1600" i="1" smtClean="0"/>
              <a:t>CERIAS and Department of Computer Science, Purdue University, USA</a:t>
            </a:r>
          </a:p>
          <a:p>
            <a:pPr eaLnBrk="1" hangingPunct="1">
              <a:tabLst>
                <a:tab pos="3333750" algn="l"/>
                <a:tab pos="4286250" algn="l"/>
              </a:tabLst>
            </a:pPr>
            <a:endParaRPr lang="en-US" altLang="ko-KR" sz="300" smtClean="0"/>
          </a:p>
          <a:p>
            <a:pPr eaLnBrk="1" hangingPunct="1">
              <a:tabLst>
                <a:tab pos="3333750" algn="l"/>
                <a:tab pos="4286250" algn="l"/>
              </a:tabLst>
            </a:pPr>
            <a:endParaRPr lang="en-US" altLang="ko-KR" sz="300" smtClean="0"/>
          </a:p>
          <a:p>
            <a:pPr eaLnBrk="1" hangingPunct="1">
              <a:tabLst>
                <a:tab pos="3333750" algn="l"/>
                <a:tab pos="4286250" algn="l"/>
              </a:tabLst>
            </a:pPr>
            <a:endParaRPr lang="en-US" altLang="ko-KR" sz="300" smtClean="0"/>
          </a:p>
          <a:p>
            <a:pPr eaLnBrk="1" hangingPunct="1">
              <a:tabLst>
                <a:tab pos="3333750" algn="l"/>
                <a:tab pos="4286250" algn="l"/>
              </a:tabLst>
            </a:pPr>
            <a:endParaRPr lang="en-US" altLang="ko-KR" sz="300" smtClean="0"/>
          </a:p>
          <a:p>
            <a:pPr eaLnBrk="1" hangingPunct="1">
              <a:tabLst>
                <a:tab pos="3333750" algn="l"/>
                <a:tab pos="4286250" algn="l"/>
              </a:tabLst>
            </a:pPr>
            <a:r>
              <a:rPr lang="en-US" altLang="ko-KR" sz="1600" smtClean="0"/>
              <a:t>(Joint work with Hyo-Sang Lim and Yang-Sae Moon)</a:t>
            </a:r>
          </a:p>
        </p:txBody>
      </p:sp>
      <p:pic>
        <p:nvPicPr>
          <p:cNvPr id="13517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35600"/>
            <a:ext cx="17780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86687" cy="5143500"/>
          </a:xfrm>
        </p:spPr>
        <p:txBody>
          <a:bodyPr/>
          <a:lstStyle/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6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700" smtClean="0"/>
              <a:t>Trust scores : </a:t>
            </a:r>
            <a:r>
              <a:rPr lang="en-US" altLang="ko-KR" sz="1700" i="1" smtClean="0"/>
              <a:t>quantitative</a:t>
            </a:r>
            <a:r>
              <a:rPr lang="en-US" altLang="ko-KR" sz="1700" smtClean="0"/>
              <a:t> measures of trustworthiness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[0, 1] : 0 means totally untrustworthy, 1 means totally trustworthy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We use 0.5 as an initial trust score since it means uncertain</a:t>
            </a:r>
          </a:p>
          <a:p>
            <a:pPr lvl="1" eaLnBrk="1" hangingPunct="1">
              <a:lnSpc>
                <a:spcPct val="110000"/>
              </a:lnSpc>
              <a:buFontTx/>
              <a:buNone/>
              <a:tabLst>
                <a:tab pos="476250" algn="l"/>
              </a:tabLst>
            </a:pPr>
            <a:r>
              <a:rPr lang="en-US" altLang="ko-KR" sz="1400" smtClean="0"/>
              <a:t>		provides an indication about the trustworthiness of data items/sensor nodes and 	 can be used for comparison or ranking purpose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3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700" smtClean="0"/>
              <a:t>Two types of trust scores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b="1" smtClean="0">
                <a:solidFill>
                  <a:srgbClr val="262673"/>
                </a:solidFill>
              </a:rPr>
              <a:t>Data trust scores</a:t>
            </a:r>
            <a:r>
              <a:rPr lang="en-US" altLang="ko-KR" sz="1400" smtClean="0"/>
              <a:t> : indicate about how much we can trust the correctness of the items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b="1" smtClean="0">
                <a:solidFill>
                  <a:srgbClr val="262673"/>
                </a:solidFill>
              </a:rPr>
              <a:t>Node trust scores</a:t>
            </a:r>
            <a:r>
              <a:rPr lang="en-US" altLang="ko-KR" sz="1400" smtClean="0"/>
              <a:t> : indicate about how much we can trust the sensor nodes to collect correct data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b="1" i="1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700" b="1" i="1" smtClean="0"/>
              <a:t>Interdependency</a:t>
            </a:r>
            <a:r>
              <a:rPr lang="en-US" altLang="ko-KR" sz="1700" smtClean="0"/>
              <a:t> between data and node trust scores</a:t>
            </a:r>
          </a:p>
        </p:txBody>
      </p:sp>
      <p:sp>
        <p:nvSpPr>
          <p:cNvPr id="7" name="직사각형 16"/>
          <p:cNvSpPr>
            <a:spLocks noChangeArrowheads="1"/>
          </p:cNvSpPr>
          <p:nvPr/>
        </p:nvSpPr>
        <p:spPr bwMode="auto">
          <a:xfrm>
            <a:off x="1000125" y="5237163"/>
            <a:ext cx="1844675" cy="582612"/>
          </a:xfrm>
          <a:prstGeom prst="rect">
            <a:avLst/>
          </a:prstGeom>
          <a:solidFill>
            <a:srgbClr val="99FF99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600" dirty="0">
                <a:latin typeface="+mj-lt"/>
                <a:ea typeface="굴림" pitchFamily="50" charset="-127"/>
                <a:cs typeface="+mn-cs"/>
              </a:rPr>
              <a:t>Node Trust Scores</a:t>
            </a:r>
            <a:endParaRPr kumimoji="1" lang="ko-KR" altLang="en-US" sz="16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8" name="직사각형 34"/>
          <p:cNvSpPr/>
          <p:nvPr/>
        </p:nvSpPr>
        <p:spPr bwMode="auto">
          <a:xfrm>
            <a:off x="4229100" y="5237163"/>
            <a:ext cx="1843088" cy="582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600" dirty="0">
                <a:latin typeface="+mj-lt"/>
                <a:ea typeface="굴림" pitchFamily="50" charset="-127"/>
                <a:cs typeface="+mn-cs"/>
              </a:rPr>
              <a:t>Data Trust Scores</a:t>
            </a:r>
            <a:endParaRPr kumimoji="1" lang="ko-KR" altLang="en-US" sz="16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16392" name="TextBox 8"/>
          <p:cNvSpPr txBox="1">
            <a:spLocks noChangeArrowheads="1"/>
          </p:cNvSpPr>
          <p:nvPr/>
        </p:nvSpPr>
        <p:spPr bwMode="auto">
          <a:xfrm>
            <a:off x="1357313" y="6105525"/>
            <a:ext cx="46434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1300" i="1"/>
              <a:t>The trust score of the data affects </a:t>
            </a:r>
          </a:p>
          <a:p>
            <a:pPr algn="ctr" eaLnBrk="0" hangingPunct="0"/>
            <a:r>
              <a:rPr lang="en-US" altLang="ko-KR" sz="1300" i="1"/>
              <a:t>the trust score of the sensor nodes that created the data</a:t>
            </a:r>
            <a:endParaRPr lang="ko-KR" altLang="en-US" sz="1300" i="1"/>
          </a:p>
        </p:txBody>
      </p:sp>
      <p:cxnSp>
        <p:nvCxnSpPr>
          <p:cNvPr id="16393" name="꺾인 연결선 10"/>
          <p:cNvCxnSpPr>
            <a:cxnSpLocks noChangeShapeType="1"/>
            <a:stCxn id="7" idx="0"/>
            <a:endCxn id="8" idx="0"/>
          </p:cNvCxnSpPr>
          <p:nvPr/>
        </p:nvCxnSpPr>
        <p:spPr bwMode="auto">
          <a:xfrm rot="5400000" flipH="1" flipV="1">
            <a:off x="3536157" y="3621881"/>
            <a:ext cx="1588" cy="3228975"/>
          </a:xfrm>
          <a:prstGeom prst="bentConnector3">
            <a:avLst>
              <a:gd name="adj1" fmla="val 24864935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4" name="꺾인 연결선 12"/>
          <p:cNvCxnSpPr>
            <a:cxnSpLocks noChangeShapeType="1"/>
            <a:stCxn id="8" idx="2"/>
            <a:endCxn id="7" idx="2"/>
          </p:cNvCxnSpPr>
          <p:nvPr/>
        </p:nvCxnSpPr>
        <p:spPr bwMode="auto">
          <a:xfrm rot="5400000">
            <a:off x="3536157" y="4204494"/>
            <a:ext cx="1587" cy="3228975"/>
          </a:xfrm>
          <a:prstGeom prst="bentConnector3">
            <a:avLst>
              <a:gd name="adj1" fmla="val 34025648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395" name="TextBox 17"/>
          <p:cNvSpPr txBox="1">
            <a:spLocks noChangeArrowheads="1"/>
          </p:cNvSpPr>
          <p:nvPr/>
        </p:nvSpPr>
        <p:spPr bwMode="auto">
          <a:xfrm>
            <a:off x="1154113" y="4572000"/>
            <a:ext cx="46434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ko-KR" sz="1300" i="1"/>
              <a:t>The trust score of the node affects </a:t>
            </a:r>
          </a:p>
          <a:p>
            <a:pPr algn="ctr" eaLnBrk="0" hangingPunct="0"/>
            <a:r>
              <a:rPr lang="en-US" altLang="ko-KR" sz="1300" i="1"/>
              <a:t>the trust score of the data created by the node</a:t>
            </a:r>
            <a:endParaRPr lang="ko-KR" altLang="en-US" sz="1300" i="1"/>
          </a:p>
        </p:txBody>
      </p:sp>
      <p:grpSp>
        <p:nvGrpSpPr>
          <p:cNvPr id="2" name="그룹 15"/>
          <p:cNvGrpSpPr>
            <a:grpSpLocks/>
          </p:cNvGrpSpPr>
          <p:nvPr/>
        </p:nvGrpSpPr>
        <p:grpSpPr bwMode="auto">
          <a:xfrm>
            <a:off x="6183313" y="5262563"/>
            <a:ext cx="2847975" cy="492125"/>
            <a:chOff x="6183313" y="4548188"/>
            <a:chExt cx="2847975" cy="492125"/>
          </a:xfrm>
        </p:grpSpPr>
        <p:cxnSp>
          <p:nvCxnSpPr>
            <p:cNvPr id="153612" name="직선 화살표 연결선 19"/>
            <p:cNvCxnSpPr>
              <a:cxnSpLocks noChangeShapeType="1"/>
            </p:cNvCxnSpPr>
            <p:nvPr/>
          </p:nvCxnSpPr>
          <p:spPr bwMode="auto">
            <a:xfrm rot="10800000">
              <a:off x="6183313" y="4638675"/>
              <a:ext cx="714375" cy="1588"/>
            </a:xfrm>
            <a:prstGeom prst="straightConnector1">
              <a:avLst/>
            </a:prstGeom>
            <a:noFill/>
            <a:ln w="22225" algn="ctr">
              <a:solidFill>
                <a:schemeClr val="tx1"/>
              </a:solidFill>
              <a:prstDash val="sysDash"/>
              <a:round/>
              <a:headEnd/>
              <a:tailEnd type="triangle" w="lg" len="med"/>
            </a:ln>
          </p:spPr>
        </p:cxnSp>
        <p:cxnSp>
          <p:nvCxnSpPr>
            <p:cNvPr id="153613" name="직선 화살표 연결선 20"/>
            <p:cNvCxnSpPr>
              <a:cxnSpLocks noChangeShapeType="1"/>
            </p:cNvCxnSpPr>
            <p:nvPr/>
          </p:nvCxnSpPr>
          <p:spPr bwMode="auto">
            <a:xfrm rot="10800000">
              <a:off x="6183313" y="4791075"/>
              <a:ext cx="714375" cy="1588"/>
            </a:xfrm>
            <a:prstGeom prst="straightConnector1">
              <a:avLst/>
            </a:prstGeom>
            <a:noFill/>
            <a:ln w="22225" algn="ctr">
              <a:solidFill>
                <a:schemeClr val="tx1"/>
              </a:solidFill>
              <a:prstDash val="sysDash"/>
              <a:round/>
              <a:headEnd/>
              <a:tailEnd type="triangle" w="lg" len="med"/>
            </a:ln>
          </p:spPr>
        </p:cxnSp>
        <p:cxnSp>
          <p:nvCxnSpPr>
            <p:cNvPr id="153614" name="직선 화살표 연결선 21"/>
            <p:cNvCxnSpPr>
              <a:cxnSpLocks noChangeShapeType="1"/>
            </p:cNvCxnSpPr>
            <p:nvPr/>
          </p:nvCxnSpPr>
          <p:spPr bwMode="auto">
            <a:xfrm rot="10800000">
              <a:off x="6183313" y="4943475"/>
              <a:ext cx="714375" cy="1588"/>
            </a:xfrm>
            <a:prstGeom prst="straightConnector1">
              <a:avLst/>
            </a:prstGeom>
            <a:noFill/>
            <a:ln w="22225" algn="ctr">
              <a:solidFill>
                <a:schemeClr val="tx1"/>
              </a:solidFill>
              <a:prstDash val="sysDash"/>
              <a:round/>
              <a:headEnd/>
              <a:tailEnd type="triangle" w="lg" len="med"/>
            </a:ln>
          </p:spPr>
        </p:cxnSp>
        <p:sp>
          <p:nvSpPr>
            <p:cNvPr id="153615" name="TextBox 22"/>
            <p:cNvSpPr txBox="1">
              <a:spLocks noChangeArrowheads="1"/>
            </p:cNvSpPr>
            <p:nvPr/>
          </p:nvSpPr>
          <p:spPr bwMode="auto">
            <a:xfrm>
              <a:off x="6816725" y="4548188"/>
              <a:ext cx="2214563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altLang="ko-KR" sz="1300" i="1"/>
                <a:t>data arrives incrementally</a:t>
              </a:r>
            </a:p>
            <a:p>
              <a:pPr algn="ctr" eaLnBrk="0" hangingPunct="0"/>
              <a:r>
                <a:rPr lang="en-US" altLang="ko-KR" sz="1300" i="1"/>
                <a:t>in data stream environments</a:t>
              </a:r>
              <a:endParaRPr lang="ko-KR" altLang="en-US" sz="1300" i="1"/>
            </a:p>
          </p:txBody>
        </p:sp>
      </p:grpSp>
      <p:sp>
        <p:nvSpPr>
          <p:cNvPr id="17" name="Right Arrow 16"/>
          <p:cNvSpPr>
            <a:spLocks noChangeArrowheads="1"/>
          </p:cNvSpPr>
          <p:nvPr/>
        </p:nvSpPr>
        <p:spPr bwMode="auto">
          <a:xfrm>
            <a:off x="1198563" y="2474913"/>
            <a:ext cx="223837" cy="142875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9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9DF19B5A-B68E-4A96-839D-DA9B701DFF5F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50825" y="476250"/>
            <a:ext cx="86868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600" b="1" kern="0" dirty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A Cyclic Framework for </a:t>
            </a:r>
          </a:p>
          <a:p>
            <a:pPr algn="ctr">
              <a:defRPr/>
            </a:pPr>
            <a:r>
              <a:rPr lang="en-US" altLang="ko-KR" sz="2600" b="1" kern="0" dirty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Computing Trust Scores</a:t>
            </a:r>
            <a:endParaRPr lang="ko-KR" altLang="en-US" sz="2600" b="1" kern="0" dirty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43 -0.39857 " pathEditMode="relative" ptsTypes="AA">
                                      <p:cBhvr>
                                        <p:cTn id="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43 -0.39857 " pathEditMode="relative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43 -0.39857 " pathEditMode="relative" ptsTypes="AA">
                                      <p:cBhvr>
                                        <p:cTn id="70" dur="2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43 -0.39857 " pathEditMode="relative" ptsTypes="AA">
                                      <p:cBhvr>
                                        <p:cTn id="72" dur="2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43 -0.39857 " pathEditMode="relative" ptsTypes="AA">
                                      <p:cBhvr>
                                        <p:cTn id="74" dur="20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0243 -0.39857 " pathEditMode="relative" ptsTypes="AA">
                                      <p:cBhvr>
                                        <p:cTn id="76" dur="2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uiExpand="1" build="p"/>
      <p:bldP spid="7" grpId="0" animBg="1"/>
      <p:bldP spid="7" grpId="1" animBg="1"/>
      <p:bldP spid="8" grpId="0" animBg="1"/>
      <p:bldP spid="8" grpId="1" animBg="1"/>
      <p:bldP spid="16392" grpId="0"/>
      <p:bldP spid="16392" grpId="1"/>
      <p:bldP spid="16395" grpId="0"/>
      <p:bldP spid="1639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4"/>
          <p:cNvSpPr>
            <a:spLocks noGrp="1" noChangeArrowheads="1"/>
          </p:cNvSpPr>
          <p:nvPr>
            <p:ph idx="1"/>
          </p:nvPr>
        </p:nvSpPr>
        <p:spPr>
          <a:xfrm>
            <a:off x="142875" y="4643438"/>
            <a:ext cx="8643938" cy="20002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Trust score of a data item </a:t>
            </a:r>
            <a:r>
              <a:rPr lang="en-US" altLang="ko-KR" sz="1400" i="1" smtClean="0"/>
              <a:t>d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200" smtClean="0"/>
              <a:t>The </a:t>
            </a:r>
            <a:r>
              <a:rPr lang="en-US" altLang="ko-KR" sz="1200" i="1" smtClean="0"/>
              <a:t>current</a:t>
            </a:r>
            <a:r>
              <a:rPr lang="en-US" altLang="ko-KR" sz="1200" smtClean="0"/>
              <a:t> trust score of </a:t>
            </a:r>
            <a:r>
              <a:rPr lang="en-US" altLang="ko-KR" sz="1200" i="1" smtClean="0"/>
              <a:t>d</a:t>
            </a:r>
            <a:r>
              <a:rPr lang="en-US" altLang="ko-KR" sz="1200" smtClean="0"/>
              <a:t> is the score computed from the current trust scores of its related nodes.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200" smtClean="0"/>
              <a:t>The </a:t>
            </a:r>
            <a:r>
              <a:rPr lang="en-US" altLang="ko-KR" sz="1200" i="1" smtClean="0"/>
              <a:t>intermediate</a:t>
            </a:r>
            <a:r>
              <a:rPr lang="en-US" altLang="ko-KR" sz="1200" smtClean="0"/>
              <a:t> trust score of </a:t>
            </a:r>
            <a:r>
              <a:rPr lang="en-US" altLang="ko-KR" sz="1200" i="1" smtClean="0"/>
              <a:t>d</a:t>
            </a:r>
            <a:r>
              <a:rPr lang="en-US" altLang="ko-KR" sz="1200" smtClean="0"/>
              <a:t> is the score computed from a set (d </a:t>
            </a:r>
            <a:r>
              <a:rPr lang="en-US" altLang="ko-KR" sz="1200" smtClean="0">
                <a:sym typeface="Symbol" pitchFamily="18" charset="2"/>
              </a:rPr>
              <a:t></a:t>
            </a:r>
            <a:r>
              <a:rPr lang="en-US" altLang="ko-KR" sz="1200" smtClean="0"/>
              <a:t>) </a:t>
            </a:r>
            <a:r>
              <a:rPr lang="en-US" altLang="ko-KR" sz="1200" i="1" smtClean="0"/>
              <a:t>D</a:t>
            </a:r>
            <a:r>
              <a:rPr lang="en-US" altLang="ko-KR" sz="1200" smtClean="0"/>
              <a:t> of data items of the same event.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200" smtClean="0"/>
              <a:t>The </a:t>
            </a:r>
            <a:r>
              <a:rPr lang="en-US" altLang="ko-KR" sz="1200" i="1" smtClean="0"/>
              <a:t>next</a:t>
            </a:r>
            <a:r>
              <a:rPr lang="en-US" altLang="ko-KR" sz="1200" smtClean="0"/>
              <a:t> trust score of </a:t>
            </a:r>
            <a:r>
              <a:rPr lang="en-US" altLang="ko-KR" sz="1200" i="1" smtClean="0"/>
              <a:t>d</a:t>
            </a:r>
            <a:r>
              <a:rPr lang="en-US" altLang="ko-KR" sz="1200" smtClean="0"/>
              <a:t> is the score computed from its current and intermediate scores.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Trust score of a sensor node </a:t>
            </a:r>
            <a:r>
              <a:rPr lang="en-US" altLang="ko-KR" sz="1400" i="1" smtClean="0"/>
              <a:t>n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200" smtClean="0"/>
              <a:t>The </a:t>
            </a:r>
            <a:r>
              <a:rPr lang="en-US" altLang="ko-KR" sz="1200" i="1" smtClean="0"/>
              <a:t>intermediate </a:t>
            </a:r>
            <a:r>
              <a:rPr lang="en-US" altLang="ko-KR" sz="1200" smtClean="0"/>
              <a:t>trust score of </a:t>
            </a:r>
            <a:r>
              <a:rPr lang="en-US" altLang="ko-KR" sz="1200" i="1" smtClean="0"/>
              <a:t>n</a:t>
            </a:r>
            <a:r>
              <a:rPr lang="en-US" altLang="ko-KR" sz="1200" smtClean="0"/>
              <a:t> is the score computed from the (next) trust scores of data items.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200" smtClean="0"/>
              <a:t>The </a:t>
            </a:r>
            <a:r>
              <a:rPr lang="en-US" altLang="ko-KR" sz="1200" i="1" smtClean="0"/>
              <a:t>next</a:t>
            </a:r>
            <a:r>
              <a:rPr lang="en-US" altLang="ko-KR" sz="1200" smtClean="0"/>
              <a:t> trust score of </a:t>
            </a:r>
            <a:r>
              <a:rPr lang="en-US" altLang="ko-KR" sz="1200" i="1" smtClean="0"/>
              <a:t>n </a:t>
            </a:r>
            <a:r>
              <a:rPr lang="en-US" altLang="ko-KR" sz="1200" smtClean="0"/>
              <a:t>is the score computed from its current and intermediate scores.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200" smtClean="0"/>
              <a:t>The </a:t>
            </a:r>
            <a:r>
              <a:rPr lang="en-US" altLang="ko-KR" sz="1200" i="1" smtClean="0"/>
              <a:t>current </a:t>
            </a:r>
            <a:r>
              <a:rPr lang="en-US" altLang="ko-KR" sz="1200" smtClean="0"/>
              <a:t>trust score of </a:t>
            </a:r>
            <a:r>
              <a:rPr lang="en-US" altLang="ko-KR" sz="1200" i="1" smtClean="0"/>
              <a:t>n</a:t>
            </a:r>
            <a:r>
              <a:rPr lang="en-US" altLang="ko-KR" sz="1200" smtClean="0"/>
              <a:t>, is the score assigned to that node at the last stage.</a:t>
            </a:r>
          </a:p>
        </p:txBody>
      </p:sp>
      <p:sp>
        <p:nvSpPr>
          <p:cNvPr id="1034" name="직사각형 16"/>
          <p:cNvSpPr>
            <a:spLocks noChangeArrowheads="1"/>
          </p:cNvSpPr>
          <p:nvPr/>
        </p:nvSpPr>
        <p:spPr bwMode="auto">
          <a:xfrm>
            <a:off x="2135188" y="1833563"/>
            <a:ext cx="1844675" cy="582612"/>
          </a:xfrm>
          <a:prstGeom prst="rect">
            <a:avLst/>
          </a:prstGeom>
          <a:solidFill>
            <a:srgbClr val="99FF99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400" i="1" dirty="0">
                <a:latin typeface="+mj-lt"/>
                <a:ea typeface="굴림" pitchFamily="50" charset="-127"/>
                <a:cs typeface="+mn-cs"/>
              </a:rPr>
              <a:t>Current</a:t>
            </a: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 trust scores </a:t>
            </a:r>
            <a:br>
              <a:rPr lang="en-US" altLang="ko-KR" sz="1400" dirty="0">
                <a:latin typeface="+mj-lt"/>
                <a:ea typeface="굴림" pitchFamily="50" charset="-127"/>
                <a:cs typeface="+mn-cs"/>
              </a:rPr>
            </a:b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of nodes (    )</a:t>
            </a:r>
            <a:endParaRPr kumimoji="1" lang="ko-KR" altLang="en-US" sz="14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1035" name="직사각형 17"/>
          <p:cNvSpPr>
            <a:spLocks noChangeArrowheads="1"/>
          </p:cNvSpPr>
          <p:nvPr/>
        </p:nvSpPr>
        <p:spPr bwMode="auto">
          <a:xfrm>
            <a:off x="0" y="2803525"/>
            <a:ext cx="1843088" cy="582613"/>
          </a:xfrm>
          <a:prstGeom prst="rect">
            <a:avLst/>
          </a:prstGeom>
          <a:solidFill>
            <a:srgbClr val="99FF99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400" i="1" dirty="0">
                <a:latin typeface="+mj-lt"/>
                <a:ea typeface="굴림" pitchFamily="50" charset="-127"/>
                <a:cs typeface="+mn-cs"/>
              </a:rPr>
              <a:t>Next</a:t>
            </a: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 trust scores </a:t>
            </a:r>
            <a:br>
              <a:rPr lang="en-US" altLang="ko-KR" sz="1400" dirty="0">
                <a:latin typeface="+mj-lt"/>
                <a:ea typeface="굴림" pitchFamily="50" charset="-127"/>
                <a:cs typeface="+mn-cs"/>
              </a:rPr>
            </a:b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of nodes (    )</a:t>
            </a:r>
            <a:endParaRPr kumimoji="1" lang="ko-KR" altLang="en-US" sz="14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1036" name="직사각형 24"/>
          <p:cNvSpPr>
            <a:spLocks noChangeArrowheads="1"/>
          </p:cNvSpPr>
          <p:nvPr/>
        </p:nvSpPr>
        <p:spPr bwMode="auto">
          <a:xfrm>
            <a:off x="2135188" y="3775075"/>
            <a:ext cx="1844675" cy="582613"/>
          </a:xfrm>
          <a:prstGeom prst="rect">
            <a:avLst/>
          </a:prstGeom>
          <a:solidFill>
            <a:srgbClr val="99FF99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400" i="1" dirty="0">
                <a:latin typeface="+mj-lt"/>
                <a:ea typeface="굴림" pitchFamily="50" charset="-127"/>
                <a:cs typeface="+mn-cs"/>
              </a:rPr>
              <a:t>Intermediate</a:t>
            </a: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 trust </a:t>
            </a:r>
            <a:br>
              <a:rPr lang="en-US" altLang="ko-KR" sz="1400" dirty="0">
                <a:latin typeface="+mj-lt"/>
                <a:ea typeface="굴림" pitchFamily="50" charset="-127"/>
                <a:cs typeface="+mn-cs"/>
              </a:rPr>
            </a:b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scores of nodes (    )</a:t>
            </a:r>
            <a:endParaRPr kumimoji="1" lang="ko-KR" altLang="en-US" sz="14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57" name="타원 12"/>
          <p:cNvSpPr/>
          <p:nvPr/>
        </p:nvSpPr>
        <p:spPr bwMode="auto">
          <a:xfrm>
            <a:off x="2911475" y="2954338"/>
            <a:ext cx="292100" cy="290512"/>
          </a:xfrm>
          <a:prstGeom prst="ellipse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kumimoji="1" lang="en-US" altLang="ko-KR" sz="1400" dirty="0">
                <a:latin typeface="Arial" pitchFamily="34" charset="0"/>
                <a:ea typeface="굴림" pitchFamily="50" charset="-127"/>
                <a:cs typeface="+mn-cs"/>
              </a:rPr>
              <a:t>+</a:t>
            </a:r>
            <a:endParaRPr kumimoji="1" lang="ko-KR" altLang="en-US" sz="1400" dirty="0">
              <a:latin typeface="Arial" pitchFamily="34" charset="0"/>
              <a:ea typeface="굴림" pitchFamily="50" charset="-127"/>
              <a:cs typeface="+mn-cs"/>
            </a:endParaRPr>
          </a:p>
        </p:txBody>
      </p:sp>
      <p:cxnSp>
        <p:nvCxnSpPr>
          <p:cNvPr id="2062" name="직선 연결선 19"/>
          <p:cNvCxnSpPr>
            <a:cxnSpLocks noChangeShapeType="1"/>
            <a:stCxn id="1036" idx="0"/>
            <a:endCxn id="57" idx="4"/>
          </p:cNvCxnSpPr>
          <p:nvPr/>
        </p:nvCxnSpPr>
        <p:spPr bwMode="auto">
          <a:xfrm rot="5400000" flipH="1" flipV="1">
            <a:off x="2791619" y="3510757"/>
            <a:ext cx="530225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63" name="직선 연결선 26"/>
          <p:cNvCxnSpPr>
            <a:cxnSpLocks noChangeShapeType="1"/>
            <a:stCxn id="57" idx="0"/>
            <a:endCxn id="1034" idx="2"/>
          </p:cNvCxnSpPr>
          <p:nvPr/>
        </p:nvCxnSpPr>
        <p:spPr bwMode="auto">
          <a:xfrm rot="5400000" flipH="1" flipV="1">
            <a:off x="2788444" y="2685257"/>
            <a:ext cx="536575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064" name="직선 연결선 29"/>
          <p:cNvCxnSpPr>
            <a:cxnSpLocks noChangeShapeType="1"/>
            <a:stCxn id="57" idx="2"/>
            <a:endCxn id="1035" idx="3"/>
          </p:cNvCxnSpPr>
          <p:nvPr/>
        </p:nvCxnSpPr>
        <p:spPr bwMode="auto">
          <a:xfrm rot="10800000">
            <a:off x="1843088" y="3095625"/>
            <a:ext cx="1068387" cy="31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65" name="Shape 77"/>
          <p:cNvCxnSpPr>
            <a:cxnSpLocks noChangeShapeType="1"/>
            <a:stCxn id="1035" idx="0"/>
            <a:endCxn id="1034" idx="1"/>
          </p:cNvCxnSpPr>
          <p:nvPr/>
        </p:nvCxnSpPr>
        <p:spPr bwMode="auto">
          <a:xfrm rot="5400000" flipH="1" flipV="1">
            <a:off x="1189038" y="1858963"/>
            <a:ext cx="679450" cy="1212850"/>
          </a:xfrm>
          <a:prstGeom prst="bentConnector2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2" name="직사각형 34"/>
          <p:cNvSpPr/>
          <p:nvPr/>
        </p:nvSpPr>
        <p:spPr bwMode="auto">
          <a:xfrm>
            <a:off x="4659313" y="1833563"/>
            <a:ext cx="1843087" cy="582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400" i="1" dirty="0">
                <a:latin typeface="+mj-lt"/>
                <a:ea typeface="굴림" pitchFamily="50" charset="-127"/>
                <a:cs typeface="+mn-cs"/>
              </a:rPr>
              <a:t>Current</a:t>
            </a: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 trust scores </a:t>
            </a:r>
            <a:br>
              <a:rPr lang="en-US" altLang="ko-KR" sz="1400" dirty="0">
                <a:latin typeface="+mj-lt"/>
                <a:ea typeface="굴림" pitchFamily="50" charset="-127"/>
                <a:cs typeface="+mn-cs"/>
              </a:rPr>
            </a:b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of data items (    )</a:t>
            </a:r>
            <a:endParaRPr kumimoji="1" lang="ko-KR" altLang="en-US" sz="14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63" name="직사각형 36"/>
          <p:cNvSpPr/>
          <p:nvPr/>
        </p:nvSpPr>
        <p:spPr bwMode="auto">
          <a:xfrm>
            <a:off x="6891338" y="2901950"/>
            <a:ext cx="2038350" cy="5826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400" i="1" dirty="0">
                <a:latin typeface="+mj-lt"/>
                <a:ea typeface="굴림" pitchFamily="50" charset="-127"/>
                <a:cs typeface="+mn-cs"/>
              </a:rPr>
              <a:t>Intermediate </a:t>
            </a: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trust </a:t>
            </a:r>
            <a:br>
              <a:rPr lang="en-US" altLang="ko-KR" sz="1400" dirty="0">
                <a:latin typeface="+mj-lt"/>
                <a:ea typeface="굴림" pitchFamily="50" charset="-127"/>
                <a:cs typeface="+mn-cs"/>
              </a:rPr>
            </a:b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scores of data items (    )</a:t>
            </a:r>
            <a:endParaRPr kumimoji="1" lang="ko-KR" altLang="en-US" sz="14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64" name="직사각형 38"/>
          <p:cNvSpPr/>
          <p:nvPr/>
        </p:nvSpPr>
        <p:spPr bwMode="auto">
          <a:xfrm>
            <a:off x="4659313" y="3775075"/>
            <a:ext cx="1843087" cy="5826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lang="en-US" altLang="ko-KR" sz="1400" i="1" dirty="0">
                <a:latin typeface="+mj-lt"/>
                <a:ea typeface="굴림" pitchFamily="50" charset="-127"/>
                <a:cs typeface="+mn-cs"/>
              </a:rPr>
              <a:t>Next</a:t>
            </a: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 trust scores </a:t>
            </a:r>
            <a:br>
              <a:rPr lang="en-US" altLang="ko-KR" sz="1400" dirty="0">
                <a:latin typeface="+mj-lt"/>
                <a:ea typeface="굴림" pitchFamily="50" charset="-127"/>
                <a:cs typeface="+mn-cs"/>
              </a:rPr>
            </a:br>
            <a:r>
              <a:rPr lang="en-US" altLang="ko-KR" sz="1400" dirty="0">
                <a:latin typeface="+mj-lt"/>
                <a:ea typeface="굴림" pitchFamily="50" charset="-127"/>
                <a:cs typeface="+mn-cs"/>
              </a:rPr>
              <a:t>of data items (    )</a:t>
            </a:r>
            <a:endParaRPr kumimoji="1" lang="ko-KR" altLang="en-US" sz="1400" dirty="0">
              <a:latin typeface="+mj-lt"/>
              <a:ea typeface="굴림" pitchFamily="50" charset="-127"/>
              <a:cs typeface="+mn-cs"/>
            </a:endParaRPr>
          </a:p>
        </p:txBody>
      </p:sp>
      <p:sp>
        <p:nvSpPr>
          <p:cNvPr id="65" name="모서리가 둥근 직사각형 40"/>
          <p:cNvSpPr/>
          <p:nvPr/>
        </p:nvSpPr>
        <p:spPr bwMode="auto">
          <a:xfrm>
            <a:off x="6891338" y="1736725"/>
            <a:ext cx="2038350" cy="776288"/>
          </a:xfrm>
          <a:prstGeom prst="roundRect">
            <a:avLst/>
          </a:prstGeom>
          <a:solidFill>
            <a:srgbClr val="FFC000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ko-KR" sz="1400" dirty="0">
                <a:solidFill>
                  <a:srgbClr val="000000"/>
                </a:solidFill>
                <a:latin typeface="+mj-lt"/>
                <a:cs typeface="+mn-cs"/>
              </a:rPr>
              <a:t>A set of data items of the same event </a:t>
            </a:r>
            <a:br>
              <a:rPr lang="en-US" altLang="ko-KR" sz="1400" dirty="0">
                <a:solidFill>
                  <a:srgbClr val="000000"/>
                </a:solidFill>
                <a:latin typeface="+mj-lt"/>
                <a:cs typeface="+mn-cs"/>
              </a:rPr>
            </a:br>
            <a:r>
              <a:rPr lang="en-US" altLang="ko-KR" sz="1400" dirty="0">
                <a:solidFill>
                  <a:srgbClr val="000000"/>
                </a:solidFill>
                <a:latin typeface="+mj-lt"/>
                <a:cs typeface="+mn-cs"/>
              </a:rPr>
              <a:t>in a current window</a:t>
            </a:r>
            <a:endParaRPr kumimoji="1" lang="ko-KR" altLang="en-US" sz="1400" b="1" dirty="0">
              <a:latin typeface="+mj-lt"/>
              <a:ea typeface="굴림" pitchFamily="50" charset="-127"/>
              <a:cs typeface="+mn-cs"/>
            </a:endParaRPr>
          </a:p>
        </p:txBody>
      </p:sp>
      <p:cxnSp>
        <p:nvCxnSpPr>
          <p:cNvPr id="2070" name="직선 연결선 41"/>
          <p:cNvCxnSpPr>
            <a:cxnSpLocks noChangeShapeType="1"/>
            <a:stCxn id="1034" idx="3"/>
            <a:endCxn id="62" idx="1"/>
          </p:cNvCxnSpPr>
          <p:nvPr/>
        </p:nvCxnSpPr>
        <p:spPr bwMode="auto">
          <a:xfrm>
            <a:off x="3979863" y="2125663"/>
            <a:ext cx="679450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71" name="직선 연결선 44"/>
          <p:cNvCxnSpPr>
            <a:cxnSpLocks noChangeShapeType="1"/>
            <a:stCxn id="65" idx="2"/>
            <a:endCxn id="63" idx="0"/>
          </p:cNvCxnSpPr>
          <p:nvPr/>
        </p:nvCxnSpPr>
        <p:spPr bwMode="auto">
          <a:xfrm rot="5400000">
            <a:off x="7716044" y="2707481"/>
            <a:ext cx="388938" cy="31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8" name="타원 47"/>
          <p:cNvSpPr/>
          <p:nvPr/>
        </p:nvSpPr>
        <p:spPr bwMode="auto">
          <a:xfrm>
            <a:off x="5435600" y="3051175"/>
            <a:ext cx="290513" cy="290513"/>
          </a:xfrm>
          <a:prstGeom prst="ellipse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0" latinLnBrk="1" hangingPunct="0">
              <a:defRPr/>
            </a:pPr>
            <a:r>
              <a:rPr kumimoji="1" lang="en-US" altLang="ko-KR" sz="1400" dirty="0">
                <a:latin typeface="Arial" pitchFamily="34" charset="0"/>
                <a:ea typeface="굴림" pitchFamily="50" charset="-127"/>
                <a:cs typeface="+mn-cs"/>
              </a:rPr>
              <a:t>+</a:t>
            </a:r>
            <a:endParaRPr kumimoji="1" lang="ko-KR" altLang="en-US" sz="1400" dirty="0">
              <a:latin typeface="Arial" pitchFamily="34" charset="0"/>
              <a:ea typeface="굴림" pitchFamily="50" charset="-127"/>
              <a:cs typeface="+mn-cs"/>
            </a:endParaRPr>
          </a:p>
        </p:txBody>
      </p:sp>
      <p:cxnSp>
        <p:nvCxnSpPr>
          <p:cNvPr id="2073" name="직선 연결선 48"/>
          <p:cNvCxnSpPr>
            <a:cxnSpLocks noChangeShapeType="1"/>
            <a:stCxn id="68" idx="6"/>
            <a:endCxn id="63" idx="1"/>
          </p:cNvCxnSpPr>
          <p:nvPr/>
        </p:nvCxnSpPr>
        <p:spPr bwMode="auto">
          <a:xfrm flipV="1">
            <a:off x="5726113" y="3192463"/>
            <a:ext cx="1165225" cy="31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074" name="직선 연결선 51"/>
          <p:cNvCxnSpPr>
            <a:cxnSpLocks noChangeShapeType="1"/>
            <a:stCxn id="68" idx="0"/>
            <a:endCxn id="62" idx="2"/>
          </p:cNvCxnSpPr>
          <p:nvPr/>
        </p:nvCxnSpPr>
        <p:spPr bwMode="auto">
          <a:xfrm rot="5400000" flipH="1" flipV="1">
            <a:off x="5264151" y="2733675"/>
            <a:ext cx="633412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 type="arrow" w="med" len="med"/>
            <a:tailEnd/>
          </a:ln>
        </p:spPr>
      </p:cxnSp>
      <p:cxnSp>
        <p:nvCxnSpPr>
          <p:cNvPr id="2075" name="직선 연결선 54"/>
          <p:cNvCxnSpPr>
            <a:cxnSpLocks noChangeShapeType="1"/>
            <a:stCxn id="68" idx="4"/>
            <a:endCxn id="64" idx="0"/>
          </p:cNvCxnSpPr>
          <p:nvPr/>
        </p:nvCxnSpPr>
        <p:spPr bwMode="auto">
          <a:xfrm rot="5400000">
            <a:off x="5364163" y="3559175"/>
            <a:ext cx="433388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76" name="직선 연결선 57"/>
          <p:cNvCxnSpPr>
            <a:cxnSpLocks noChangeShapeType="1"/>
            <a:stCxn id="64" idx="1"/>
            <a:endCxn id="1036" idx="3"/>
          </p:cNvCxnSpPr>
          <p:nvPr/>
        </p:nvCxnSpPr>
        <p:spPr bwMode="auto">
          <a:xfrm rot="10800000">
            <a:off x="3979863" y="4067175"/>
            <a:ext cx="679450" cy="15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77" name="직선 연결선 62"/>
          <p:cNvCxnSpPr>
            <a:cxnSpLocks noChangeShapeType="1"/>
          </p:cNvCxnSpPr>
          <p:nvPr/>
        </p:nvCxnSpPr>
        <p:spPr bwMode="auto">
          <a:xfrm rot="5400000">
            <a:off x="2815431" y="3026569"/>
            <a:ext cx="2911475" cy="1588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sp>
        <p:nvSpPr>
          <p:cNvPr id="2078" name="타원 60"/>
          <p:cNvSpPr>
            <a:spLocks noChangeArrowheads="1"/>
          </p:cNvSpPr>
          <p:nvPr/>
        </p:nvSpPr>
        <p:spPr bwMode="auto">
          <a:xfrm>
            <a:off x="4148138" y="1833563"/>
            <a:ext cx="239712" cy="239712"/>
          </a:xfrm>
          <a:prstGeom prst="ellipse">
            <a:avLst/>
          </a:prstGeom>
          <a:solidFill>
            <a:schemeClr val="bg1"/>
          </a:solidFill>
          <a:ln w="6350" algn="ctr">
            <a:solidFill>
              <a:srgbClr val="00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/>
            <a:r>
              <a:rPr kumimoji="1" lang="en-US" altLang="ko-KR" sz="1400">
                <a:solidFill>
                  <a:srgbClr val="0000CC"/>
                </a:solidFill>
                <a:ea typeface="굴림" pitchFamily="34" charset="-127"/>
              </a:rPr>
              <a:t>1</a:t>
            </a:r>
            <a:endParaRPr kumimoji="1" lang="ko-KR" altLang="en-US" sz="1400">
              <a:solidFill>
                <a:srgbClr val="0000CC"/>
              </a:solidFill>
              <a:ea typeface="굴림" pitchFamily="34" charset="-127"/>
            </a:endParaRPr>
          </a:p>
        </p:txBody>
      </p:sp>
      <p:sp>
        <p:nvSpPr>
          <p:cNvPr id="2079" name="타원 65"/>
          <p:cNvSpPr>
            <a:spLocks noChangeArrowheads="1"/>
          </p:cNvSpPr>
          <p:nvPr/>
        </p:nvSpPr>
        <p:spPr bwMode="auto">
          <a:xfrm>
            <a:off x="8010525" y="2565400"/>
            <a:ext cx="239713" cy="238125"/>
          </a:xfrm>
          <a:prstGeom prst="ellipse">
            <a:avLst/>
          </a:prstGeom>
          <a:solidFill>
            <a:schemeClr val="bg1"/>
          </a:solidFill>
          <a:ln w="6350" algn="ctr">
            <a:solidFill>
              <a:srgbClr val="00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/>
            <a:r>
              <a:rPr kumimoji="1" lang="en-US" altLang="ko-KR" sz="1400">
                <a:solidFill>
                  <a:srgbClr val="0000CC"/>
                </a:solidFill>
                <a:ea typeface="굴림" pitchFamily="34" charset="-127"/>
              </a:rPr>
              <a:t>2</a:t>
            </a:r>
            <a:endParaRPr kumimoji="1" lang="ko-KR" altLang="en-US" sz="1400">
              <a:solidFill>
                <a:srgbClr val="0000CC"/>
              </a:solidFill>
              <a:ea typeface="굴림" pitchFamily="34" charset="-127"/>
            </a:endParaRPr>
          </a:p>
        </p:txBody>
      </p:sp>
      <p:sp>
        <p:nvSpPr>
          <p:cNvPr id="2080" name="타원 66"/>
          <p:cNvSpPr>
            <a:spLocks noChangeArrowheads="1"/>
          </p:cNvSpPr>
          <p:nvPr/>
        </p:nvSpPr>
        <p:spPr bwMode="auto">
          <a:xfrm>
            <a:off x="5629275" y="3386138"/>
            <a:ext cx="239713" cy="239712"/>
          </a:xfrm>
          <a:prstGeom prst="ellipse">
            <a:avLst/>
          </a:prstGeom>
          <a:solidFill>
            <a:schemeClr val="bg1"/>
          </a:solidFill>
          <a:ln w="6350" algn="ctr">
            <a:solidFill>
              <a:srgbClr val="00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/>
            <a:r>
              <a:rPr kumimoji="1" lang="en-US" altLang="ko-KR" sz="1400">
                <a:solidFill>
                  <a:srgbClr val="0000CC"/>
                </a:solidFill>
                <a:ea typeface="굴림" pitchFamily="34" charset="-127"/>
              </a:rPr>
              <a:t>3</a:t>
            </a:r>
            <a:endParaRPr kumimoji="1" lang="ko-KR" altLang="en-US" sz="1400">
              <a:solidFill>
                <a:srgbClr val="0000CC"/>
              </a:solidFill>
              <a:ea typeface="굴림" pitchFamily="34" charset="-127"/>
            </a:endParaRPr>
          </a:p>
        </p:txBody>
      </p:sp>
      <p:sp>
        <p:nvSpPr>
          <p:cNvPr id="2081" name="타원 67"/>
          <p:cNvSpPr>
            <a:spLocks noChangeArrowheads="1"/>
          </p:cNvSpPr>
          <p:nvPr/>
        </p:nvSpPr>
        <p:spPr bwMode="auto">
          <a:xfrm>
            <a:off x="2427288" y="2803525"/>
            <a:ext cx="238125" cy="241300"/>
          </a:xfrm>
          <a:prstGeom prst="ellipse">
            <a:avLst/>
          </a:prstGeom>
          <a:solidFill>
            <a:schemeClr val="bg1"/>
          </a:solidFill>
          <a:ln w="6350" algn="ctr">
            <a:solidFill>
              <a:srgbClr val="00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/>
            <a:r>
              <a:rPr kumimoji="1" lang="en-US" altLang="ko-KR" sz="1400">
                <a:solidFill>
                  <a:srgbClr val="0000CC"/>
                </a:solidFill>
                <a:ea typeface="굴림" pitchFamily="34" charset="-127"/>
              </a:rPr>
              <a:t>5</a:t>
            </a:r>
            <a:endParaRPr kumimoji="1" lang="ko-KR" altLang="en-US" sz="1400">
              <a:solidFill>
                <a:srgbClr val="0000CC"/>
              </a:solidFill>
              <a:ea typeface="굴림" pitchFamily="34" charset="-127"/>
            </a:endParaRPr>
          </a:p>
        </p:txBody>
      </p:sp>
      <p:sp>
        <p:nvSpPr>
          <p:cNvPr id="2082" name="타원 68"/>
          <p:cNvSpPr>
            <a:spLocks noChangeArrowheads="1"/>
          </p:cNvSpPr>
          <p:nvPr/>
        </p:nvSpPr>
        <p:spPr bwMode="auto">
          <a:xfrm>
            <a:off x="4173538" y="3775075"/>
            <a:ext cx="239712" cy="239713"/>
          </a:xfrm>
          <a:prstGeom prst="ellipse">
            <a:avLst/>
          </a:prstGeom>
          <a:solidFill>
            <a:schemeClr val="bg1"/>
          </a:solidFill>
          <a:ln w="6350" algn="ctr">
            <a:solidFill>
              <a:srgbClr val="00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/>
            <a:r>
              <a:rPr kumimoji="1" lang="en-US" altLang="ko-KR" sz="1400">
                <a:solidFill>
                  <a:srgbClr val="0000CC"/>
                </a:solidFill>
                <a:ea typeface="굴림" pitchFamily="34" charset="-127"/>
              </a:rPr>
              <a:t>4</a:t>
            </a:r>
            <a:endParaRPr kumimoji="1" lang="ko-KR" altLang="en-US" sz="1400">
              <a:solidFill>
                <a:srgbClr val="0000CC"/>
              </a:solidFill>
              <a:ea typeface="굴림" pitchFamily="34" charset="-127"/>
            </a:endParaRPr>
          </a:p>
        </p:txBody>
      </p:sp>
      <p:sp>
        <p:nvSpPr>
          <p:cNvPr id="2083" name="타원 69"/>
          <p:cNvSpPr>
            <a:spLocks noChangeArrowheads="1"/>
          </p:cNvSpPr>
          <p:nvPr/>
        </p:nvSpPr>
        <p:spPr bwMode="auto">
          <a:xfrm>
            <a:off x="969963" y="1833563"/>
            <a:ext cx="239712" cy="239712"/>
          </a:xfrm>
          <a:prstGeom prst="ellipse">
            <a:avLst/>
          </a:prstGeom>
          <a:solidFill>
            <a:schemeClr val="bg1"/>
          </a:solidFill>
          <a:ln w="6350" algn="ctr">
            <a:solidFill>
              <a:srgbClr val="0000CC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latinLnBrk="1" hangingPunct="0"/>
            <a:r>
              <a:rPr kumimoji="1" lang="en-US" altLang="ko-KR" sz="1400">
                <a:solidFill>
                  <a:srgbClr val="0000CC"/>
                </a:solidFill>
                <a:ea typeface="굴림" pitchFamily="34" charset="-127"/>
              </a:rPr>
              <a:t>6</a:t>
            </a:r>
            <a:endParaRPr kumimoji="1" lang="ko-KR" altLang="en-US" sz="1400">
              <a:solidFill>
                <a:srgbClr val="0000CC"/>
              </a:solidFill>
              <a:ea typeface="굴림" pitchFamily="34" charset="-127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50938" y="3078163"/>
          <a:ext cx="209550" cy="274637"/>
        </p:xfrm>
        <a:graphic>
          <a:graphicData uri="http://schemas.openxmlformats.org/presentationml/2006/ole">
            <p:oleObj spid="_x0000_s2050" name="Equation" r:id="rId4" imgW="164880" imgH="215640" progId="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525838" y="4041775"/>
          <a:ext cx="209550" cy="273050"/>
        </p:xfrm>
        <a:graphic>
          <a:graphicData uri="http://schemas.openxmlformats.org/presentationml/2006/ole">
            <p:oleObj spid="_x0000_s2051" name="Equation" r:id="rId5" imgW="164880" imgH="215640" progId="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3294063" y="2108200"/>
          <a:ext cx="207962" cy="273050"/>
        </p:xfrm>
        <a:graphic>
          <a:graphicData uri="http://schemas.openxmlformats.org/presentationml/2006/ole">
            <p:oleObj spid="_x0000_s2052" name="Equation" r:id="rId6" imgW="164880" imgH="215640" progId="">
              <p:embed/>
            </p:oleObj>
          </a:graphicData>
        </a:graphic>
      </p:graphicFrame>
      <p:graphicFrame>
        <p:nvGraphicFramePr>
          <p:cNvPr id="2053" name="Object 7"/>
          <p:cNvGraphicFramePr>
            <a:graphicFrameLocks noChangeAspect="1"/>
          </p:cNvGraphicFramePr>
          <p:nvPr/>
        </p:nvGraphicFramePr>
        <p:xfrm>
          <a:off x="5961063" y="4057650"/>
          <a:ext cx="193675" cy="274638"/>
        </p:xfrm>
        <a:graphic>
          <a:graphicData uri="http://schemas.openxmlformats.org/presentationml/2006/ole">
            <p:oleObj spid="_x0000_s2053" name="Equation" r:id="rId7" imgW="152280" imgH="215640" progId="">
              <p:embed/>
            </p:oleObj>
          </a:graphicData>
        </a:graphic>
      </p:graphicFrame>
      <p:graphicFrame>
        <p:nvGraphicFramePr>
          <p:cNvPr id="2054" name="Object 8"/>
          <p:cNvGraphicFramePr>
            <a:graphicFrameLocks noChangeAspect="1"/>
          </p:cNvGraphicFramePr>
          <p:nvPr/>
        </p:nvGraphicFramePr>
        <p:xfrm>
          <a:off x="8528050" y="3175000"/>
          <a:ext cx="192088" cy="274638"/>
        </p:xfrm>
        <a:graphic>
          <a:graphicData uri="http://schemas.openxmlformats.org/presentationml/2006/ole">
            <p:oleObj spid="_x0000_s2054" name="Equation" r:id="rId8" imgW="152280" imgH="215640" progId="">
              <p:embed/>
            </p:oleObj>
          </a:graphicData>
        </a:graphic>
      </p:graphicFrame>
      <p:graphicFrame>
        <p:nvGraphicFramePr>
          <p:cNvPr id="2055" name="Object 9"/>
          <p:cNvGraphicFramePr>
            <a:graphicFrameLocks noChangeAspect="1"/>
          </p:cNvGraphicFramePr>
          <p:nvPr/>
        </p:nvGraphicFramePr>
        <p:xfrm>
          <a:off x="5959475" y="2098675"/>
          <a:ext cx="195263" cy="274638"/>
        </p:xfrm>
        <a:graphic>
          <a:graphicData uri="http://schemas.openxmlformats.org/presentationml/2006/ole">
            <p:oleObj spid="_x0000_s2055" name="Equation" r:id="rId9" imgW="152280" imgH="215640" progId="">
              <p:embed/>
            </p:oleObj>
          </a:graphicData>
        </a:graphic>
      </p:graphicFrame>
      <p:sp>
        <p:nvSpPr>
          <p:cNvPr id="3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6A3D3D05-2AB6-4E4F-92DC-1B8EEA664D5E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250825" y="476250"/>
            <a:ext cx="86868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600" b="1" kern="0" dirty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A Cyclic Framework for </a:t>
            </a:r>
          </a:p>
          <a:p>
            <a:pPr algn="ctr">
              <a:defRPr/>
            </a:pPr>
            <a:r>
              <a:rPr lang="en-US" altLang="ko-KR" sz="2600" b="1" kern="0" dirty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Computing Trust Scores</a:t>
            </a:r>
            <a:endParaRPr lang="ko-KR" altLang="en-US" sz="2600" b="1" kern="0" dirty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" grpId="0" animBg="1"/>
      <p:bldP spid="1035" grpId="0" animBg="1"/>
      <p:bldP spid="1036" grpId="0" animBg="1"/>
      <p:bldP spid="57" grpId="0" animBg="1"/>
      <p:bldP spid="62" grpId="0" animBg="1"/>
      <p:bldP spid="63" grpId="0" animBg="1"/>
      <p:bldP spid="64" grpId="0" animBg="1"/>
      <p:bldP spid="65" grpId="0" animBg="1"/>
      <p:bldP spid="68" grpId="0" animBg="1"/>
      <p:bldP spid="2079" grpId="0" animBg="1"/>
      <p:bldP spid="2080" grpId="0" animBg="1"/>
      <p:bldP spid="2081" grpId="0" animBg="1"/>
      <p:bldP spid="2082" grpId="0" animBg="1"/>
      <p:bldP spid="208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76250"/>
            <a:ext cx="86868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Intermediate Trust Scores of Data  </a:t>
            </a:r>
            <a:b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(in more detail)</a:t>
            </a:r>
            <a:endParaRPr lang="ko-KR" altLang="en-US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0436" name="Rectangle 4"/>
          <p:cNvSpPr>
            <a:spLocks noGrp="1" noChangeArrowheads="1"/>
          </p:cNvSpPr>
          <p:nvPr>
            <p:ph idx="1"/>
          </p:nvPr>
        </p:nvSpPr>
        <p:spPr>
          <a:xfrm>
            <a:off x="357188" y="4071938"/>
            <a:ext cx="8215312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ko-KR" sz="1600" smtClean="0"/>
              <a:t>	Data trust scores are adjusted according to the </a:t>
            </a:r>
            <a:r>
              <a:rPr lang="en-US" altLang="ko-KR" sz="1600" b="1" i="1" smtClean="0"/>
              <a:t>data value similarities</a:t>
            </a:r>
            <a:r>
              <a:rPr lang="en-US" altLang="ko-KR" sz="1600" smtClean="0"/>
              <a:t> and the </a:t>
            </a:r>
            <a:r>
              <a:rPr lang="en-US" altLang="ko-KR" sz="1600" b="1" i="1" smtClean="0"/>
              <a:t>provenance similarities</a:t>
            </a:r>
            <a:r>
              <a:rPr lang="en-US" altLang="ko-KR" sz="1600" smtClean="0"/>
              <a:t> of a set of recent data items (i.e., history)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 sz="1400" smtClean="0"/>
              <a:t>The more data items have similar values, the higher the trust scores of these items are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ko-KR" sz="1400" smtClean="0"/>
              <a:t>Different provenances of similar data values may increase the trustworthiness of data items</a:t>
            </a:r>
          </a:p>
          <a:p>
            <a:pPr eaLnBrk="1" hangingPunct="1"/>
            <a:endParaRPr lang="en-US" altLang="ko-KR" sz="1600" smtClean="0"/>
          </a:p>
          <a:p>
            <a:pPr eaLnBrk="1" hangingPunct="1"/>
            <a:endParaRPr lang="en-US" sz="1600" smtClean="0"/>
          </a:p>
        </p:txBody>
      </p:sp>
      <p:grpSp>
        <p:nvGrpSpPr>
          <p:cNvPr id="60437" name="Group 50"/>
          <p:cNvGrpSpPr>
            <a:grpSpLocks/>
          </p:cNvGrpSpPr>
          <p:nvPr/>
        </p:nvGrpSpPr>
        <p:grpSpPr bwMode="auto">
          <a:xfrm>
            <a:off x="285750" y="1643063"/>
            <a:ext cx="6867525" cy="2139950"/>
            <a:chOff x="285752" y="1204995"/>
            <a:chExt cx="6867443" cy="2140359"/>
          </a:xfrm>
        </p:grpSpPr>
        <p:sp>
          <p:nvSpPr>
            <p:cNvPr id="50" name="Rectangle 49"/>
            <p:cNvSpPr/>
            <p:nvPr/>
          </p:nvSpPr>
          <p:spPr bwMode="auto">
            <a:xfrm>
              <a:off x="5295842" y="1204995"/>
              <a:ext cx="1857353" cy="1571925"/>
            </a:xfrm>
            <a:prstGeom prst="rect">
              <a:avLst/>
            </a:prstGeom>
            <a:solidFill>
              <a:srgbClr val="F6FFA3"/>
            </a:solidFill>
            <a:ln w="28575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60463" name="Group 37"/>
            <p:cNvGrpSpPr>
              <a:grpSpLocks/>
            </p:cNvGrpSpPr>
            <p:nvPr/>
          </p:nvGrpSpPr>
          <p:grpSpPr bwMode="auto">
            <a:xfrm>
              <a:off x="285752" y="1219681"/>
              <a:ext cx="6715141" cy="2125673"/>
              <a:chOff x="2" y="1143001"/>
              <a:chExt cx="8929710" cy="2911474"/>
            </a:xfrm>
          </p:grpSpPr>
          <p:sp>
            <p:nvSpPr>
              <p:cNvPr id="1034" name="직사각형 16"/>
              <p:cNvSpPr>
                <a:spLocks noChangeArrowheads="1"/>
              </p:cNvSpPr>
              <p:nvPr/>
            </p:nvSpPr>
            <p:spPr bwMode="auto">
              <a:xfrm>
                <a:off x="2134236" y="1403431"/>
                <a:ext cx="1845025" cy="582838"/>
              </a:xfrm>
              <a:prstGeom prst="rect">
                <a:avLst/>
              </a:prstGeom>
              <a:solidFill>
                <a:srgbClr val="99FF99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lang="en-US" altLang="ko-KR" sz="1100" i="1" dirty="0">
                    <a:latin typeface="+mj-lt"/>
                    <a:ea typeface="굴림" pitchFamily="50" charset="-127"/>
                    <a:cs typeface="+mn-cs"/>
                  </a:rPr>
                  <a:t>Current</a:t>
                </a: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 trust scores </a:t>
                </a:r>
                <a:b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</a:b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of nodes (    )</a:t>
                </a:r>
                <a:endParaRPr kumimoji="1" lang="ko-KR" altLang="en-US" sz="1100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sp>
            <p:nvSpPr>
              <p:cNvPr id="1035" name="직사각형 17"/>
              <p:cNvSpPr>
                <a:spLocks noChangeArrowheads="1"/>
              </p:cNvSpPr>
              <p:nvPr/>
            </p:nvSpPr>
            <p:spPr bwMode="auto">
              <a:xfrm>
                <a:off x="2" y="2375553"/>
                <a:ext cx="1842914" cy="582838"/>
              </a:xfrm>
              <a:prstGeom prst="rect">
                <a:avLst/>
              </a:prstGeom>
              <a:solidFill>
                <a:srgbClr val="99FF99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lang="en-US" altLang="ko-KR" sz="1100" i="1" dirty="0">
                    <a:latin typeface="+mj-lt"/>
                    <a:ea typeface="굴림" pitchFamily="50" charset="-127"/>
                    <a:cs typeface="+mn-cs"/>
                  </a:rPr>
                  <a:t>Next</a:t>
                </a: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 trust scores </a:t>
                </a:r>
                <a:b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</a:b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of nodes (    )</a:t>
                </a:r>
                <a:endParaRPr kumimoji="1" lang="ko-KR" altLang="en-US" sz="1100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sp>
            <p:nvSpPr>
              <p:cNvPr id="1036" name="직사각형 24"/>
              <p:cNvSpPr>
                <a:spLocks noChangeArrowheads="1"/>
              </p:cNvSpPr>
              <p:nvPr/>
            </p:nvSpPr>
            <p:spPr bwMode="auto">
              <a:xfrm>
                <a:off x="2134236" y="3345500"/>
                <a:ext cx="1845025" cy="582838"/>
              </a:xfrm>
              <a:prstGeom prst="rect">
                <a:avLst/>
              </a:prstGeom>
              <a:solidFill>
                <a:srgbClr val="99FF99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lang="en-US" altLang="ko-KR" sz="1100" i="1" dirty="0">
                    <a:latin typeface="+mj-lt"/>
                    <a:ea typeface="굴림" pitchFamily="50" charset="-127"/>
                    <a:cs typeface="+mn-cs"/>
                  </a:rPr>
                  <a:t>Intermediate</a:t>
                </a: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 trust </a:t>
                </a:r>
                <a:b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</a:b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scores of nodes (    )</a:t>
                </a:r>
                <a:endParaRPr kumimoji="1" lang="ko-KR" altLang="en-US" sz="1100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sp>
            <p:nvSpPr>
              <p:cNvPr id="57" name="타원 12"/>
              <p:cNvSpPr/>
              <p:nvPr/>
            </p:nvSpPr>
            <p:spPr bwMode="auto">
              <a:xfrm>
                <a:off x="2911089" y="2525612"/>
                <a:ext cx="293430" cy="29141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kumimoji="1" lang="en-US" altLang="ko-KR" sz="1100" dirty="0">
                    <a:latin typeface="Arial" pitchFamily="34" charset="0"/>
                    <a:ea typeface="굴림" pitchFamily="50" charset="-127"/>
                    <a:cs typeface="+mn-cs"/>
                  </a:rPr>
                  <a:t>+</a:t>
                </a:r>
                <a:endParaRPr kumimoji="1" lang="ko-KR" altLang="en-US" sz="1100" dirty="0">
                  <a:latin typeface="Arial" pitchFamily="34" charset="0"/>
                  <a:ea typeface="굴림" pitchFamily="50" charset="-127"/>
                  <a:cs typeface="+mn-cs"/>
                </a:endParaRPr>
              </a:p>
            </p:txBody>
          </p:sp>
          <p:cxnSp>
            <p:nvCxnSpPr>
              <p:cNvPr id="60468" name="직선 연결선 19"/>
              <p:cNvCxnSpPr>
                <a:cxnSpLocks noChangeShapeType="1"/>
                <a:stCxn id="1036" idx="0"/>
                <a:endCxn id="57" idx="4"/>
              </p:cNvCxnSpPr>
              <p:nvPr/>
            </p:nvCxnSpPr>
            <p:spPr bwMode="auto">
              <a:xfrm rot="5400000" flipH="1" flipV="1">
                <a:off x="2791628" y="3082131"/>
                <a:ext cx="530225" cy="1586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60469" name="직선 연결선 26"/>
              <p:cNvCxnSpPr>
                <a:cxnSpLocks noChangeShapeType="1"/>
                <a:stCxn id="57" idx="0"/>
                <a:endCxn id="1034" idx="2"/>
              </p:cNvCxnSpPr>
              <p:nvPr/>
            </p:nvCxnSpPr>
            <p:spPr bwMode="auto">
              <a:xfrm rot="5400000" flipH="1" flipV="1">
                <a:off x="2788453" y="2256631"/>
                <a:ext cx="536574" cy="1586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 type="arrow" w="med" len="med"/>
                <a:tailEnd/>
              </a:ln>
            </p:spPr>
          </p:cxnSp>
          <p:cxnSp>
            <p:nvCxnSpPr>
              <p:cNvPr id="60470" name="직선 연결선 29"/>
              <p:cNvCxnSpPr>
                <a:cxnSpLocks noChangeShapeType="1"/>
                <a:stCxn id="57" idx="2"/>
                <a:endCxn id="1035" idx="3"/>
              </p:cNvCxnSpPr>
              <p:nvPr/>
            </p:nvCxnSpPr>
            <p:spPr bwMode="auto">
              <a:xfrm rot="10800000">
                <a:off x="1843094" y="2666999"/>
                <a:ext cx="1068390" cy="3175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60471" name="Shape 77"/>
              <p:cNvCxnSpPr>
                <a:cxnSpLocks noChangeShapeType="1"/>
                <a:stCxn id="1035" idx="0"/>
                <a:endCxn id="1034" idx="1"/>
              </p:cNvCxnSpPr>
              <p:nvPr/>
            </p:nvCxnSpPr>
            <p:spPr bwMode="auto">
              <a:xfrm rot="5400000" flipH="1" flipV="1">
                <a:off x="1189043" y="1430335"/>
                <a:ext cx="679450" cy="1212853"/>
              </a:xfrm>
              <a:prstGeom prst="bentConnector2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62" name="직사각형 34"/>
              <p:cNvSpPr/>
              <p:nvPr/>
            </p:nvSpPr>
            <p:spPr bwMode="auto">
              <a:xfrm>
                <a:off x="4659007" y="1403431"/>
                <a:ext cx="1842913" cy="5828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lang="en-US" altLang="ko-KR" sz="1100" i="1" dirty="0">
                    <a:latin typeface="+mj-lt"/>
                    <a:ea typeface="굴림" pitchFamily="50" charset="-127"/>
                    <a:cs typeface="+mn-cs"/>
                  </a:rPr>
                  <a:t>Current</a:t>
                </a: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 trust scores </a:t>
                </a:r>
                <a:b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</a:b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of data items (    )</a:t>
                </a:r>
                <a:endParaRPr kumimoji="1" lang="ko-KR" altLang="en-US" sz="1100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sp>
            <p:nvSpPr>
              <p:cNvPr id="63" name="직사각형 36"/>
              <p:cNvSpPr/>
              <p:nvPr/>
            </p:nvSpPr>
            <p:spPr bwMode="auto">
              <a:xfrm>
                <a:off x="6890346" y="2473417"/>
                <a:ext cx="2039238" cy="5828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lang="en-US" altLang="ko-KR" sz="1100" i="1" dirty="0">
                    <a:latin typeface="+mj-lt"/>
                    <a:ea typeface="굴림" pitchFamily="50" charset="-127"/>
                    <a:cs typeface="+mn-cs"/>
                  </a:rPr>
                  <a:t>Intermediate </a:t>
                </a: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trust </a:t>
                </a:r>
                <a:b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</a:b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scores of data items (    )</a:t>
                </a:r>
                <a:endParaRPr kumimoji="1" lang="ko-KR" altLang="en-US" sz="1100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sp>
            <p:nvSpPr>
              <p:cNvPr id="64" name="직사각형 38"/>
              <p:cNvSpPr/>
              <p:nvPr/>
            </p:nvSpPr>
            <p:spPr bwMode="auto">
              <a:xfrm>
                <a:off x="4659007" y="3345500"/>
                <a:ext cx="1842913" cy="5828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lang="en-US" altLang="ko-KR" sz="1100" i="1" dirty="0">
                    <a:latin typeface="+mj-lt"/>
                    <a:ea typeface="굴림" pitchFamily="50" charset="-127"/>
                    <a:cs typeface="+mn-cs"/>
                  </a:rPr>
                  <a:t>Next</a:t>
                </a: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 trust scores </a:t>
                </a:r>
                <a:b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</a:br>
                <a:r>
                  <a:rPr lang="en-US" altLang="ko-KR" sz="1100" dirty="0">
                    <a:latin typeface="+mj-lt"/>
                    <a:ea typeface="굴림" pitchFamily="50" charset="-127"/>
                    <a:cs typeface="+mn-cs"/>
                  </a:rPr>
                  <a:t>of data items (    )</a:t>
                </a:r>
                <a:endParaRPr kumimoji="1" lang="ko-KR" altLang="en-US" sz="1100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sp>
            <p:nvSpPr>
              <p:cNvPr id="65" name="모서리가 둥근 직사각형 40"/>
              <p:cNvSpPr/>
              <p:nvPr/>
            </p:nvSpPr>
            <p:spPr bwMode="auto">
              <a:xfrm>
                <a:off x="6890346" y="1307741"/>
                <a:ext cx="2039238" cy="776393"/>
              </a:xfrm>
              <a:prstGeom prst="roundRect">
                <a:avLst/>
              </a:prstGeom>
              <a:solidFill>
                <a:srgbClr val="FFC000"/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algn="ctr" eaLnBrk="0" hangingPunct="0">
                  <a:defRPr/>
                </a:pPr>
                <a:r>
                  <a:rPr lang="en-US" altLang="ko-KR" sz="1100" dirty="0">
                    <a:solidFill>
                      <a:srgbClr val="000000"/>
                    </a:solidFill>
                    <a:latin typeface="+mj-lt"/>
                    <a:cs typeface="+mn-cs"/>
                  </a:rPr>
                  <a:t>A set of data items of the same event </a:t>
                </a:r>
                <a:br>
                  <a:rPr lang="en-US" altLang="ko-KR" sz="1100" dirty="0">
                    <a:solidFill>
                      <a:srgbClr val="000000"/>
                    </a:solidFill>
                    <a:latin typeface="+mj-lt"/>
                    <a:cs typeface="+mn-cs"/>
                  </a:rPr>
                </a:br>
                <a:r>
                  <a:rPr lang="en-US" altLang="ko-KR" sz="1100" dirty="0">
                    <a:solidFill>
                      <a:srgbClr val="000000"/>
                    </a:solidFill>
                    <a:latin typeface="+mj-lt"/>
                    <a:cs typeface="+mn-cs"/>
                  </a:rPr>
                  <a:t>in a current window</a:t>
                </a:r>
                <a:endParaRPr kumimoji="1" lang="ko-KR" altLang="en-US" sz="1100" b="1" dirty="0">
                  <a:latin typeface="+mj-lt"/>
                  <a:ea typeface="굴림" pitchFamily="50" charset="-127"/>
                  <a:cs typeface="+mn-cs"/>
                </a:endParaRPr>
              </a:p>
            </p:txBody>
          </p:sp>
          <p:cxnSp>
            <p:nvCxnSpPr>
              <p:cNvPr id="60476" name="직선 연결선 41"/>
              <p:cNvCxnSpPr>
                <a:cxnSpLocks noChangeShapeType="1"/>
                <a:stCxn id="1034" idx="3"/>
                <a:endCxn id="62" idx="1"/>
              </p:cNvCxnSpPr>
              <p:nvPr/>
            </p:nvCxnSpPr>
            <p:spPr bwMode="auto">
              <a:xfrm>
                <a:off x="3979873" y="1697037"/>
                <a:ext cx="679452" cy="1587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60477" name="직선 연결선 44"/>
              <p:cNvCxnSpPr>
                <a:cxnSpLocks noChangeShapeType="1"/>
                <a:stCxn id="65" idx="2"/>
                <a:endCxn id="63" idx="0"/>
              </p:cNvCxnSpPr>
              <p:nvPr/>
            </p:nvCxnSpPr>
            <p:spPr bwMode="auto">
              <a:xfrm rot="5400000">
                <a:off x="7716065" y="2278856"/>
                <a:ext cx="388937" cy="3176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68" name="타원 47"/>
              <p:cNvSpPr/>
              <p:nvPr/>
            </p:nvSpPr>
            <p:spPr bwMode="auto">
              <a:xfrm>
                <a:off x="5435860" y="2621301"/>
                <a:ext cx="289208" cy="29141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0" tIns="0" rIns="0" bIns="0" anchor="ctr"/>
              <a:lstStyle/>
              <a:p>
                <a:pPr algn="ctr" eaLnBrk="0" latinLnBrk="1" hangingPunct="0">
                  <a:defRPr/>
                </a:pPr>
                <a:r>
                  <a:rPr kumimoji="1" lang="en-US" altLang="ko-KR" sz="1100" dirty="0">
                    <a:latin typeface="Arial" pitchFamily="34" charset="0"/>
                    <a:ea typeface="굴림" pitchFamily="50" charset="-127"/>
                    <a:cs typeface="+mn-cs"/>
                  </a:rPr>
                  <a:t>+</a:t>
                </a:r>
                <a:endParaRPr kumimoji="1" lang="ko-KR" altLang="en-US" sz="1100" dirty="0">
                  <a:latin typeface="Arial" pitchFamily="34" charset="0"/>
                  <a:ea typeface="굴림" pitchFamily="50" charset="-127"/>
                  <a:cs typeface="+mn-cs"/>
                </a:endParaRPr>
              </a:p>
            </p:txBody>
          </p:sp>
          <p:cxnSp>
            <p:nvCxnSpPr>
              <p:cNvPr id="60479" name="직선 연결선 48"/>
              <p:cNvCxnSpPr>
                <a:cxnSpLocks noChangeShapeType="1"/>
                <a:stCxn id="68" idx="6"/>
                <a:endCxn id="63" idx="1"/>
              </p:cNvCxnSpPr>
              <p:nvPr/>
            </p:nvCxnSpPr>
            <p:spPr bwMode="auto">
              <a:xfrm flipV="1">
                <a:off x="5726128" y="2763838"/>
                <a:ext cx="1165228" cy="3175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 type="arrow" w="med" len="med"/>
                <a:tailEnd/>
              </a:ln>
            </p:spPr>
          </p:cxnSp>
          <p:cxnSp>
            <p:nvCxnSpPr>
              <p:cNvPr id="60480" name="직선 연결선 51"/>
              <p:cNvCxnSpPr>
                <a:cxnSpLocks noChangeShapeType="1"/>
                <a:stCxn id="68" idx="0"/>
                <a:endCxn id="62" idx="2"/>
              </p:cNvCxnSpPr>
              <p:nvPr/>
            </p:nvCxnSpPr>
            <p:spPr bwMode="auto">
              <a:xfrm rot="5400000" flipH="1" flipV="1">
                <a:off x="5264166" y="2305049"/>
                <a:ext cx="633411" cy="1586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 type="arrow" w="med" len="med"/>
                <a:tailEnd/>
              </a:ln>
            </p:spPr>
          </p:cxnSp>
          <p:cxnSp>
            <p:nvCxnSpPr>
              <p:cNvPr id="60481" name="직선 연결선 54"/>
              <p:cNvCxnSpPr>
                <a:cxnSpLocks noChangeShapeType="1"/>
                <a:stCxn id="68" idx="4"/>
                <a:endCxn id="64" idx="0"/>
              </p:cNvCxnSpPr>
              <p:nvPr/>
            </p:nvCxnSpPr>
            <p:spPr bwMode="auto">
              <a:xfrm rot="5400000">
                <a:off x="5364178" y="3130548"/>
                <a:ext cx="433387" cy="1586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60482" name="직선 연결선 57"/>
              <p:cNvCxnSpPr>
                <a:cxnSpLocks noChangeShapeType="1"/>
                <a:stCxn id="64" idx="1"/>
                <a:endCxn id="1036" idx="3"/>
              </p:cNvCxnSpPr>
              <p:nvPr/>
            </p:nvCxnSpPr>
            <p:spPr bwMode="auto">
              <a:xfrm rot="10800000">
                <a:off x="3979873" y="3638548"/>
                <a:ext cx="679452" cy="1587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60483" name="직선 연결선 62"/>
              <p:cNvCxnSpPr>
                <a:cxnSpLocks noChangeShapeType="1"/>
              </p:cNvCxnSpPr>
              <p:nvPr/>
            </p:nvCxnSpPr>
            <p:spPr bwMode="auto">
              <a:xfrm rot="5400000">
                <a:off x="2815443" y="2597944"/>
                <a:ext cx="2911474" cy="1588"/>
              </a:xfrm>
              <a:prstGeom prst="line">
                <a:avLst/>
              </a:prstGeom>
              <a:noFill/>
              <a:ln w="6350" algn="ctr">
                <a:solidFill>
                  <a:schemeClr val="tx1"/>
                </a:solidFill>
                <a:prstDash val="sysDash"/>
                <a:round/>
                <a:headEnd/>
                <a:tailEnd/>
              </a:ln>
            </p:spPr>
          </p:cxnSp>
          <p:sp>
            <p:nvSpPr>
              <p:cNvPr id="60484" name="타원 60"/>
              <p:cNvSpPr>
                <a:spLocks noChangeArrowheads="1"/>
              </p:cNvSpPr>
              <p:nvPr/>
            </p:nvSpPr>
            <p:spPr bwMode="auto">
              <a:xfrm>
                <a:off x="4148150" y="1404937"/>
                <a:ext cx="239713" cy="239712"/>
              </a:xfrm>
              <a:prstGeom prst="ellipse">
                <a:avLst/>
              </a:prstGeom>
              <a:solidFill>
                <a:schemeClr val="bg1"/>
              </a:solidFill>
              <a:ln w="635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/>
                <a:r>
                  <a:rPr kumimoji="1" lang="en-US" altLang="ko-KR" sz="1100">
                    <a:solidFill>
                      <a:srgbClr val="0000CC"/>
                    </a:solidFill>
                    <a:ea typeface="굴림" pitchFamily="34" charset="-127"/>
                  </a:rPr>
                  <a:t>1</a:t>
                </a:r>
                <a:endParaRPr kumimoji="1" lang="ko-KR" altLang="en-US" sz="1100">
                  <a:solidFill>
                    <a:srgbClr val="0000CC"/>
                  </a:solidFill>
                  <a:ea typeface="굴림" pitchFamily="34" charset="-127"/>
                </a:endParaRPr>
              </a:p>
            </p:txBody>
          </p:sp>
          <p:sp>
            <p:nvSpPr>
              <p:cNvPr id="60485" name="타원 65"/>
              <p:cNvSpPr>
                <a:spLocks noChangeArrowheads="1"/>
              </p:cNvSpPr>
              <p:nvPr/>
            </p:nvSpPr>
            <p:spPr bwMode="auto">
              <a:xfrm>
                <a:off x="8010546" y="2136775"/>
                <a:ext cx="239714" cy="238124"/>
              </a:xfrm>
              <a:prstGeom prst="ellipse">
                <a:avLst/>
              </a:prstGeom>
              <a:solidFill>
                <a:schemeClr val="bg1"/>
              </a:solidFill>
              <a:ln w="635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/>
                <a:r>
                  <a:rPr kumimoji="1" lang="en-US" altLang="ko-KR" sz="1100">
                    <a:solidFill>
                      <a:srgbClr val="0000CC"/>
                    </a:solidFill>
                    <a:ea typeface="굴림" pitchFamily="34" charset="-127"/>
                  </a:rPr>
                  <a:t>2</a:t>
                </a:r>
                <a:endParaRPr kumimoji="1" lang="ko-KR" altLang="en-US" sz="1100">
                  <a:solidFill>
                    <a:srgbClr val="0000CC"/>
                  </a:solidFill>
                  <a:ea typeface="굴림" pitchFamily="34" charset="-127"/>
                </a:endParaRPr>
              </a:p>
            </p:txBody>
          </p:sp>
          <p:sp>
            <p:nvSpPr>
              <p:cNvPr id="60486" name="타원 66"/>
              <p:cNvSpPr>
                <a:spLocks noChangeArrowheads="1"/>
              </p:cNvSpPr>
              <p:nvPr/>
            </p:nvSpPr>
            <p:spPr bwMode="auto">
              <a:xfrm>
                <a:off x="5629290" y="2957512"/>
                <a:ext cx="239714" cy="239712"/>
              </a:xfrm>
              <a:prstGeom prst="ellipse">
                <a:avLst/>
              </a:prstGeom>
              <a:solidFill>
                <a:schemeClr val="bg1"/>
              </a:solidFill>
              <a:ln w="635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/>
                <a:r>
                  <a:rPr kumimoji="1" lang="en-US" altLang="ko-KR" sz="1100">
                    <a:solidFill>
                      <a:srgbClr val="0000CC"/>
                    </a:solidFill>
                    <a:ea typeface="굴림" pitchFamily="34" charset="-127"/>
                  </a:rPr>
                  <a:t>3</a:t>
                </a:r>
                <a:endParaRPr kumimoji="1" lang="ko-KR" altLang="en-US" sz="1100">
                  <a:solidFill>
                    <a:srgbClr val="0000CC"/>
                  </a:solidFill>
                  <a:ea typeface="굴림" pitchFamily="34" charset="-127"/>
                </a:endParaRPr>
              </a:p>
            </p:txBody>
          </p:sp>
          <p:sp>
            <p:nvSpPr>
              <p:cNvPr id="60487" name="타원 67"/>
              <p:cNvSpPr>
                <a:spLocks noChangeArrowheads="1"/>
              </p:cNvSpPr>
              <p:nvPr/>
            </p:nvSpPr>
            <p:spPr bwMode="auto">
              <a:xfrm>
                <a:off x="2427296" y="2374899"/>
                <a:ext cx="238125" cy="241301"/>
              </a:xfrm>
              <a:prstGeom prst="ellipse">
                <a:avLst/>
              </a:prstGeom>
              <a:solidFill>
                <a:schemeClr val="bg1"/>
              </a:solidFill>
              <a:ln w="635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/>
                <a:r>
                  <a:rPr kumimoji="1" lang="en-US" altLang="ko-KR" sz="1100">
                    <a:solidFill>
                      <a:srgbClr val="0000CC"/>
                    </a:solidFill>
                    <a:ea typeface="굴림" pitchFamily="34" charset="-127"/>
                  </a:rPr>
                  <a:t>5</a:t>
                </a:r>
                <a:endParaRPr kumimoji="1" lang="ko-KR" altLang="en-US" sz="1100">
                  <a:solidFill>
                    <a:srgbClr val="0000CC"/>
                  </a:solidFill>
                  <a:ea typeface="굴림" pitchFamily="34" charset="-127"/>
                </a:endParaRPr>
              </a:p>
            </p:txBody>
          </p:sp>
          <p:sp>
            <p:nvSpPr>
              <p:cNvPr id="60488" name="타원 68"/>
              <p:cNvSpPr>
                <a:spLocks noChangeArrowheads="1"/>
              </p:cNvSpPr>
              <p:nvPr/>
            </p:nvSpPr>
            <p:spPr bwMode="auto">
              <a:xfrm>
                <a:off x="4173549" y="3346449"/>
                <a:ext cx="239713" cy="239713"/>
              </a:xfrm>
              <a:prstGeom prst="ellipse">
                <a:avLst/>
              </a:prstGeom>
              <a:solidFill>
                <a:schemeClr val="bg1"/>
              </a:solidFill>
              <a:ln w="635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/>
                <a:r>
                  <a:rPr kumimoji="1" lang="en-US" altLang="ko-KR" sz="1100">
                    <a:solidFill>
                      <a:srgbClr val="0000CC"/>
                    </a:solidFill>
                    <a:ea typeface="굴림" pitchFamily="34" charset="-127"/>
                  </a:rPr>
                  <a:t>4</a:t>
                </a:r>
                <a:endParaRPr kumimoji="1" lang="ko-KR" altLang="en-US" sz="1100">
                  <a:solidFill>
                    <a:srgbClr val="0000CC"/>
                  </a:solidFill>
                  <a:ea typeface="굴림" pitchFamily="34" charset="-127"/>
                </a:endParaRPr>
              </a:p>
            </p:txBody>
          </p:sp>
          <p:sp>
            <p:nvSpPr>
              <p:cNvPr id="60489" name="타원 69"/>
              <p:cNvSpPr>
                <a:spLocks noChangeArrowheads="1"/>
              </p:cNvSpPr>
              <p:nvPr/>
            </p:nvSpPr>
            <p:spPr bwMode="auto">
              <a:xfrm>
                <a:off x="969967" y="1404937"/>
                <a:ext cx="239713" cy="239712"/>
              </a:xfrm>
              <a:prstGeom prst="ellipse">
                <a:avLst/>
              </a:prstGeom>
              <a:solidFill>
                <a:schemeClr val="bg1"/>
              </a:solidFill>
              <a:ln w="6350" algn="ctr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latinLnBrk="1" hangingPunct="0"/>
                <a:r>
                  <a:rPr kumimoji="1" lang="en-US" altLang="ko-KR" sz="1100">
                    <a:solidFill>
                      <a:srgbClr val="0000CC"/>
                    </a:solidFill>
                    <a:ea typeface="굴림" pitchFamily="34" charset="-127"/>
                  </a:rPr>
                  <a:t>6</a:t>
                </a:r>
                <a:endParaRPr kumimoji="1" lang="ko-KR" altLang="en-US" sz="1100">
                  <a:solidFill>
                    <a:srgbClr val="0000CC"/>
                  </a:solidFill>
                  <a:ea typeface="굴림" pitchFamily="34" charset="-127"/>
                </a:endParaRPr>
              </a:p>
            </p:txBody>
          </p:sp>
          <p:graphicFrame>
            <p:nvGraphicFramePr>
              <p:cNvPr id="60418" name="Object 2"/>
              <p:cNvGraphicFramePr>
                <a:graphicFrameLocks noChangeAspect="1"/>
              </p:cNvGraphicFramePr>
              <p:nvPr/>
            </p:nvGraphicFramePr>
            <p:xfrm>
              <a:off x="1176342" y="2666999"/>
              <a:ext cx="209551" cy="274638"/>
            </p:xfrm>
            <a:graphic>
              <a:graphicData uri="http://schemas.openxmlformats.org/presentationml/2006/ole">
                <p:oleObj spid="_x0000_s60418" name="Equation" r:id="rId4" imgW="164880" imgH="215640" progId="">
                  <p:embed/>
                </p:oleObj>
              </a:graphicData>
            </a:graphic>
          </p:graphicFrame>
          <p:graphicFrame>
            <p:nvGraphicFramePr>
              <p:cNvPr id="60419" name="Object 5"/>
              <p:cNvGraphicFramePr>
                <a:graphicFrameLocks noChangeAspect="1"/>
              </p:cNvGraphicFramePr>
              <p:nvPr/>
            </p:nvGraphicFramePr>
            <p:xfrm>
              <a:off x="3549605" y="3638548"/>
              <a:ext cx="209551" cy="273050"/>
            </p:xfrm>
            <a:graphic>
              <a:graphicData uri="http://schemas.openxmlformats.org/presentationml/2006/ole">
                <p:oleObj spid="_x0000_s60419" name="Equation" r:id="rId5" imgW="164880" imgH="215640" progId="">
                  <p:embed/>
                </p:oleObj>
              </a:graphicData>
            </a:graphic>
          </p:graphicFrame>
          <p:graphicFrame>
            <p:nvGraphicFramePr>
              <p:cNvPr id="60420" name="Object 6"/>
              <p:cNvGraphicFramePr>
                <a:graphicFrameLocks noChangeAspect="1"/>
              </p:cNvGraphicFramePr>
              <p:nvPr/>
            </p:nvGraphicFramePr>
            <p:xfrm>
              <a:off x="3311534" y="1697038"/>
              <a:ext cx="207964" cy="273049"/>
            </p:xfrm>
            <a:graphic>
              <a:graphicData uri="http://schemas.openxmlformats.org/presentationml/2006/ole">
                <p:oleObj spid="_x0000_s60420" name="Equation" r:id="rId6" imgW="164880" imgH="215640" progId="">
                  <p:embed/>
                </p:oleObj>
              </a:graphicData>
            </a:graphic>
          </p:graphicFrame>
          <p:graphicFrame>
            <p:nvGraphicFramePr>
              <p:cNvPr id="60421" name="Object 7"/>
              <p:cNvGraphicFramePr>
                <a:graphicFrameLocks noChangeAspect="1"/>
              </p:cNvGraphicFramePr>
              <p:nvPr/>
            </p:nvGraphicFramePr>
            <p:xfrm>
              <a:off x="5978722" y="3646487"/>
              <a:ext cx="193676" cy="274637"/>
            </p:xfrm>
            <a:graphic>
              <a:graphicData uri="http://schemas.openxmlformats.org/presentationml/2006/ole">
                <p:oleObj spid="_x0000_s60421" name="Equation" r:id="rId7" imgW="152280" imgH="215640" progId="">
                  <p:embed/>
                </p:oleObj>
              </a:graphicData>
            </a:graphic>
          </p:graphicFrame>
          <p:graphicFrame>
            <p:nvGraphicFramePr>
              <p:cNvPr id="60422" name="Object 8"/>
              <p:cNvGraphicFramePr>
                <a:graphicFrameLocks noChangeAspect="1"/>
              </p:cNvGraphicFramePr>
              <p:nvPr/>
            </p:nvGraphicFramePr>
            <p:xfrm>
              <a:off x="8574758" y="2763838"/>
              <a:ext cx="192088" cy="274637"/>
            </p:xfrm>
            <a:graphic>
              <a:graphicData uri="http://schemas.openxmlformats.org/presentationml/2006/ole">
                <p:oleObj spid="_x0000_s60422" name="Equation" r:id="rId8" imgW="152280" imgH="215640" progId="">
                  <p:embed/>
                </p:oleObj>
              </a:graphicData>
            </a:graphic>
          </p:graphicFrame>
          <p:graphicFrame>
            <p:nvGraphicFramePr>
              <p:cNvPr id="60423" name="Object 9"/>
              <p:cNvGraphicFramePr>
                <a:graphicFrameLocks noChangeAspect="1"/>
              </p:cNvGraphicFramePr>
              <p:nvPr/>
            </p:nvGraphicFramePr>
            <p:xfrm>
              <a:off x="5967595" y="1675584"/>
              <a:ext cx="195262" cy="274637"/>
            </p:xfrm>
            <a:graphic>
              <a:graphicData uri="http://schemas.openxmlformats.org/presentationml/2006/ole">
                <p:oleObj spid="_x0000_s60423" name="Equation" r:id="rId9" imgW="152280" imgH="215640" progId="">
                  <p:embed/>
                </p:oleObj>
              </a:graphicData>
            </a:graphic>
          </p:graphicFrame>
        </p:grpSp>
      </p:grpSp>
      <p:sp>
        <p:nvSpPr>
          <p:cNvPr id="60438" name="Rectangle 10"/>
          <p:cNvSpPr>
            <a:spLocks noChangeArrowheads="1"/>
          </p:cNvSpPr>
          <p:nvPr/>
        </p:nvSpPr>
        <p:spPr bwMode="auto">
          <a:xfrm>
            <a:off x="0" y="500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0439" name="Rectangle 12"/>
          <p:cNvSpPr>
            <a:spLocks noChangeArrowheads="1"/>
          </p:cNvSpPr>
          <p:nvPr/>
        </p:nvSpPr>
        <p:spPr bwMode="auto">
          <a:xfrm>
            <a:off x="0" y="500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0440" name="Rectangle 14"/>
          <p:cNvSpPr>
            <a:spLocks noChangeArrowheads="1"/>
          </p:cNvSpPr>
          <p:nvPr/>
        </p:nvSpPr>
        <p:spPr bwMode="auto">
          <a:xfrm>
            <a:off x="0" y="500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0441" name="Rectangle 16"/>
          <p:cNvSpPr>
            <a:spLocks noChangeArrowheads="1"/>
          </p:cNvSpPr>
          <p:nvPr/>
        </p:nvSpPr>
        <p:spPr bwMode="auto">
          <a:xfrm>
            <a:off x="0" y="500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60434" name="Object 18"/>
          <p:cNvGraphicFramePr>
            <a:graphicFrameLocks noChangeAspect="1"/>
          </p:cNvGraphicFramePr>
          <p:nvPr/>
        </p:nvGraphicFramePr>
        <p:xfrm>
          <a:off x="4514850" y="3736975"/>
          <a:ext cx="114300" cy="215900"/>
        </p:xfrm>
        <a:graphic>
          <a:graphicData uri="http://schemas.openxmlformats.org/presentationml/2006/ole">
            <p:oleObj spid="_x0000_s60434" name="Equation" r:id="rId10" imgW="114120" imgH="215640" progId="Equation.3">
              <p:embed/>
            </p:oleObj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1214438" y="5214938"/>
          <a:ext cx="6000750" cy="142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6"/>
                <a:gridCol w="2000256"/>
                <a:gridCol w="2000256"/>
              </a:tblGrid>
              <a:tr h="32147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Similar Data Value</a:t>
                      </a:r>
                      <a:endParaRPr lang="en-US" sz="13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Different</a:t>
                      </a:r>
                      <a:r>
                        <a:rPr lang="en-US" sz="1300" baseline="0" dirty="0" smtClean="0"/>
                        <a:t> Data Value</a:t>
                      </a:r>
                      <a:endParaRPr lang="en-US" sz="1300" dirty="0"/>
                    </a:p>
                  </a:txBody>
                  <a:tcPr anchor="ctr" anchorCtr="1"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Similar Provenance</a:t>
                      </a:r>
                      <a:endParaRPr lang="en-US" sz="13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score ↑</a:t>
                      </a:r>
                      <a:endParaRPr lang="en-US" sz="13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score ↓↓↓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0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/>
                        <a:t>(</a:t>
                      </a:r>
                      <a:r>
                        <a:rPr lang="en-US" sz="1300" b="1" i="1" dirty="0" smtClean="0"/>
                        <a:t>conflict</a:t>
                      </a:r>
                      <a:r>
                        <a:rPr lang="en-US" sz="1300" b="0" dirty="0" smtClean="0"/>
                        <a:t>)</a:t>
                      </a:r>
                      <a:endParaRPr lang="en-US" sz="1300" b="0" dirty="0"/>
                    </a:p>
                  </a:txBody>
                  <a:tcPr anchor="ctr" anchorCtr="1"/>
                </a:tc>
              </a:tr>
              <a:tr h="553645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Different  Provenance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/>
                        <a:t>score  ↑↑↑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0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dirty="0" smtClean="0"/>
                        <a:t>(</a:t>
                      </a:r>
                      <a:r>
                        <a:rPr lang="en-US" sz="1300" b="1" i="1" dirty="0" smtClean="0"/>
                        <a:t>cross checked</a:t>
                      </a:r>
                      <a:r>
                        <a:rPr lang="en-US" sz="1300" b="0" dirty="0" smtClean="0"/>
                        <a:t>)</a:t>
                      </a:r>
                      <a:endParaRPr lang="en-US" sz="13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score  ↓</a:t>
                      </a:r>
                      <a:endParaRPr lang="en-US" sz="1300" dirty="0"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53" name="Down Arrow 52"/>
          <p:cNvSpPr/>
          <p:nvPr/>
        </p:nvSpPr>
        <p:spPr bwMode="auto">
          <a:xfrm>
            <a:off x="6072188" y="3333750"/>
            <a:ext cx="357187" cy="714375"/>
          </a:xfrm>
          <a:prstGeom prst="down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EC5F884D-4EE3-4D4E-8DF9-29F0FCF93A70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714375"/>
            <a:ext cx="86868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Using </a:t>
            </a:r>
            <a:r>
              <a:rPr lang="en-US" altLang="ko-KR" sz="2600" b="1" i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Data Value</a:t>
            </a:r>
            <a:r>
              <a:rPr lang="en-US" altLang="ko-KR" sz="2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and </a:t>
            </a:r>
            <a:r>
              <a:rPr lang="en-US" altLang="ko-KR" sz="2600" b="1" i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Provenance</a:t>
            </a:r>
            <a:r>
              <a:rPr lang="en-US" altLang="ko-KR" sz="2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Similarities</a:t>
            </a:r>
            <a:endParaRPr lang="ko-KR" altLang="en-US" sz="26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2955" name="Rectangle 4"/>
          <p:cNvSpPr>
            <a:spLocks noGrp="1" noChangeArrowheads="1"/>
          </p:cNvSpPr>
          <p:nvPr>
            <p:ph idx="1"/>
          </p:nvPr>
        </p:nvSpPr>
        <p:spPr>
          <a:xfrm>
            <a:off x="500063" y="1571625"/>
            <a:ext cx="7715250" cy="51435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Initiating      with data value similarities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with the mean </a:t>
            </a:r>
            <a:r>
              <a:rPr lang="el-GR" altLang="ko-KR" sz="1400" i="1" smtClean="0">
                <a:latin typeface="Book Antiqua" pitchFamily="18" charset="0"/>
              </a:rPr>
              <a:t>μ</a:t>
            </a:r>
            <a:r>
              <a:rPr lang="en-US" altLang="ko-KR" sz="1400" smtClean="0">
                <a:latin typeface="Book Antiqua" pitchFamily="18" charset="0"/>
              </a:rPr>
              <a:t> </a:t>
            </a:r>
            <a:r>
              <a:rPr lang="en-US" altLang="ko-KR" sz="1400" smtClean="0"/>
              <a:t>and variance </a:t>
            </a:r>
            <a:r>
              <a:rPr lang="el-GR" altLang="ko-KR" sz="1400" i="1" smtClean="0"/>
              <a:t>σ</a:t>
            </a:r>
            <a:r>
              <a:rPr lang="en-US" altLang="ko-KR" sz="1400" i="1" baseline="30000" smtClean="0"/>
              <a:t>2</a:t>
            </a:r>
            <a:r>
              <a:rPr lang="en-US" altLang="ko-KR" sz="1400" smtClean="0"/>
              <a:t> of the history data set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, we assume the current input data follow a normal distribution  N (</a:t>
            </a:r>
            <a:r>
              <a:rPr lang="el-GR" altLang="ko-KR" sz="1400" i="1" smtClean="0"/>
              <a:t>μ</a:t>
            </a:r>
            <a:r>
              <a:rPr lang="en-US" altLang="ko-KR" sz="1400" i="1" smtClean="0"/>
              <a:t>, </a:t>
            </a:r>
            <a:r>
              <a:rPr lang="el-GR" altLang="ko-KR" sz="1400" i="1" smtClean="0"/>
              <a:t>σ</a:t>
            </a:r>
            <a:r>
              <a:rPr lang="en-US" altLang="ko-KR" sz="1400" i="1" baseline="30000" smtClean="0"/>
              <a:t>2</a:t>
            </a:r>
            <a:r>
              <a:rPr lang="en-US" altLang="ko-KR" sz="1400" smtClean="0"/>
              <a:t>)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40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4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3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400" smtClean="0"/>
              <a:t>because the mean </a:t>
            </a:r>
            <a:r>
              <a:rPr lang="el-GR" altLang="ko-KR" sz="1400" i="1" smtClean="0"/>
              <a:t>μ </a:t>
            </a:r>
            <a:r>
              <a:rPr lang="en-US" altLang="ko-KR" sz="1400" smtClean="0"/>
              <a:t>is determined by the majority values in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, </a:t>
            </a:r>
          </a:p>
          <a:p>
            <a:pPr lvl="2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300" smtClean="0"/>
              <a:t>if </a:t>
            </a:r>
            <a:r>
              <a:rPr lang="en-US" altLang="ko-KR" sz="1300" i="1" smtClean="0"/>
              <a:t>x</a:t>
            </a:r>
            <a:r>
              <a:rPr lang="en-US" altLang="ko-KR" sz="1300" smtClean="0"/>
              <a:t> is close to the mean, it is more similar with the other values; </a:t>
            </a:r>
          </a:p>
          <a:p>
            <a:pPr lvl="2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300" smtClean="0"/>
              <a:t>if </a:t>
            </a:r>
            <a:r>
              <a:rPr lang="en-US" altLang="ko-KR" sz="1300" i="1" smtClean="0"/>
              <a:t>x</a:t>
            </a:r>
            <a:r>
              <a:rPr lang="en-US" altLang="ko-KR" sz="1300" smtClean="0"/>
              <a:t> is far from the mean, it is less similar with the other values.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30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with this observation, we obtain the initial intermediate score of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 (whose value is </a:t>
            </a:r>
            <a:r>
              <a:rPr lang="en-US" altLang="ko-KR" sz="1400" i="1" smtClean="0"/>
              <a:t>v</a:t>
            </a:r>
            <a:r>
              <a:rPr lang="en-US" altLang="ko-KR" sz="1400" i="1" baseline="-25000" smtClean="0"/>
              <a:t>d</a:t>
            </a:r>
            <a:r>
              <a:rPr lang="en-US" altLang="ko-KR" sz="1400" smtClean="0"/>
              <a:t>)  as the integral area of </a:t>
            </a:r>
            <a:r>
              <a:rPr lang="en-US" altLang="ko-KR" sz="1400" i="1" smtClean="0"/>
              <a:t>f</a:t>
            </a:r>
            <a:r>
              <a:rPr lang="en-US" altLang="ko-KR" sz="1400" smtClean="0"/>
              <a:t>(</a:t>
            </a:r>
            <a:r>
              <a:rPr lang="en-US" altLang="ko-KR" sz="1400" i="1" smtClean="0"/>
              <a:t>x</a:t>
            </a:r>
            <a:r>
              <a:rPr lang="en-US" altLang="ko-KR" sz="1400" smtClean="0"/>
              <a:t>)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400" smtClean="0"/>
          </a:p>
        </p:txBody>
      </p:sp>
      <p:grpSp>
        <p:nvGrpSpPr>
          <p:cNvPr id="82956" name="Group 32"/>
          <p:cNvGrpSpPr>
            <a:grpSpLocks/>
          </p:cNvGrpSpPr>
          <p:nvPr/>
        </p:nvGrpSpPr>
        <p:grpSpPr bwMode="auto">
          <a:xfrm>
            <a:off x="1143000" y="2465388"/>
            <a:ext cx="7072313" cy="446087"/>
            <a:chOff x="1142976" y="2268344"/>
            <a:chExt cx="7072362" cy="446276"/>
          </a:xfrm>
        </p:grpSpPr>
        <p:pic>
          <p:nvPicPr>
            <p:cNvPr id="82979" name="Picture 2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428992" y="2268344"/>
              <a:ext cx="1571637" cy="416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>
              <a:off x="1142976" y="2268344"/>
              <a:ext cx="7072362" cy="446276"/>
            </a:xfrm>
            <a:prstGeom prst="rect">
              <a:avLst/>
            </a:prstGeom>
            <a:noFill/>
            <a:ln w="3175">
              <a:solidFill>
                <a:schemeClr val="bg2">
                  <a:lumMod val="60000"/>
                  <a:lumOff val="40000"/>
                </a:schemeClr>
              </a:solidFill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endParaRPr lang="en-US" sz="500" dirty="0">
                <a:cs typeface="+mn-cs"/>
              </a:endParaRPr>
            </a:p>
            <a:p>
              <a:pPr eaLnBrk="0" hangingPunct="0">
                <a:defRPr/>
              </a:pPr>
              <a:r>
                <a:rPr lang="en-US" sz="1300" dirty="0">
                  <a:cs typeface="+mn-cs"/>
                </a:rPr>
                <a:t>a probability density function                                       , where </a:t>
              </a:r>
              <a:r>
                <a:rPr lang="en-US" sz="1300" i="1" dirty="0">
                  <a:cs typeface="+mn-cs"/>
                </a:rPr>
                <a:t>x</a:t>
              </a:r>
              <a:r>
                <a:rPr lang="en-US" sz="1300" dirty="0">
                  <a:cs typeface="+mn-cs"/>
                </a:rPr>
                <a:t> is the data value of a data item </a:t>
              </a:r>
              <a:r>
                <a:rPr lang="en-US" sz="1300" i="1" dirty="0">
                  <a:cs typeface="+mn-cs"/>
                </a:rPr>
                <a:t>d</a:t>
              </a:r>
              <a:r>
                <a:rPr lang="en-US" sz="1300" dirty="0">
                  <a:cs typeface="+mn-cs"/>
                </a:rPr>
                <a:t> </a:t>
              </a:r>
            </a:p>
            <a:p>
              <a:pPr eaLnBrk="0" hangingPunct="0">
                <a:defRPr/>
              </a:pPr>
              <a:endParaRPr lang="en-US" sz="500" dirty="0">
                <a:cs typeface="+mn-cs"/>
              </a:endParaRPr>
            </a:p>
          </p:txBody>
        </p:sp>
      </p:grpSp>
      <p:sp>
        <p:nvSpPr>
          <p:cNvPr id="82957" name="Rectangle 24"/>
          <p:cNvSpPr>
            <a:spLocks noChangeArrowheads="1"/>
          </p:cNvSpPr>
          <p:nvPr/>
        </p:nvSpPr>
        <p:spPr bwMode="auto">
          <a:xfrm>
            <a:off x="0" y="285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pSp>
        <p:nvGrpSpPr>
          <p:cNvPr id="82958" name="Group 33"/>
          <p:cNvGrpSpPr>
            <a:grpSpLocks/>
          </p:cNvGrpSpPr>
          <p:nvPr/>
        </p:nvGrpSpPr>
        <p:grpSpPr bwMode="auto">
          <a:xfrm>
            <a:off x="1143000" y="4357688"/>
            <a:ext cx="4419600" cy="500062"/>
            <a:chOff x="1142976" y="3929066"/>
            <a:chExt cx="4419632" cy="500066"/>
          </a:xfrm>
        </p:grpSpPr>
        <p:pic>
          <p:nvPicPr>
            <p:cNvPr id="82977" name="Picture 2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179951" y="3929066"/>
              <a:ext cx="4106429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1142976" y="3963991"/>
              <a:ext cx="4419632" cy="446091"/>
            </a:xfrm>
            <a:prstGeom prst="rect">
              <a:avLst/>
            </a:prstGeom>
            <a:noFill/>
            <a:ln w="3175">
              <a:solidFill>
                <a:schemeClr val="bg2">
                  <a:lumMod val="60000"/>
                  <a:lumOff val="40000"/>
                </a:schemeClr>
              </a:solidFill>
            </a:ln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endParaRPr lang="en-US" sz="500" dirty="0">
                <a:cs typeface="+mn-cs"/>
              </a:endParaRPr>
            </a:p>
            <a:p>
              <a:pPr eaLnBrk="0" hangingPunct="0">
                <a:defRPr/>
              </a:pPr>
              <a:endParaRPr lang="en-US" sz="1300" dirty="0">
                <a:cs typeface="+mn-cs"/>
              </a:endParaRPr>
            </a:p>
            <a:p>
              <a:pPr eaLnBrk="0" hangingPunct="0">
                <a:defRPr/>
              </a:pPr>
              <a:endParaRPr lang="en-US" sz="500" dirty="0">
                <a:cs typeface="+mn-cs"/>
              </a:endParaRPr>
            </a:p>
          </p:txBody>
        </p:sp>
      </p:grpSp>
      <p:grpSp>
        <p:nvGrpSpPr>
          <p:cNvPr id="82959" name="그룹 102"/>
          <p:cNvGrpSpPr>
            <a:grpSpLocks/>
          </p:cNvGrpSpPr>
          <p:nvPr/>
        </p:nvGrpSpPr>
        <p:grpSpPr bwMode="auto">
          <a:xfrm flipH="1">
            <a:off x="4214813" y="5205413"/>
            <a:ext cx="1614487" cy="1128712"/>
            <a:chOff x="3833813" y="776288"/>
            <a:chExt cx="1614485" cy="1128712"/>
          </a:xfrm>
        </p:grpSpPr>
        <p:sp>
          <p:nvSpPr>
            <p:cNvPr id="12" name="직각 삼각형 103"/>
            <p:cNvSpPr/>
            <p:nvPr/>
          </p:nvSpPr>
          <p:spPr bwMode="auto">
            <a:xfrm>
              <a:off x="3833813" y="776288"/>
              <a:ext cx="1614485" cy="1128712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82976" name="자유형 104"/>
            <p:cNvSpPr>
              <a:spLocks/>
            </p:cNvSpPr>
            <p:nvPr/>
          </p:nvSpPr>
          <p:spPr bwMode="auto">
            <a:xfrm>
              <a:off x="3838576" y="777874"/>
              <a:ext cx="1606548" cy="1116012"/>
            </a:xfrm>
            <a:custGeom>
              <a:avLst/>
              <a:gdLst>
                <a:gd name="T0" fmla="*/ 0 w 1606548"/>
                <a:gd name="T1" fmla="*/ 0 h 1116012"/>
                <a:gd name="T2" fmla="*/ 73024 w 1606548"/>
                <a:gd name="T3" fmla="*/ 168276 h 1116012"/>
                <a:gd name="T4" fmla="*/ 196815 w 1606548"/>
                <a:gd name="T5" fmla="*/ 592209 h 1116012"/>
                <a:gd name="T6" fmla="*/ 433339 w 1606548"/>
                <a:gd name="T7" fmla="*/ 906391 h 1116012"/>
                <a:gd name="T8" fmla="*/ 990579 w 1606548"/>
                <a:gd name="T9" fmla="*/ 1066771 h 1116012"/>
                <a:gd name="T10" fmla="*/ 1606548 w 1606548"/>
                <a:gd name="T11" fmla="*/ 1116012 h 11160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06548"/>
                <a:gd name="T19" fmla="*/ 0 h 1116012"/>
                <a:gd name="T20" fmla="*/ 1606548 w 1606548"/>
                <a:gd name="T21" fmla="*/ 1116012 h 11160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06548" h="1116012">
                  <a:moveTo>
                    <a:pt x="0" y="0"/>
                  </a:moveTo>
                  <a:cubicBezTo>
                    <a:pt x="11642" y="39688"/>
                    <a:pt x="40222" y="69575"/>
                    <a:pt x="73024" y="168276"/>
                  </a:cubicBezTo>
                  <a:cubicBezTo>
                    <a:pt x="105826" y="266977"/>
                    <a:pt x="136233" y="480832"/>
                    <a:pt x="196815" y="592209"/>
                  </a:cubicBezTo>
                  <a:cubicBezTo>
                    <a:pt x="252899" y="730306"/>
                    <a:pt x="276180" y="815115"/>
                    <a:pt x="433339" y="906391"/>
                  </a:cubicBezTo>
                  <a:cubicBezTo>
                    <a:pt x="572511" y="1005861"/>
                    <a:pt x="798748" y="1028130"/>
                    <a:pt x="990579" y="1066771"/>
                  </a:cubicBezTo>
                  <a:lnTo>
                    <a:pt x="1606548" y="1116012"/>
                  </a:lnTo>
                </a:path>
              </a:pathLst>
            </a:cu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2960" name="직선 연결선 46"/>
          <p:cNvCxnSpPr>
            <a:cxnSpLocks noChangeShapeType="1"/>
          </p:cNvCxnSpPr>
          <p:nvPr/>
        </p:nvCxnSpPr>
        <p:spPr bwMode="auto">
          <a:xfrm rot="5400000">
            <a:off x="5341938" y="5464175"/>
            <a:ext cx="1785938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82961" name="그룹 101"/>
          <p:cNvGrpSpPr>
            <a:grpSpLocks/>
          </p:cNvGrpSpPr>
          <p:nvPr/>
        </p:nvGrpSpPr>
        <p:grpSpPr bwMode="auto">
          <a:xfrm>
            <a:off x="6646863" y="5203825"/>
            <a:ext cx="1614487" cy="1128713"/>
            <a:chOff x="3833813" y="776288"/>
            <a:chExt cx="1614485" cy="1128712"/>
          </a:xfrm>
        </p:grpSpPr>
        <p:sp>
          <p:nvSpPr>
            <p:cNvPr id="16" name="직각 삼각형 96"/>
            <p:cNvSpPr/>
            <p:nvPr/>
          </p:nvSpPr>
          <p:spPr bwMode="auto">
            <a:xfrm>
              <a:off x="3833813" y="776288"/>
              <a:ext cx="1614485" cy="1128712"/>
            </a:xfrm>
            <a:prstGeom prst="rtTriangle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82974" name="자유형 94"/>
            <p:cNvSpPr>
              <a:spLocks/>
            </p:cNvSpPr>
            <p:nvPr/>
          </p:nvSpPr>
          <p:spPr bwMode="auto">
            <a:xfrm>
              <a:off x="3838576" y="777874"/>
              <a:ext cx="1606548" cy="1116012"/>
            </a:xfrm>
            <a:custGeom>
              <a:avLst/>
              <a:gdLst>
                <a:gd name="T0" fmla="*/ 0 w 1606548"/>
                <a:gd name="T1" fmla="*/ 0 h 1116012"/>
                <a:gd name="T2" fmla="*/ 73024 w 1606548"/>
                <a:gd name="T3" fmla="*/ 168276 h 1116012"/>
                <a:gd name="T4" fmla="*/ 196815 w 1606548"/>
                <a:gd name="T5" fmla="*/ 592209 h 1116012"/>
                <a:gd name="T6" fmla="*/ 433339 w 1606548"/>
                <a:gd name="T7" fmla="*/ 906391 h 1116012"/>
                <a:gd name="T8" fmla="*/ 990579 w 1606548"/>
                <a:gd name="T9" fmla="*/ 1066771 h 1116012"/>
                <a:gd name="T10" fmla="*/ 1606548 w 1606548"/>
                <a:gd name="T11" fmla="*/ 1116012 h 11160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06548"/>
                <a:gd name="T19" fmla="*/ 0 h 1116012"/>
                <a:gd name="T20" fmla="*/ 1606548 w 1606548"/>
                <a:gd name="T21" fmla="*/ 1116012 h 11160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06548" h="1116012">
                  <a:moveTo>
                    <a:pt x="0" y="0"/>
                  </a:moveTo>
                  <a:cubicBezTo>
                    <a:pt x="11642" y="39688"/>
                    <a:pt x="40222" y="69575"/>
                    <a:pt x="73024" y="168276"/>
                  </a:cubicBezTo>
                  <a:cubicBezTo>
                    <a:pt x="105826" y="266977"/>
                    <a:pt x="136233" y="480832"/>
                    <a:pt x="196815" y="592209"/>
                  </a:cubicBezTo>
                  <a:cubicBezTo>
                    <a:pt x="252899" y="730306"/>
                    <a:pt x="276180" y="815115"/>
                    <a:pt x="433339" y="906391"/>
                  </a:cubicBezTo>
                  <a:cubicBezTo>
                    <a:pt x="572511" y="1005861"/>
                    <a:pt x="798748" y="1028130"/>
                    <a:pt x="990579" y="1066771"/>
                  </a:cubicBezTo>
                  <a:lnTo>
                    <a:pt x="1606548" y="1116012"/>
                  </a:lnTo>
                </a:path>
              </a:pathLst>
            </a:cu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962" name="그룹 93"/>
          <p:cNvGrpSpPr>
            <a:grpSpLocks/>
          </p:cNvGrpSpPr>
          <p:nvPr/>
        </p:nvGrpSpPr>
        <p:grpSpPr bwMode="auto">
          <a:xfrm>
            <a:off x="4202113" y="4922838"/>
            <a:ext cx="4067175" cy="1395412"/>
            <a:chOff x="1397557" y="493074"/>
            <a:chExt cx="4066920" cy="1396746"/>
          </a:xfrm>
        </p:grpSpPr>
        <p:sp>
          <p:nvSpPr>
            <p:cNvPr id="82971" name="자유형 52"/>
            <p:cNvSpPr>
              <a:spLocks/>
            </p:cNvSpPr>
            <p:nvPr/>
          </p:nvSpPr>
          <p:spPr bwMode="auto">
            <a:xfrm>
              <a:off x="3436544" y="493074"/>
              <a:ext cx="2027933" cy="1396746"/>
            </a:xfrm>
            <a:custGeom>
              <a:avLst/>
              <a:gdLst>
                <a:gd name="T0" fmla="*/ 0 w 1938958"/>
                <a:gd name="T1" fmla="*/ 0 h 1074420"/>
                <a:gd name="T2" fmla="*/ 431563 w 1938958"/>
                <a:gd name="T3" fmla="*/ 452011 h 1074420"/>
                <a:gd name="T4" fmla="*/ 879438 w 1938958"/>
                <a:gd name="T5" fmla="*/ 1975454 h 1074420"/>
                <a:gd name="T6" fmla="*/ 2218319 w 1938958"/>
                <a:gd name="T7" fmla="*/ 2360501 h 10744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8958"/>
                <a:gd name="T13" fmla="*/ 0 h 1074420"/>
                <a:gd name="T14" fmla="*/ 1938958 w 1938958"/>
                <a:gd name="T15" fmla="*/ 1074420 h 10744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8958" h="1074420">
                  <a:moveTo>
                    <a:pt x="0" y="0"/>
                  </a:moveTo>
                  <a:cubicBezTo>
                    <a:pt x="195580" y="27940"/>
                    <a:pt x="249100" y="55880"/>
                    <a:pt x="377214" y="205740"/>
                  </a:cubicBezTo>
                  <a:cubicBezTo>
                    <a:pt x="505328" y="355600"/>
                    <a:pt x="508396" y="754380"/>
                    <a:pt x="768687" y="899160"/>
                  </a:cubicBezTo>
                  <a:cubicBezTo>
                    <a:pt x="1028978" y="1043940"/>
                    <a:pt x="1654478" y="1059180"/>
                    <a:pt x="1938958" y="1074420"/>
                  </a:cubicBez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72" name="자유형 56"/>
            <p:cNvSpPr>
              <a:spLocks/>
            </p:cNvSpPr>
            <p:nvPr/>
          </p:nvSpPr>
          <p:spPr bwMode="auto">
            <a:xfrm flipH="1">
              <a:off x="1397557" y="493074"/>
              <a:ext cx="2027933" cy="1396746"/>
            </a:xfrm>
            <a:custGeom>
              <a:avLst/>
              <a:gdLst>
                <a:gd name="T0" fmla="*/ 0 w 1938958"/>
                <a:gd name="T1" fmla="*/ 0 h 1074420"/>
                <a:gd name="T2" fmla="*/ 431563 w 1938958"/>
                <a:gd name="T3" fmla="*/ 452011 h 1074420"/>
                <a:gd name="T4" fmla="*/ 879438 w 1938958"/>
                <a:gd name="T5" fmla="*/ 1975454 h 1074420"/>
                <a:gd name="T6" fmla="*/ 2218319 w 1938958"/>
                <a:gd name="T7" fmla="*/ 2360501 h 10744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38958"/>
                <a:gd name="T13" fmla="*/ 0 h 1074420"/>
                <a:gd name="T14" fmla="*/ 1938958 w 1938958"/>
                <a:gd name="T15" fmla="*/ 1074420 h 10744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38958" h="1074420">
                  <a:moveTo>
                    <a:pt x="0" y="0"/>
                  </a:moveTo>
                  <a:cubicBezTo>
                    <a:pt x="195580" y="27940"/>
                    <a:pt x="249100" y="55880"/>
                    <a:pt x="377214" y="205740"/>
                  </a:cubicBezTo>
                  <a:cubicBezTo>
                    <a:pt x="505328" y="355600"/>
                    <a:pt x="508396" y="754380"/>
                    <a:pt x="768687" y="899160"/>
                  </a:cubicBezTo>
                  <a:cubicBezTo>
                    <a:pt x="1028978" y="1043940"/>
                    <a:pt x="1654478" y="1059180"/>
                    <a:pt x="1938958" y="1074420"/>
                  </a:cubicBez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2963" name="직선 연결선 85"/>
          <p:cNvCxnSpPr>
            <a:cxnSpLocks noChangeShapeType="1"/>
          </p:cNvCxnSpPr>
          <p:nvPr/>
        </p:nvCxnSpPr>
        <p:spPr bwMode="auto">
          <a:xfrm>
            <a:off x="5826125" y="5207000"/>
            <a:ext cx="4763" cy="1150938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82964" name="직선 연결선 98"/>
          <p:cNvCxnSpPr>
            <a:cxnSpLocks noChangeShapeType="1"/>
          </p:cNvCxnSpPr>
          <p:nvPr/>
        </p:nvCxnSpPr>
        <p:spPr bwMode="auto">
          <a:xfrm>
            <a:off x="6643688" y="5205413"/>
            <a:ext cx="4762" cy="1150937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82965" name="자유형 111"/>
          <p:cNvSpPr>
            <a:spLocks/>
          </p:cNvSpPr>
          <p:nvPr/>
        </p:nvSpPr>
        <p:spPr bwMode="auto">
          <a:xfrm>
            <a:off x="6448425" y="4857750"/>
            <a:ext cx="466725" cy="552450"/>
          </a:xfrm>
          <a:custGeom>
            <a:avLst/>
            <a:gdLst>
              <a:gd name="T0" fmla="*/ 0 w 466725"/>
              <a:gd name="T1" fmla="*/ 552450 h 552450"/>
              <a:gd name="T2" fmla="*/ 114300 w 466725"/>
              <a:gd name="T3" fmla="*/ 152400 h 552450"/>
              <a:gd name="T4" fmla="*/ 466725 w 466725"/>
              <a:gd name="T5" fmla="*/ 0 h 552450"/>
              <a:gd name="T6" fmla="*/ 0 60000 65536"/>
              <a:gd name="T7" fmla="*/ 0 60000 65536"/>
              <a:gd name="T8" fmla="*/ 0 60000 65536"/>
              <a:gd name="T9" fmla="*/ 0 w 466725"/>
              <a:gd name="T10" fmla="*/ 0 h 552450"/>
              <a:gd name="T11" fmla="*/ 466725 w 466725"/>
              <a:gd name="T12" fmla="*/ 552450 h 552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6725" h="552450">
                <a:moveTo>
                  <a:pt x="0" y="552450"/>
                </a:moveTo>
                <a:cubicBezTo>
                  <a:pt x="18256" y="398462"/>
                  <a:pt x="36513" y="244475"/>
                  <a:pt x="114300" y="152400"/>
                </a:cubicBezTo>
                <a:cubicBezTo>
                  <a:pt x="192087" y="60325"/>
                  <a:pt x="329406" y="30162"/>
                  <a:pt x="466725" y="0"/>
                </a:cubicBezTo>
              </a:path>
            </a:pathLst>
          </a:cu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sm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66" name="자유형 112"/>
          <p:cNvSpPr>
            <a:spLocks/>
          </p:cNvSpPr>
          <p:nvPr/>
        </p:nvSpPr>
        <p:spPr bwMode="auto">
          <a:xfrm>
            <a:off x="6805613" y="5643563"/>
            <a:ext cx="357187" cy="428625"/>
          </a:xfrm>
          <a:custGeom>
            <a:avLst/>
            <a:gdLst>
              <a:gd name="T0" fmla="*/ 0 w 466725"/>
              <a:gd name="T1" fmla="*/ 258018 h 552450"/>
              <a:gd name="T2" fmla="*/ 51233 w 466725"/>
              <a:gd name="T3" fmla="*/ 71177 h 552450"/>
              <a:gd name="T4" fmla="*/ 209203 w 466725"/>
              <a:gd name="T5" fmla="*/ 0 h 552450"/>
              <a:gd name="T6" fmla="*/ 0 60000 65536"/>
              <a:gd name="T7" fmla="*/ 0 60000 65536"/>
              <a:gd name="T8" fmla="*/ 0 60000 65536"/>
              <a:gd name="T9" fmla="*/ 0 w 466725"/>
              <a:gd name="T10" fmla="*/ 0 h 552450"/>
              <a:gd name="T11" fmla="*/ 466725 w 466725"/>
              <a:gd name="T12" fmla="*/ 552450 h 5524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66725" h="552450">
                <a:moveTo>
                  <a:pt x="0" y="552450"/>
                </a:moveTo>
                <a:cubicBezTo>
                  <a:pt x="18256" y="398462"/>
                  <a:pt x="36513" y="244475"/>
                  <a:pt x="114300" y="152400"/>
                </a:cubicBezTo>
                <a:cubicBezTo>
                  <a:pt x="192087" y="60325"/>
                  <a:pt x="329406" y="30162"/>
                  <a:pt x="466725" y="0"/>
                </a:cubicBezTo>
              </a:path>
            </a:pathLst>
          </a:cu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sm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82967" name="직선 연결선 43"/>
          <p:cNvCxnSpPr>
            <a:cxnSpLocks noChangeShapeType="1"/>
          </p:cNvCxnSpPr>
          <p:nvPr/>
        </p:nvCxnSpPr>
        <p:spPr bwMode="auto">
          <a:xfrm>
            <a:off x="3929063" y="6335713"/>
            <a:ext cx="4429125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5376863" y="6359525"/>
          <a:ext cx="912812" cy="427038"/>
        </p:xfrm>
        <a:graphic>
          <a:graphicData uri="http://schemas.openxmlformats.org/presentationml/2006/ole">
            <p:oleObj spid="_x0000_s82946" name="Equation" r:id="rId6" imgW="977760" imgH="457200" progId="">
              <p:embed/>
            </p:oleObj>
          </a:graphicData>
        </a:graphic>
      </p:graphicFrame>
      <p:graphicFrame>
        <p:nvGraphicFramePr>
          <p:cNvPr id="82947" name="Object 15"/>
          <p:cNvGraphicFramePr>
            <a:graphicFrameLocks noChangeAspect="1"/>
          </p:cNvGraphicFramePr>
          <p:nvPr/>
        </p:nvGraphicFramePr>
        <p:xfrm>
          <a:off x="6188075" y="6389688"/>
          <a:ext cx="117475" cy="153987"/>
        </p:xfrm>
        <a:graphic>
          <a:graphicData uri="http://schemas.openxmlformats.org/presentationml/2006/ole">
            <p:oleObj spid="_x0000_s82947" name="Equation" r:id="rId7" imgW="126720" imgH="164880" progId="">
              <p:embed/>
            </p:oleObj>
          </a:graphicData>
        </a:graphic>
      </p:graphicFrame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6575425" y="6359525"/>
          <a:ext cx="163513" cy="201613"/>
        </p:xfrm>
        <a:graphic>
          <a:graphicData uri="http://schemas.openxmlformats.org/presentationml/2006/ole">
            <p:oleObj spid="_x0000_s82948" name="Equation" r:id="rId8" imgW="177480" imgH="215640" progId="">
              <p:embed/>
            </p:oleObj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6905625" y="4702175"/>
          <a:ext cx="669925" cy="333375"/>
        </p:xfrm>
        <a:graphic>
          <a:graphicData uri="http://schemas.openxmlformats.org/presentationml/2006/ole">
            <p:oleObj spid="_x0000_s82949" name="Equation" r:id="rId9" imgW="723600" imgH="355320" progId="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7180263" y="5487988"/>
          <a:ext cx="1714500" cy="333375"/>
        </p:xfrm>
        <a:graphic>
          <a:graphicData uri="http://schemas.openxmlformats.org/presentationml/2006/ole">
            <p:oleObj spid="_x0000_s82950" name="Equation" r:id="rId10" imgW="1854000" imgH="355320" progId="">
              <p:embed/>
            </p:oleObj>
          </a:graphicData>
        </a:graphic>
      </p:graphicFrame>
      <p:graphicFrame>
        <p:nvGraphicFramePr>
          <p:cNvPr id="82951" name="Object 7"/>
          <p:cNvGraphicFramePr>
            <a:graphicFrameLocks noChangeAspect="1"/>
          </p:cNvGraphicFramePr>
          <p:nvPr/>
        </p:nvGraphicFramePr>
        <p:xfrm>
          <a:off x="8259763" y="6370638"/>
          <a:ext cx="117475" cy="131762"/>
        </p:xfrm>
        <a:graphic>
          <a:graphicData uri="http://schemas.openxmlformats.org/presentationml/2006/ole">
            <p:oleObj spid="_x0000_s82951" name="Equation" r:id="rId11" imgW="126720" imgH="139680" progId="">
              <p:embed/>
            </p:oleObj>
          </a:graphicData>
        </a:graphic>
      </p:graphicFrame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5927725" y="4572000"/>
          <a:ext cx="306388" cy="203200"/>
        </p:xfrm>
        <a:graphic>
          <a:graphicData uri="http://schemas.openxmlformats.org/presentationml/2006/ole">
            <p:oleObj spid="_x0000_s82952" name="Equation" r:id="rId12" imgW="330120" imgH="215640" progId="">
              <p:embed/>
            </p:oleObj>
          </a:graphicData>
        </a:graphic>
      </p:graphicFrame>
      <p:sp>
        <p:nvSpPr>
          <p:cNvPr id="35" name="Bent Arrow 34"/>
          <p:cNvSpPr/>
          <p:nvPr/>
        </p:nvSpPr>
        <p:spPr bwMode="auto">
          <a:xfrm rot="16200000">
            <a:off x="4643438" y="4929188"/>
            <a:ext cx="500062" cy="500062"/>
          </a:xfrm>
          <a:prstGeom prst="bentArrow">
            <a:avLst>
              <a:gd name="adj1" fmla="val 34426"/>
              <a:gd name="adj2" fmla="val 31598"/>
              <a:gd name="adj3" fmla="val 34425"/>
              <a:gd name="adj4" fmla="val 38095"/>
            </a:avLst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82953" name="Object 8"/>
          <p:cNvGraphicFramePr>
            <a:graphicFrameLocks noChangeAspect="1"/>
          </p:cNvGraphicFramePr>
          <p:nvPr/>
        </p:nvGraphicFramePr>
        <p:xfrm>
          <a:off x="1779588" y="1614488"/>
          <a:ext cx="192087" cy="274637"/>
        </p:xfrm>
        <a:graphic>
          <a:graphicData uri="http://schemas.openxmlformats.org/presentationml/2006/ole">
            <p:oleObj spid="_x0000_s82953" name="Equation" r:id="rId13" imgW="152280" imgH="215640" progId="">
              <p:embed/>
            </p:oleObj>
          </a:graphicData>
        </a:graphic>
      </p:graphicFrame>
      <p:sp>
        <p:nvSpPr>
          <p:cNvPr id="3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283A0F3B-5752-41C2-90AD-583E5DF0C95D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2970" name="Text Box 37"/>
          <p:cNvSpPr txBox="1">
            <a:spLocks noChangeArrowheads="1"/>
          </p:cNvSpPr>
          <p:nvPr/>
        </p:nvSpPr>
        <p:spPr bwMode="auto">
          <a:xfrm>
            <a:off x="3059113" y="4508500"/>
            <a:ext cx="227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3" name="Picture 3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75350" y="4467225"/>
            <a:ext cx="3157538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5175"/>
            <a:ext cx="86868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600" b="1" smtClean="0">
                <a:solidFill>
                  <a:srgbClr val="E2561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Using </a:t>
            </a:r>
            <a:r>
              <a:rPr lang="en-US" altLang="ko-KR" sz="2600" b="1" i="1" smtClean="0">
                <a:solidFill>
                  <a:srgbClr val="E2561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Data Value</a:t>
            </a:r>
            <a:r>
              <a:rPr lang="en-US" altLang="ko-KR" sz="2600" b="1" smtClean="0">
                <a:solidFill>
                  <a:srgbClr val="E2561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and </a:t>
            </a:r>
            <a:r>
              <a:rPr lang="en-US" altLang="ko-KR" sz="2600" b="1" i="1" smtClean="0">
                <a:solidFill>
                  <a:srgbClr val="E2561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Provenance</a:t>
            </a:r>
            <a:r>
              <a:rPr lang="en-US" altLang="ko-KR" sz="2600" b="1" smtClean="0">
                <a:solidFill>
                  <a:srgbClr val="E2561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Similarities</a:t>
            </a:r>
            <a:endParaRPr lang="ko-KR" altLang="en-US" sz="2600" b="1" smtClean="0">
              <a:solidFill>
                <a:srgbClr val="E2561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7455" name="Rectangle 4"/>
          <p:cNvSpPr>
            <a:spLocks noGrp="1" noChangeArrowheads="1"/>
          </p:cNvSpPr>
          <p:nvPr>
            <p:ph idx="1"/>
          </p:nvPr>
        </p:nvSpPr>
        <p:spPr>
          <a:xfrm>
            <a:off x="142875" y="1538288"/>
            <a:ext cx="7929563" cy="5143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600" smtClean="0"/>
              <a:t>Adjusting     </a:t>
            </a:r>
            <a:r>
              <a:rPr lang="en-US" altLang="ko-KR" sz="400" smtClean="0"/>
              <a:t> </a:t>
            </a:r>
            <a:r>
              <a:rPr lang="en-US" altLang="ko-KR" sz="1600" smtClean="0"/>
              <a:t>with provenance similarities</a:t>
            </a:r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400" smtClean="0"/>
              <a:t>we define the similarity function between two provenances </a:t>
            </a:r>
            <a:r>
              <a:rPr lang="en-US" altLang="ko-KR" sz="1400" i="1" smtClean="0"/>
              <a:t>p</a:t>
            </a:r>
            <a:r>
              <a:rPr lang="en-US" altLang="ko-KR" sz="1400" i="1" baseline="-25000" smtClean="0"/>
              <a:t>i</a:t>
            </a:r>
            <a:r>
              <a:rPr lang="en-US" altLang="ko-KR" sz="1400" smtClean="0"/>
              <a:t>, </a:t>
            </a:r>
            <a:r>
              <a:rPr lang="en-US" altLang="ko-KR" sz="1400" i="1" smtClean="0"/>
              <a:t>p</a:t>
            </a:r>
            <a:r>
              <a:rPr lang="en-US" altLang="ko-KR" sz="1400" i="1" baseline="-25000" smtClean="0"/>
              <a:t>j</a:t>
            </a:r>
            <a:r>
              <a:rPr lang="en-US" altLang="ko-KR" sz="1400" smtClean="0"/>
              <a:t> as </a:t>
            </a:r>
            <a:r>
              <a:rPr lang="en-US" altLang="ko-KR" sz="1400" i="1" smtClean="0"/>
              <a:t>sim</a:t>
            </a:r>
            <a:r>
              <a:rPr lang="en-US" altLang="ko-KR" sz="1400" smtClean="0"/>
              <a:t>(</a:t>
            </a:r>
            <a:r>
              <a:rPr lang="en-US" altLang="ko-KR" sz="1400" i="1" smtClean="0"/>
              <a:t>p</a:t>
            </a:r>
            <a:r>
              <a:rPr lang="en-US" altLang="ko-KR" sz="1400" i="1" baseline="-25000" smtClean="0"/>
              <a:t>i</a:t>
            </a:r>
            <a:r>
              <a:rPr lang="en-US" altLang="ko-KR" sz="1400" smtClean="0"/>
              <a:t>, </a:t>
            </a:r>
            <a:r>
              <a:rPr lang="en-US" altLang="ko-KR" sz="1400" i="1" smtClean="0"/>
              <a:t>p</a:t>
            </a:r>
            <a:r>
              <a:rPr lang="en-US" altLang="ko-KR" sz="1400" i="1" baseline="-25000" smtClean="0"/>
              <a:t>j</a:t>
            </a:r>
            <a:r>
              <a:rPr lang="en-US" altLang="ko-KR" sz="1400" smtClean="0"/>
              <a:t>)</a:t>
            </a:r>
          </a:p>
          <a:p>
            <a:pPr lvl="2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300" i="1" smtClean="0"/>
              <a:t>sim</a:t>
            </a:r>
            <a:r>
              <a:rPr lang="en-US" altLang="ko-KR" sz="1300" smtClean="0"/>
              <a:t>(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i</a:t>
            </a:r>
            <a:r>
              <a:rPr lang="en-US" altLang="ko-KR" sz="1300" smtClean="0"/>
              <a:t>,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j</a:t>
            </a:r>
            <a:r>
              <a:rPr lang="en-US" altLang="ko-KR" sz="1300" smtClean="0"/>
              <a:t>) returns a similarity value in [0, 1]</a:t>
            </a:r>
          </a:p>
          <a:p>
            <a:pPr lvl="2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300" smtClean="0"/>
              <a:t>it can be computed from the tree or graph similarity measuring algorithms</a:t>
            </a:r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400" smtClean="0"/>
              <a:t>from the observation of value and provenance similarities, </a:t>
            </a:r>
          </a:p>
          <a:p>
            <a:pPr lvl="1" eaLnBrk="1" hangingPunct="1">
              <a:lnSpc>
                <a:spcPct val="70000"/>
              </a:lnSpc>
              <a:buFontTx/>
              <a:buNone/>
              <a:tabLst>
                <a:tab pos="476250" algn="l"/>
              </a:tabLst>
            </a:pPr>
            <a:r>
              <a:rPr lang="en-US" altLang="ko-KR" sz="1400" smtClean="0"/>
              <a:t>		given two data items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, </a:t>
            </a:r>
            <a:r>
              <a:rPr lang="en-US" altLang="ko-KR" sz="1400" i="1" smtClean="0"/>
              <a:t>t</a:t>
            </a:r>
            <a:r>
              <a:rPr lang="en-US" altLang="ko-KR" sz="1400" smtClean="0"/>
              <a:t> </a:t>
            </a:r>
            <a:r>
              <a:rPr lang="en-US" altLang="ko-KR" sz="1400" smtClean="0">
                <a:sym typeface="Symbol" pitchFamily="18" charset="2"/>
              </a:rPr>
              <a:t></a:t>
            </a:r>
            <a:r>
              <a:rPr lang="en-US" altLang="ko-KR" sz="1400" smtClean="0"/>
              <a:t>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, their values </a:t>
            </a:r>
            <a:r>
              <a:rPr lang="en-US" altLang="ko-KR" sz="1400" i="1" smtClean="0"/>
              <a:t>v</a:t>
            </a:r>
            <a:r>
              <a:rPr lang="en-US" altLang="ko-KR" sz="1400" i="1" baseline="-25000" smtClean="0"/>
              <a:t>d</a:t>
            </a:r>
            <a:r>
              <a:rPr lang="en-US" altLang="ko-KR" sz="1400" smtClean="0"/>
              <a:t>, </a:t>
            </a:r>
            <a:r>
              <a:rPr lang="en-US" altLang="ko-KR" sz="1400" i="1" smtClean="0"/>
              <a:t>v</a:t>
            </a:r>
            <a:r>
              <a:rPr lang="en-US" altLang="ko-KR" sz="1400" i="1" baseline="-25000" smtClean="0"/>
              <a:t>t </a:t>
            </a:r>
            <a:r>
              <a:rPr lang="en-US" altLang="ko-KR" sz="1400" smtClean="0"/>
              <a:t>, and their provenances </a:t>
            </a:r>
            <a:r>
              <a:rPr lang="en-US" altLang="ko-KR" sz="1400" i="1" smtClean="0"/>
              <a:t>p</a:t>
            </a:r>
            <a:r>
              <a:rPr lang="en-US" altLang="ko-KR" sz="1400" i="1" baseline="-25000" smtClean="0"/>
              <a:t>d</a:t>
            </a:r>
            <a:r>
              <a:rPr lang="en-US" altLang="ko-KR" sz="1400" baseline="-25000" smtClean="0"/>
              <a:t> </a:t>
            </a:r>
            <a:r>
              <a:rPr lang="en-US" altLang="ko-KR" sz="1400" smtClean="0"/>
              <a:t>, </a:t>
            </a:r>
            <a:r>
              <a:rPr lang="en-US" altLang="ko-KR" sz="1400" i="1" smtClean="0"/>
              <a:t>p</a:t>
            </a:r>
            <a:r>
              <a:rPr lang="en-US" altLang="ko-KR" sz="1400" i="1" baseline="-25000" smtClean="0"/>
              <a:t>t</a:t>
            </a:r>
          </a:p>
          <a:p>
            <a:pPr lvl="1" eaLnBrk="1" hangingPunct="1">
              <a:lnSpc>
                <a:spcPct val="70000"/>
              </a:lnSpc>
              <a:buFontTx/>
              <a:buNone/>
              <a:tabLst>
                <a:tab pos="476250" algn="l"/>
              </a:tabLst>
            </a:pPr>
            <a:r>
              <a:rPr lang="en-US" altLang="ko-KR" sz="1400" smtClean="0"/>
              <a:t>     </a:t>
            </a:r>
            <a:r>
              <a:rPr lang="en-US" altLang="ko-KR" sz="1200" smtClean="0"/>
              <a:t>(here, notation ‘</a:t>
            </a:r>
            <a:r>
              <a:rPr lang="en-US" altLang="ko-KR" sz="1200" smtClean="0">
                <a:sym typeface="Symbol" pitchFamily="18" charset="2"/>
              </a:rPr>
              <a:t></a:t>
            </a:r>
            <a:r>
              <a:rPr lang="en-US" altLang="ko-KR" sz="1200" smtClean="0"/>
              <a:t>’  means “is similar to”, and notation ‘</a:t>
            </a:r>
            <a:r>
              <a:rPr lang="en-US" altLang="ko-KR" sz="1200" u="sng" smtClean="0">
                <a:sym typeface="Symbol" pitchFamily="18" charset="2"/>
              </a:rPr>
              <a:t></a:t>
            </a:r>
            <a:r>
              <a:rPr lang="en-US" altLang="ko-KR" sz="1200" smtClean="0">
                <a:sym typeface="Symbol" pitchFamily="18" charset="2"/>
              </a:rPr>
              <a:t>’</a:t>
            </a:r>
            <a:r>
              <a:rPr lang="en-US" altLang="ko-KR" sz="1200" smtClean="0"/>
              <a:t> means “is not similar to”)</a:t>
            </a:r>
          </a:p>
          <a:p>
            <a:pPr lvl="2" eaLnBrk="1" hangingPunct="1">
              <a:lnSpc>
                <a:spcPct val="80000"/>
              </a:lnSpc>
              <a:tabLst>
                <a:tab pos="476250" algn="l"/>
              </a:tabLst>
            </a:pPr>
            <a:r>
              <a:rPr lang="en-US" altLang="ko-KR" sz="1300" smtClean="0"/>
              <a:t>if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smtClean="0">
                <a:sym typeface="Symbol" pitchFamily="18" charset="2"/>
              </a:rPr>
              <a:t></a:t>
            </a:r>
            <a:r>
              <a:rPr lang="en-US" altLang="ko-KR" sz="1300" smtClean="0"/>
              <a:t>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 and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smtClean="0">
                <a:sym typeface="Symbol" pitchFamily="18" charset="2"/>
              </a:rPr>
              <a:t></a:t>
            </a:r>
            <a:r>
              <a:rPr lang="en-US" altLang="ko-KR" sz="1300" smtClean="0"/>
              <a:t>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, the provenance similarity makes a small positive effect on     ;</a:t>
            </a:r>
          </a:p>
          <a:p>
            <a:pPr lvl="2" eaLnBrk="1" hangingPunct="1">
              <a:lnSpc>
                <a:spcPct val="80000"/>
              </a:lnSpc>
              <a:tabLst>
                <a:tab pos="476250" algn="l"/>
              </a:tabLst>
            </a:pPr>
            <a:r>
              <a:rPr lang="en-US" altLang="ko-KR" sz="1300" smtClean="0"/>
              <a:t>if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smtClean="0">
                <a:sym typeface="Symbol" pitchFamily="18" charset="2"/>
              </a:rPr>
              <a:t></a:t>
            </a:r>
            <a:r>
              <a:rPr lang="en-US" altLang="ko-KR" sz="1300" smtClean="0"/>
              <a:t>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 and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u="sng" smtClean="0">
                <a:sym typeface="Symbol" pitchFamily="18" charset="2"/>
              </a:rPr>
              <a:t></a:t>
            </a:r>
            <a:r>
              <a:rPr lang="en-US" altLang="ko-KR" sz="1300" smtClean="0">
                <a:sym typeface="Symbol" pitchFamily="18" charset="2"/>
              </a:rPr>
              <a:t>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, the provenance similarity makes a large negative effect on     ;</a:t>
            </a:r>
          </a:p>
          <a:p>
            <a:pPr lvl="2" eaLnBrk="1" hangingPunct="1">
              <a:lnSpc>
                <a:spcPct val="80000"/>
              </a:lnSpc>
              <a:tabLst>
                <a:tab pos="476250" algn="l"/>
              </a:tabLst>
            </a:pPr>
            <a:r>
              <a:rPr lang="en-US" altLang="ko-KR" sz="1300" smtClean="0"/>
              <a:t>if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u="sng" smtClean="0">
                <a:sym typeface="Symbol" pitchFamily="18" charset="2"/>
              </a:rPr>
              <a:t></a:t>
            </a:r>
            <a:r>
              <a:rPr lang="en-US" altLang="ko-KR" sz="1300" smtClean="0">
                <a:sym typeface="Symbol" pitchFamily="18" charset="2"/>
              </a:rPr>
              <a:t>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 and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smtClean="0">
                <a:sym typeface="Symbol" pitchFamily="18" charset="2"/>
              </a:rPr>
              <a:t>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, the provenance similarity makes a large positive effect on     ;</a:t>
            </a:r>
          </a:p>
          <a:p>
            <a:pPr lvl="2" eaLnBrk="1" hangingPunct="1">
              <a:lnSpc>
                <a:spcPct val="80000"/>
              </a:lnSpc>
              <a:tabLst>
                <a:tab pos="476250" algn="l"/>
              </a:tabLst>
            </a:pPr>
            <a:r>
              <a:rPr lang="en-US" altLang="ko-KR" sz="1300" smtClean="0"/>
              <a:t>if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d</a:t>
            </a:r>
            <a:r>
              <a:rPr lang="en-US" altLang="ko-KR" sz="1300" smtClean="0"/>
              <a:t> </a:t>
            </a:r>
            <a:r>
              <a:rPr lang="en-US" altLang="ko-KR" sz="1300" u="sng" smtClean="0">
                <a:sym typeface="Symbol" pitchFamily="18" charset="2"/>
              </a:rPr>
              <a:t></a:t>
            </a:r>
            <a:r>
              <a:rPr lang="en-US" altLang="ko-KR" sz="1300" smtClean="0"/>
              <a:t> </a:t>
            </a:r>
            <a:r>
              <a:rPr lang="en-US" altLang="ko-KR" sz="1300" i="1" smtClean="0"/>
              <a:t>p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 and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d</a:t>
            </a:r>
            <a:r>
              <a:rPr lang="en-US" altLang="ko-KR" sz="1300" smtClean="0">
                <a:sym typeface="Symbol" pitchFamily="18" charset="2"/>
              </a:rPr>
              <a:t> </a:t>
            </a:r>
            <a:r>
              <a:rPr lang="en-US" altLang="ko-KR" sz="1300" u="sng" smtClean="0">
                <a:sym typeface="Symbol" pitchFamily="18" charset="2"/>
              </a:rPr>
              <a:t></a:t>
            </a:r>
            <a:r>
              <a:rPr lang="en-US" altLang="ko-KR" sz="1300" smtClean="0">
                <a:sym typeface="Symbol" pitchFamily="18" charset="2"/>
              </a:rPr>
              <a:t> </a:t>
            </a:r>
            <a:r>
              <a:rPr lang="en-US" altLang="ko-KR" sz="1300" i="1" smtClean="0"/>
              <a:t>v</a:t>
            </a:r>
            <a:r>
              <a:rPr lang="en-US" altLang="ko-KR" sz="1300" i="1" baseline="-25000" smtClean="0"/>
              <a:t>t</a:t>
            </a:r>
            <a:r>
              <a:rPr lang="en-US" altLang="ko-KR" sz="1300" smtClean="0"/>
              <a:t>, the provenance similarity makes a small positive effect on     ;</a:t>
            </a:r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400" smtClean="0"/>
              <a:t>then, we first calculate the adjustable similarity between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 and </a:t>
            </a:r>
            <a:r>
              <a:rPr lang="en-US" altLang="ko-KR" sz="1400" i="1" smtClean="0"/>
              <a:t>t</a:t>
            </a:r>
            <a:r>
              <a:rPr lang="en-US" altLang="ko-KR" sz="1400" smtClean="0"/>
              <a:t>,</a:t>
            </a:r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4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14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800" smtClean="0"/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476250" algn="l"/>
              </a:tabLst>
            </a:pPr>
            <a:endParaRPr lang="en-US" altLang="ko-KR" sz="500" smtClean="0"/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476250" algn="l"/>
              </a:tabLst>
            </a:pPr>
            <a:r>
              <a:rPr lang="en-US" altLang="ko-KR" sz="1200" smtClean="0"/>
              <a:t>where </a:t>
            </a:r>
            <a:r>
              <a:rPr lang="en-US" sz="1200" i="1" smtClean="0"/>
              <a:t>dist</a:t>
            </a:r>
            <a:r>
              <a:rPr lang="en-US" sz="1200" smtClean="0"/>
              <a:t>(</a:t>
            </a:r>
            <a:r>
              <a:rPr lang="en-US" sz="1200" i="1" smtClean="0"/>
              <a:t>v</a:t>
            </a:r>
            <a:r>
              <a:rPr lang="en-US" sz="1200" i="1" baseline="-25000" smtClean="0"/>
              <a:t>d</a:t>
            </a:r>
            <a:r>
              <a:rPr lang="en-US" sz="1200" smtClean="0"/>
              <a:t>, </a:t>
            </a:r>
            <a:r>
              <a:rPr lang="en-US" sz="1200" i="1" smtClean="0"/>
              <a:t>v</a:t>
            </a:r>
            <a:r>
              <a:rPr lang="en-US" sz="1200" i="1" baseline="-25000" smtClean="0"/>
              <a:t>t</a:t>
            </a:r>
            <a:r>
              <a:rPr lang="en-US" sz="1200" smtClean="0"/>
              <a:t>) is a distance between two values, </a:t>
            </a:r>
            <a:r>
              <a:rPr lang="en-US" sz="1200" i="1" smtClean="0"/>
              <a:t>δ</a:t>
            </a:r>
            <a:r>
              <a:rPr lang="en-US" sz="1200" baseline="-25000" smtClean="0"/>
              <a:t>1</a:t>
            </a:r>
            <a:r>
              <a:rPr lang="en-US" sz="1200" smtClean="0"/>
              <a:t> is a threshold that </a:t>
            </a:r>
            <a:r>
              <a:rPr lang="en-US" sz="1200" i="1" smtClean="0"/>
              <a:t>v</a:t>
            </a:r>
            <a:r>
              <a:rPr lang="en-US" sz="1200" i="1" baseline="-25000" smtClean="0"/>
              <a:t>d</a:t>
            </a:r>
            <a:r>
              <a:rPr lang="en-US" sz="1200" smtClean="0"/>
              <a:t> and </a:t>
            </a:r>
            <a:r>
              <a:rPr lang="en-US" sz="1200" i="1" smtClean="0"/>
              <a:t>v</a:t>
            </a:r>
            <a:r>
              <a:rPr lang="en-US" sz="1200" i="1" baseline="-25000" smtClean="0"/>
              <a:t>t</a:t>
            </a:r>
            <a:r>
              <a:rPr lang="en-US" sz="1200" smtClean="0"/>
              <a:t> are                             treated to be similar; </a:t>
            </a:r>
            <a:r>
              <a:rPr lang="en-US" sz="1200" i="1" smtClean="0"/>
              <a:t>δ</a:t>
            </a:r>
            <a:r>
              <a:rPr lang="en-US" sz="1200" baseline="-25000" smtClean="0"/>
              <a:t>2</a:t>
            </a:r>
            <a:r>
              <a:rPr lang="en-US" sz="1200" smtClean="0"/>
              <a:t> is a threshold to be not similar</a:t>
            </a:r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2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2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r>
              <a:rPr lang="en-US" altLang="ko-KR" sz="1400" smtClean="0"/>
              <a:t>with the sum of adjustable similarity of </a:t>
            </a:r>
            <a:r>
              <a:rPr lang="en-US" altLang="ko-KR" sz="1400" i="1" smtClean="0"/>
              <a:t>d</a:t>
            </a:r>
            <a:r>
              <a:rPr lang="en-US" altLang="ko-KR" sz="1400" smtClean="0"/>
              <a:t>, we adjust </a:t>
            </a:r>
            <a:r>
              <a:rPr lang="en-US" altLang="ko-KR" sz="1400" i="1" smtClean="0"/>
              <a:t>v</a:t>
            </a:r>
            <a:r>
              <a:rPr lang="en-US" altLang="ko-KR" sz="1400" i="1" baseline="-25000" smtClean="0"/>
              <a:t>d</a:t>
            </a:r>
            <a:r>
              <a:rPr lang="en-US" altLang="ko-KR" sz="1400" smtClean="0"/>
              <a:t> to </a:t>
            </a:r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300" smtClean="0"/>
          </a:p>
          <a:p>
            <a:pPr lvl="1" eaLnBrk="1" hangingPunct="1">
              <a:lnSpc>
                <a:spcPct val="90000"/>
              </a:lnSpc>
              <a:tabLst>
                <a:tab pos="476250" algn="l"/>
              </a:tabLst>
            </a:pPr>
            <a:endParaRPr lang="en-US" altLang="ko-KR" sz="300" smtClean="0"/>
          </a:p>
        </p:txBody>
      </p:sp>
      <p:sp>
        <p:nvSpPr>
          <p:cNvPr id="17456" name="Rectangle 24"/>
          <p:cNvSpPr>
            <a:spLocks noChangeArrowheads="1"/>
          </p:cNvSpPr>
          <p:nvPr/>
        </p:nvSpPr>
        <p:spPr bwMode="auto">
          <a:xfrm>
            <a:off x="0" y="357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17441" name="Object 8"/>
          <p:cNvGraphicFramePr>
            <a:graphicFrameLocks noChangeAspect="1"/>
          </p:cNvGraphicFramePr>
          <p:nvPr/>
        </p:nvGraphicFramePr>
        <p:xfrm>
          <a:off x="1450975" y="1538288"/>
          <a:ext cx="192088" cy="274637"/>
        </p:xfrm>
        <a:graphic>
          <a:graphicData uri="http://schemas.openxmlformats.org/presentationml/2006/ole">
            <p:oleObj spid="_x0000_s17441" name="Equation" r:id="rId5" imgW="152280" imgH="215640" progId="">
              <p:embed/>
            </p:oleObj>
          </a:graphicData>
        </a:graphic>
      </p:graphicFrame>
      <p:pic>
        <p:nvPicPr>
          <p:cNvPr id="17457" name="Picture 3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7250" y="4214813"/>
            <a:ext cx="5953125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39"/>
          <p:cNvSpPr txBox="1"/>
          <p:nvPr/>
        </p:nvSpPr>
        <p:spPr>
          <a:xfrm>
            <a:off x="889000" y="4254500"/>
            <a:ext cx="6040438" cy="1046163"/>
          </a:xfrm>
          <a:prstGeom prst="rect">
            <a:avLst/>
          </a:prstGeom>
          <a:noFill/>
          <a:ln w="3175"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500" dirty="0">
              <a:cs typeface="+mn-cs"/>
            </a:endParaRPr>
          </a:p>
          <a:p>
            <a:pPr eaLnBrk="0" hangingPunct="0">
              <a:defRPr/>
            </a:pPr>
            <a:endParaRPr lang="en-US" sz="1300" dirty="0">
              <a:cs typeface="+mn-cs"/>
            </a:endParaRPr>
          </a:p>
          <a:p>
            <a:pPr eaLnBrk="0" hangingPunct="0">
              <a:defRPr/>
            </a:pPr>
            <a:endParaRPr lang="en-US" sz="1300" dirty="0">
              <a:cs typeface="+mn-cs"/>
            </a:endParaRPr>
          </a:p>
          <a:p>
            <a:pPr eaLnBrk="0" hangingPunct="0">
              <a:defRPr/>
            </a:pPr>
            <a:endParaRPr lang="en-US" sz="1300" dirty="0">
              <a:cs typeface="+mn-cs"/>
            </a:endParaRPr>
          </a:p>
          <a:p>
            <a:pPr eaLnBrk="0" hangingPunct="0">
              <a:defRPr/>
            </a:pPr>
            <a:endParaRPr lang="en-US" sz="1300" dirty="0">
              <a:cs typeface="+mn-cs"/>
            </a:endParaRPr>
          </a:p>
          <a:p>
            <a:pPr eaLnBrk="0" hangingPunct="0">
              <a:defRPr/>
            </a:pPr>
            <a:endParaRPr lang="en-US" sz="500" dirty="0">
              <a:cs typeface="+mn-cs"/>
            </a:endParaRPr>
          </a:p>
        </p:txBody>
      </p:sp>
      <p:graphicFrame>
        <p:nvGraphicFramePr>
          <p:cNvPr id="17443" name="Object 35"/>
          <p:cNvGraphicFramePr>
            <a:graphicFrameLocks noChangeAspect="1"/>
          </p:cNvGraphicFramePr>
          <p:nvPr/>
        </p:nvGraphicFramePr>
        <p:xfrm>
          <a:off x="5357813" y="5387975"/>
          <a:ext cx="193675" cy="238125"/>
        </p:xfrm>
        <a:graphic>
          <a:graphicData uri="http://schemas.openxmlformats.org/presentationml/2006/ole">
            <p:oleObj spid="_x0000_s17443" name="Equation" r:id="rId7" imgW="177480" imgH="215640" progId="">
              <p:embed/>
            </p:oleObj>
          </a:graphicData>
        </a:graphic>
      </p:graphicFrame>
      <p:pic>
        <p:nvPicPr>
          <p:cNvPr id="17459" name="Picture 3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57625" y="5746750"/>
            <a:ext cx="12382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Right Arrow 45"/>
          <p:cNvSpPr/>
          <p:nvPr/>
        </p:nvSpPr>
        <p:spPr bwMode="auto">
          <a:xfrm>
            <a:off x="5367338" y="5799138"/>
            <a:ext cx="428625" cy="28575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14750" y="5643563"/>
            <a:ext cx="1500188" cy="646112"/>
          </a:xfrm>
          <a:prstGeom prst="rect">
            <a:avLst/>
          </a:prstGeom>
          <a:noFill/>
          <a:ln w="3175">
            <a:solidFill>
              <a:schemeClr val="bg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500" dirty="0">
              <a:cs typeface="+mn-cs"/>
            </a:endParaRPr>
          </a:p>
          <a:p>
            <a:pPr eaLnBrk="0" hangingPunct="0">
              <a:defRPr/>
            </a:pPr>
            <a:endParaRPr lang="en-US" sz="1300" dirty="0">
              <a:cs typeface="+mn-cs"/>
            </a:endParaRPr>
          </a:p>
          <a:p>
            <a:pPr eaLnBrk="0" hangingPunct="0">
              <a:defRPr/>
            </a:pPr>
            <a:endParaRPr lang="en-US" sz="1300" dirty="0">
              <a:cs typeface="+mn-cs"/>
            </a:endParaRPr>
          </a:p>
          <a:p>
            <a:pPr eaLnBrk="0" hangingPunct="0">
              <a:defRPr/>
            </a:pPr>
            <a:endParaRPr lang="en-US" sz="500" dirty="0">
              <a:cs typeface="+mn-cs"/>
            </a:endParaRPr>
          </a:p>
        </p:txBody>
      </p:sp>
      <p:graphicFrame>
        <p:nvGraphicFramePr>
          <p:cNvPr id="17447" name="Object 39"/>
          <p:cNvGraphicFramePr>
            <a:graphicFrameLocks noChangeAspect="1"/>
          </p:cNvGraphicFramePr>
          <p:nvPr/>
        </p:nvGraphicFramePr>
        <p:xfrm>
          <a:off x="7140575" y="3114675"/>
          <a:ext cx="171450" cy="246063"/>
        </p:xfrm>
        <a:graphic>
          <a:graphicData uri="http://schemas.openxmlformats.org/presentationml/2006/ole">
            <p:oleObj spid="_x0000_s17447" name="Equation" r:id="rId9" imgW="152280" imgH="215640" progId="">
              <p:embed/>
            </p:oleObj>
          </a:graphicData>
        </a:graphic>
      </p:graphicFrame>
      <p:graphicFrame>
        <p:nvGraphicFramePr>
          <p:cNvPr id="17450" name="Object 42"/>
          <p:cNvGraphicFramePr>
            <a:graphicFrameLocks noChangeAspect="1"/>
          </p:cNvGraphicFramePr>
          <p:nvPr/>
        </p:nvGraphicFramePr>
        <p:xfrm>
          <a:off x="7186613" y="3321050"/>
          <a:ext cx="171450" cy="244475"/>
        </p:xfrm>
        <a:graphic>
          <a:graphicData uri="http://schemas.openxmlformats.org/presentationml/2006/ole">
            <p:oleObj spid="_x0000_s17450" name="Equation" r:id="rId10" imgW="152280" imgH="215640" progId="">
              <p:embed/>
            </p:oleObj>
          </a:graphicData>
        </a:graphic>
      </p:graphicFrame>
      <p:graphicFrame>
        <p:nvGraphicFramePr>
          <p:cNvPr id="17451" name="Object 43"/>
          <p:cNvGraphicFramePr>
            <a:graphicFrameLocks noChangeAspect="1"/>
          </p:cNvGraphicFramePr>
          <p:nvPr/>
        </p:nvGraphicFramePr>
        <p:xfrm>
          <a:off x="7135813" y="3517900"/>
          <a:ext cx="171450" cy="244475"/>
        </p:xfrm>
        <a:graphic>
          <a:graphicData uri="http://schemas.openxmlformats.org/presentationml/2006/ole">
            <p:oleObj spid="_x0000_s17451" name="Equation" r:id="rId11" imgW="152280" imgH="215640" progId="">
              <p:embed/>
            </p:oleObj>
          </a:graphicData>
        </a:graphic>
      </p:graphicFrame>
      <p:graphicFrame>
        <p:nvGraphicFramePr>
          <p:cNvPr id="17452" name="Object 44"/>
          <p:cNvGraphicFramePr>
            <a:graphicFrameLocks noChangeAspect="1"/>
          </p:cNvGraphicFramePr>
          <p:nvPr/>
        </p:nvGraphicFramePr>
        <p:xfrm>
          <a:off x="7142163" y="3714750"/>
          <a:ext cx="171450" cy="244475"/>
        </p:xfrm>
        <a:graphic>
          <a:graphicData uri="http://schemas.openxmlformats.org/presentationml/2006/ole">
            <p:oleObj spid="_x0000_s17452" name="Equation" r:id="rId12" imgW="152280" imgH="21564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80010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The next trust core is computed as </a:t>
            </a:r>
          </a:p>
          <a:p>
            <a:pPr lvl="1">
              <a:buFontTx/>
              <a:buNone/>
            </a:pPr>
            <a:r>
              <a:rPr lang="en-US" sz="3600" i="1" smtClean="0"/>
              <a:t>c</a:t>
            </a:r>
            <a:r>
              <a:rPr lang="en-US" sz="3600" i="1" baseline="-25000" smtClean="0"/>
              <a:t>d</a:t>
            </a:r>
            <a:r>
              <a:rPr lang="en-US" sz="3600" i="1" smtClean="0"/>
              <a:t>s</a:t>
            </a:r>
            <a:r>
              <a:rPr lang="en-US" sz="3600" i="1" baseline="-25000" smtClean="0"/>
              <a:t>d</a:t>
            </a:r>
            <a:r>
              <a:rPr lang="en-US" sz="3600" baseline="-25000" smtClean="0"/>
              <a:t> </a:t>
            </a:r>
            <a:r>
              <a:rPr lang="en-US" sz="3200" smtClean="0"/>
              <a:t>+ </a:t>
            </a:r>
            <a:r>
              <a:rPr lang="en-US" sz="3600" smtClean="0"/>
              <a:t>(1- </a:t>
            </a:r>
            <a:r>
              <a:rPr lang="en-US" sz="3600" i="1" smtClean="0"/>
              <a:t>c</a:t>
            </a:r>
            <a:r>
              <a:rPr lang="en-US" sz="3600" i="1" baseline="-25000" smtClean="0"/>
              <a:t>d</a:t>
            </a:r>
            <a:r>
              <a:rPr lang="en-US" sz="3600" smtClean="0"/>
              <a:t>)</a:t>
            </a:r>
          </a:p>
          <a:p>
            <a:pPr lvl="1">
              <a:buFontTx/>
              <a:buNone/>
            </a:pPr>
            <a:endParaRPr lang="en-US" sz="3200" smtClean="0"/>
          </a:p>
          <a:p>
            <a:pPr lvl="1">
              <a:buFontTx/>
              <a:buNone/>
            </a:pPr>
            <a:r>
              <a:rPr lang="en-US" smtClean="0"/>
              <a:t>Where </a:t>
            </a:r>
            <a:r>
              <a:rPr lang="en-US" sz="3600" i="1" smtClean="0"/>
              <a:t>c</a:t>
            </a:r>
            <a:r>
              <a:rPr lang="en-US" sz="3600" i="1" baseline="-25000" smtClean="0"/>
              <a:t>d</a:t>
            </a:r>
            <a:r>
              <a:rPr lang="en-US" smtClean="0"/>
              <a:t> is constant ranging in [0,1]</a:t>
            </a:r>
          </a:p>
          <a:p>
            <a:pPr lvl="1"/>
            <a:r>
              <a:rPr lang="en-US" smtClean="0"/>
              <a:t>If </a:t>
            </a:r>
            <a:r>
              <a:rPr lang="en-US" sz="3600" i="1" smtClean="0"/>
              <a:t>c</a:t>
            </a:r>
            <a:r>
              <a:rPr lang="en-US" sz="3600" i="1" baseline="-25000" smtClean="0"/>
              <a:t>d </a:t>
            </a:r>
            <a:r>
              <a:rPr lang="en-US" smtClean="0"/>
              <a:t>is small trust scores evolve fast</a:t>
            </a:r>
          </a:p>
          <a:p>
            <a:pPr lvl="1"/>
            <a:r>
              <a:rPr lang="en-US" smtClean="0"/>
              <a:t>If </a:t>
            </a:r>
            <a:r>
              <a:rPr lang="en-US" sz="3600" i="1" smtClean="0"/>
              <a:t>c</a:t>
            </a:r>
            <a:r>
              <a:rPr lang="en-US" sz="3600" i="1" baseline="-25000" smtClean="0"/>
              <a:t>d </a:t>
            </a:r>
            <a:r>
              <a:rPr lang="en-US" smtClean="0"/>
              <a:t>is large trust scores evolve slowly</a:t>
            </a:r>
          </a:p>
          <a:p>
            <a:pPr lvl="1"/>
            <a:r>
              <a:rPr lang="en-US" smtClean="0"/>
              <a:t>In the experiments we set it to 1/2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79388" y="692150"/>
            <a:ext cx="86868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altLang="ko-KR" sz="3800" b="1">
                <a:solidFill>
                  <a:srgbClr val="F3900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34" charset="-128"/>
              </a:rPr>
              <a:t>Computing Next Trust Scores</a:t>
            </a:r>
          </a:p>
        </p:txBody>
      </p:sp>
      <p:graphicFrame>
        <p:nvGraphicFramePr>
          <p:cNvPr id="173060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3657600" y="1981200"/>
          <a:ext cx="590550" cy="838200"/>
        </p:xfrm>
        <a:graphic>
          <a:graphicData uri="http://schemas.openxmlformats.org/presentationml/2006/ole">
            <p:oleObj spid="_x0000_s173060" name="Equation" r:id="rId3" imgW="152280" imgH="215640" progId="">
              <p:embed/>
            </p:oleObj>
          </a:graphicData>
        </a:graphic>
      </p:graphicFrame>
    </p:spTree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720725"/>
            <a:ext cx="86868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Experimental Evaluation</a:t>
            </a:r>
            <a:endParaRPr lang="ko-KR" altLang="en-US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410" name="Rectangle 4"/>
          <p:cNvSpPr>
            <a:spLocks noGrp="1" noChangeArrowheads="1"/>
          </p:cNvSpPr>
          <p:nvPr>
            <p:ph idx="1"/>
          </p:nvPr>
        </p:nvSpPr>
        <p:spPr>
          <a:xfrm>
            <a:off x="500063" y="1643063"/>
            <a:ext cx="8001000" cy="4929187"/>
          </a:xfrm>
        </p:spPr>
        <p:txBody>
          <a:bodyPr/>
          <a:lstStyle/>
          <a:p>
            <a:pPr eaLnBrk="1" hangingPunct="1">
              <a:tabLst>
                <a:tab pos="476250" algn="l"/>
              </a:tabLst>
              <a:defRPr/>
            </a:pPr>
            <a:r>
              <a:rPr lang="en-US" sz="1600" dirty="0" smtClean="0"/>
              <a:t>Simulation</a:t>
            </a:r>
          </a:p>
          <a:p>
            <a:pPr lvl="1" eaLnBrk="1" hangingPunct="1">
              <a:tabLst>
                <a:tab pos="476250" algn="l"/>
              </a:tabLst>
              <a:defRPr/>
            </a:pPr>
            <a:r>
              <a:rPr lang="en-US" sz="1400" dirty="0" smtClean="0">
                <a:cs typeface="+mn-cs"/>
              </a:rPr>
              <a:t>Sensor network as an </a:t>
            </a:r>
            <a:r>
              <a:rPr lang="en-US" sz="1400" i="1" dirty="0" smtClean="0">
                <a:cs typeface="+mn-cs"/>
              </a:rPr>
              <a:t>f</a:t>
            </a:r>
            <a:r>
              <a:rPr lang="en-US" sz="1400" dirty="0" smtClean="0">
                <a:cs typeface="+mn-cs"/>
              </a:rPr>
              <a:t>-</a:t>
            </a:r>
            <a:r>
              <a:rPr lang="en-US" sz="1400" dirty="0" err="1" smtClean="0">
                <a:cs typeface="+mn-cs"/>
              </a:rPr>
              <a:t>ary</a:t>
            </a:r>
            <a:r>
              <a:rPr lang="en-US" sz="1400" dirty="0" smtClean="0">
                <a:cs typeface="+mn-cs"/>
              </a:rPr>
              <a:t> complete tree whose </a:t>
            </a:r>
            <a:r>
              <a:rPr lang="en-US" sz="1400" dirty="0" err="1" smtClean="0">
                <a:cs typeface="+mn-cs"/>
              </a:rPr>
              <a:t>fanout</a:t>
            </a:r>
            <a:r>
              <a:rPr lang="en-US" sz="1400" dirty="0" smtClean="0">
                <a:cs typeface="+mn-cs"/>
              </a:rPr>
              <a:t> and depth are </a:t>
            </a:r>
            <a:r>
              <a:rPr lang="en-US" sz="1400" i="1" dirty="0" smtClean="0">
                <a:cs typeface="+mn-cs"/>
              </a:rPr>
              <a:t>f</a:t>
            </a:r>
            <a:r>
              <a:rPr lang="en-US" sz="1400" dirty="0" smtClean="0">
                <a:cs typeface="+mn-cs"/>
              </a:rPr>
              <a:t> and </a:t>
            </a:r>
            <a:r>
              <a:rPr lang="en-US" sz="1400" i="1" dirty="0" smtClean="0">
                <a:cs typeface="+mn-cs"/>
              </a:rPr>
              <a:t>h</a:t>
            </a:r>
            <a:r>
              <a:rPr lang="en-US" sz="1400" dirty="0" smtClean="0">
                <a:cs typeface="+mn-cs"/>
              </a:rPr>
              <a:t>, respectively</a:t>
            </a:r>
          </a:p>
          <a:p>
            <a:pPr lvl="1" eaLnBrk="1" hangingPunct="1">
              <a:tabLst>
                <a:tab pos="476250" algn="l"/>
              </a:tabLst>
              <a:defRPr/>
            </a:pPr>
            <a:r>
              <a:rPr lang="en-US" sz="1400" dirty="0" smtClean="0">
                <a:cs typeface="+mn-cs"/>
              </a:rPr>
              <a:t>Synthetic data that has a single attribute whose values follow a normal distribution with mean </a:t>
            </a:r>
            <a:r>
              <a:rPr lang="en-US" altLang="ko-KR" sz="1400" i="1" dirty="0" err="1" smtClean="0">
                <a:latin typeface="Book Antiqua"/>
                <a:cs typeface="+mn-cs"/>
              </a:rPr>
              <a:t>μ</a:t>
            </a:r>
            <a:r>
              <a:rPr lang="en-US" sz="1400" i="1" baseline="-25000" dirty="0" err="1" smtClean="0">
                <a:cs typeface="+mn-cs"/>
              </a:rPr>
              <a:t>i</a:t>
            </a:r>
            <a:r>
              <a:rPr lang="en-US" sz="1400" dirty="0" smtClean="0">
                <a:cs typeface="+mn-cs"/>
              </a:rPr>
              <a:t> and variance </a:t>
            </a:r>
            <a:r>
              <a:rPr lang="el-GR" sz="1400" i="1" dirty="0" smtClean="0">
                <a:latin typeface="Book Antiqua"/>
                <a:cs typeface="+mn-cs"/>
              </a:rPr>
              <a:t>σ</a:t>
            </a:r>
            <a:r>
              <a:rPr lang="en-US" sz="1400" i="1" baseline="-25000" dirty="0" smtClean="0">
                <a:cs typeface="+mn-cs"/>
              </a:rPr>
              <a:t>i</a:t>
            </a:r>
            <a:r>
              <a:rPr lang="en-US" sz="1400" baseline="30000" dirty="0" smtClean="0">
                <a:cs typeface="+mn-cs"/>
              </a:rPr>
              <a:t>2</a:t>
            </a:r>
            <a:r>
              <a:rPr lang="en-US" sz="1400" dirty="0" smtClean="0">
                <a:cs typeface="+mn-cs"/>
              </a:rPr>
              <a:t> for each event </a:t>
            </a:r>
            <a:r>
              <a:rPr lang="en-US" sz="1400" i="1" dirty="0" err="1" smtClean="0">
                <a:cs typeface="+mn-cs"/>
              </a:rPr>
              <a:t>i</a:t>
            </a:r>
            <a:r>
              <a:rPr lang="en-US" sz="1400" dirty="0" smtClean="0">
                <a:cs typeface="+mn-cs"/>
              </a:rPr>
              <a:t> (1 </a:t>
            </a:r>
            <a:r>
              <a:rPr lang="en-US" sz="1400" dirty="0" smtClean="0">
                <a:latin typeface="Book Antiqua"/>
                <a:cs typeface="+mn-cs"/>
              </a:rPr>
              <a:t>≤ </a:t>
            </a:r>
            <a:r>
              <a:rPr lang="en-US" sz="1400" i="1" dirty="0" err="1" smtClean="0">
                <a:cs typeface="+mn-cs"/>
              </a:rPr>
              <a:t>i</a:t>
            </a:r>
            <a:r>
              <a:rPr lang="en-US" sz="1400" dirty="0" smtClean="0">
                <a:cs typeface="+mn-cs"/>
              </a:rPr>
              <a:t> </a:t>
            </a:r>
            <a:r>
              <a:rPr lang="en-US" sz="1400" dirty="0" smtClean="0"/>
              <a:t>≤  </a:t>
            </a:r>
            <a:r>
              <a:rPr lang="en-US" sz="1400" i="1" dirty="0" err="1" smtClean="0">
                <a:cs typeface="+mn-cs"/>
              </a:rPr>
              <a:t>N</a:t>
            </a:r>
            <a:r>
              <a:rPr lang="en-US" sz="1400" i="1" baseline="-25000" dirty="0" err="1" smtClean="0">
                <a:cs typeface="+mn-cs"/>
              </a:rPr>
              <a:t>event</a:t>
            </a:r>
            <a:r>
              <a:rPr lang="en-US" sz="1400" dirty="0" smtClean="0">
                <a:cs typeface="+mn-cs"/>
              </a:rPr>
              <a:t>)</a:t>
            </a:r>
          </a:p>
          <a:p>
            <a:pPr lvl="1" eaLnBrk="1" hangingPunct="1">
              <a:tabLst>
                <a:tab pos="476250" algn="l"/>
              </a:tabLst>
              <a:defRPr/>
            </a:pPr>
            <a:r>
              <a:rPr lang="en-US" sz="1400" dirty="0" smtClean="0">
                <a:cs typeface="+mn-cs"/>
              </a:rPr>
              <a:t>Data items for an event are generated at </a:t>
            </a:r>
            <a:r>
              <a:rPr lang="en-US" sz="1400" i="1" dirty="0" err="1" smtClean="0">
                <a:cs typeface="+mn-cs"/>
              </a:rPr>
              <a:t>N</a:t>
            </a:r>
            <a:r>
              <a:rPr lang="en-US" sz="1400" i="1" baseline="-25000" dirty="0" err="1" smtClean="0">
                <a:cs typeface="+mn-cs"/>
              </a:rPr>
              <a:t>assign</a:t>
            </a:r>
            <a:r>
              <a:rPr lang="en-US" sz="1400" dirty="0" smtClean="0">
                <a:cs typeface="+mn-cs"/>
              </a:rPr>
              <a:t> leaf nodes and the interval between the assigned nodes is </a:t>
            </a:r>
            <a:r>
              <a:rPr lang="en-US" sz="1400" i="1" dirty="0" err="1" smtClean="0">
                <a:cs typeface="+mn-cs"/>
              </a:rPr>
              <a:t>N</a:t>
            </a:r>
            <a:r>
              <a:rPr lang="en-US" sz="1400" i="1" baseline="-25000" dirty="0" err="1" smtClean="0">
                <a:cs typeface="+mn-cs"/>
              </a:rPr>
              <a:t>interleave</a:t>
            </a:r>
            <a:r>
              <a:rPr lang="en-US" sz="1400" dirty="0" smtClean="0">
                <a:cs typeface="+mn-cs"/>
              </a:rPr>
              <a:t> </a:t>
            </a:r>
          </a:p>
          <a:p>
            <a:pPr lvl="1" eaLnBrk="1" hangingPunct="1">
              <a:tabLst>
                <a:tab pos="476250" algn="l"/>
              </a:tabLst>
              <a:defRPr/>
            </a:pPr>
            <a:r>
              <a:rPr lang="en-US" sz="1400" dirty="0" smtClean="0"/>
              <a:t>The number of data items in windows (for evaluating intermediate trust scores) is </a:t>
            </a:r>
            <a:r>
              <a:rPr lang="el-GR" sz="1400" i="1" dirty="0" smtClean="0">
                <a:latin typeface="Book Antiqua"/>
              </a:rPr>
              <a:t>ω</a:t>
            </a:r>
            <a:endParaRPr lang="en-US" sz="1400" i="1" dirty="0" smtClean="0">
              <a:latin typeface="Book Antiqua"/>
            </a:endParaRPr>
          </a:p>
          <a:p>
            <a:pPr lvl="1" eaLnBrk="1" hangingPunct="1">
              <a:tabLst>
                <a:tab pos="476250" algn="l"/>
              </a:tabLst>
              <a:defRPr/>
            </a:pPr>
            <a:endParaRPr lang="en-US" sz="200" i="1" dirty="0" smtClean="0">
              <a:latin typeface="Book Antiqua"/>
            </a:endParaRPr>
          </a:p>
          <a:p>
            <a:pPr lvl="1" eaLnBrk="1" hangingPunct="1">
              <a:buFontTx/>
              <a:buNone/>
              <a:tabLst>
                <a:tab pos="476250" algn="l"/>
              </a:tabLst>
              <a:defRPr/>
            </a:pPr>
            <a:r>
              <a:rPr lang="en-US" sz="1400" dirty="0" smtClean="0"/>
              <a:t>				&lt; notation and default values &gt;</a:t>
            </a:r>
            <a:endParaRPr lang="en-US" sz="1400" i="1" dirty="0" smtClean="0">
              <a:latin typeface="Book Antiqua"/>
            </a:endParaRPr>
          </a:p>
          <a:p>
            <a:pPr lvl="1" eaLnBrk="1" hangingPunct="1">
              <a:tabLst>
                <a:tab pos="476250" algn="l"/>
              </a:tabLst>
              <a:defRPr/>
            </a:pPr>
            <a:endParaRPr lang="en-US" sz="1400" dirty="0" smtClean="0"/>
          </a:p>
          <a:p>
            <a:pPr lvl="1" eaLnBrk="1" hangingPunct="1">
              <a:tabLst>
                <a:tab pos="476250" algn="l"/>
              </a:tabLst>
              <a:defRPr/>
            </a:pPr>
            <a:endParaRPr lang="en-US" sz="1400" dirty="0" smtClean="0"/>
          </a:p>
          <a:p>
            <a:pPr lvl="1" eaLnBrk="1" hangingPunct="1">
              <a:tabLst>
                <a:tab pos="476250" algn="l"/>
              </a:tabLst>
              <a:defRPr/>
            </a:pPr>
            <a:endParaRPr lang="en-US" sz="1400" dirty="0" smtClean="0"/>
          </a:p>
          <a:p>
            <a:pPr lvl="1" eaLnBrk="1" hangingPunct="1">
              <a:tabLst>
                <a:tab pos="476250" algn="l"/>
              </a:tabLst>
              <a:defRPr/>
            </a:pPr>
            <a:endParaRPr lang="en-US" sz="1400" dirty="0" smtClean="0"/>
          </a:p>
          <a:p>
            <a:pPr lvl="1" eaLnBrk="1" hangingPunct="1">
              <a:tabLst>
                <a:tab pos="476250" algn="l"/>
              </a:tabLst>
              <a:defRPr/>
            </a:pPr>
            <a:endParaRPr lang="en-US" sz="1400" dirty="0" smtClean="0"/>
          </a:p>
          <a:p>
            <a:pPr lvl="1" eaLnBrk="1" hangingPunct="1">
              <a:buFontTx/>
              <a:buNone/>
              <a:tabLst>
                <a:tab pos="476250" algn="l"/>
              </a:tabLst>
              <a:defRPr/>
            </a:pPr>
            <a:r>
              <a:rPr lang="en-US" sz="1400" dirty="0" smtClean="0"/>
              <a:t>				</a:t>
            </a:r>
          </a:p>
          <a:p>
            <a:pPr eaLnBrk="1" hangingPunct="1">
              <a:tabLst>
                <a:tab pos="476250" algn="l"/>
              </a:tabLst>
              <a:defRPr/>
            </a:pPr>
            <a:endParaRPr lang="en-US" sz="500" dirty="0" smtClean="0"/>
          </a:p>
          <a:p>
            <a:pPr eaLnBrk="1" hangingPunct="1">
              <a:tabLst>
                <a:tab pos="476250" algn="l"/>
              </a:tabLst>
              <a:defRPr/>
            </a:pPr>
            <a:endParaRPr lang="en-US" sz="500" dirty="0" smtClean="0"/>
          </a:p>
          <a:p>
            <a:pPr eaLnBrk="1" hangingPunct="1">
              <a:tabLst>
                <a:tab pos="476250" algn="l"/>
              </a:tabLst>
              <a:defRPr/>
            </a:pPr>
            <a:r>
              <a:rPr lang="en-US" sz="1600" dirty="0" smtClean="0"/>
              <a:t>Goal of the experiments:</a:t>
            </a:r>
          </a:p>
          <a:p>
            <a:pPr lvl="1" eaLnBrk="1" hangingPunct="1">
              <a:buFontTx/>
              <a:buNone/>
              <a:tabLst>
                <a:tab pos="476250" algn="l"/>
              </a:tabLst>
              <a:defRPr/>
            </a:pPr>
            <a:endParaRPr lang="en-US" sz="300" dirty="0" smtClean="0">
              <a:cs typeface="+mn-cs"/>
            </a:endParaRPr>
          </a:p>
          <a:p>
            <a:pPr lvl="1" eaLnBrk="1" hangingPunct="1">
              <a:buFontTx/>
              <a:buNone/>
              <a:tabLst>
                <a:tab pos="476250" algn="l"/>
              </a:tabLst>
              <a:defRPr/>
            </a:pPr>
            <a:r>
              <a:rPr lang="en-US" sz="1400" dirty="0" smtClean="0">
                <a:cs typeface="+mn-cs"/>
              </a:rPr>
              <a:t>showing efficiency and effectiveness of our cyclic framework</a:t>
            </a:r>
          </a:p>
        </p:txBody>
      </p:sp>
      <p:sp>
        <p:nvSpPr>
          <p:cNvPr id="163843" name="Rectangle 24"/>
          <p:cNvSpPr>
            <a:spLocks noChangeArrowheads="1"/>
          </p:cNvSpPr>
          <p:nvPr/>
        </p:nvSpPr>
        <p:spPr bwMode="auto">
          <a:xfrm>
            <a:off x="0" y="571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638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3883025"/>
            <a:ext cx="4429125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4AB8959E-AA9F-402E-8817-BEB41D8E437E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42888" y="620713"/>
            <a:ext cx="8901112" cy="88423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Experiment 1</a:t>
            </a:r>
            <a:br>
              <a:rPr lang="en-US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Computation Efficiency of the Cyclic Framework</a:t>
            </a:r>
            <a:endParaRPr lang="ko-KR" altLang="en-US" sz="28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5890" name="Rectangle 4"/>
          <p:cNvSpPr>
            <a:spLocks noGrp="1" noChangeArrowheads="1"/>
          </p:cNvSpPr>
          <p:nvPr>
            <p:ph idx="1"/>
          </p:nvPr>
        </p:nvSpPr>
        <p:spPr>
          <a:xfrm>
            <a:off x="642938" y="1785938"/>
            <a:ext cx="8001000" cy="4786312"/>
          </a:xfrm>
        </p:spPr>
        <p:txBody>
          <a:bodyPr/>
          <a:lstStyle/>
          <a:p>
            <a:pPr eaLnBrk="1" hangingPunct="1">
              <a:tabLst>
                <a:tab pos="476250" algn="l"/>
              </a:tabLst>
            </a:pPr>
            <a:r>
              <a:rPr lang="en-US" sz="1600" smtClean="0"/>
              <a:t>Measure the elapsed time for processing a data item with our cyclic framework</a:t>
            </a:r>
          </a:p>
          <a:p>
            <a:pPr eaLnBrk="1" hangingPunct="1">
              <a:tabLst>
                <a:tab pos="476250" algn="l"/>
              </a:tabLst>
            </a:pPr>
            <a:r>
              <a:rPr lang="en-US" sz="1600" smtClean="0"/>
              <a:t>For showing scalability, we vary</a:t>
            </a:r>
          </a:p>
          <a:p>
            <a:pPr eaLnBrk="1" hangingPunct="1">
              <a:buFontTx/>
              <a:buNone/>
              <a:tabLst>
                <a:tab pos="476250" algn="l"/>
              </a:tabLst>
            </a:pPr>
            <a:r>
              <a:rPr lang="en-US" sz="1600" smtClean="0"/>
              <a:t>	  1) the size of sensor networks (i.e., </a:t>
            </a:r>
            <a:r>
              <a:rPr lang="en-US" sz="1600" i="1" smtClean="0"/>
              <a:t>h</a:t>
            </a:r>
            <a:r>
              <a:rPr lang="en-US" sz="1600" smtClean="0"/>
              <a:t>) and  </a:t>
            </a:r>
          </a:p>
          <a:p>
            <a:pPr eaLnBrk="1" hangingPunct="1">
              <a:buFontTx/>
              <a:buNone/>
              <a:tabLst>
                <a:tab pos="476250" algn="l"/>
              </a:tabLst>
            </a:pPr>
            <a:r>
              <a:rPr lang="en-US" sz="1600" smtClean="0"/>
              <a:t>  	  2) the number of data items for evaluating data trust scores (i.e., </a:t>
            </a:r>
            <a:r>
              <a:rPr lang="el-GR" sz="1600" i="1" smtClean="0"/>
              <a:t>ω</a:t>
            </a:r>
            <a:r>
              <a:rPr lang="en-US" sz="1600" smtClean="0"/>
              <a:t>)</a:t>
            </a:r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lvl="1" eaLnBrk="1" hangingPunct="1">
              <a:buFontTx/>
              <a:buNone/>
              <a:tabLst>
                <a:tab pos="476250" algn="l"/>
              </a:tabLst>
            </a:pPr>
            <a:endParaRPr lang="en-US" sz="12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600" smtClean="0"/>
          </a:p>
          <a:p>
            <a:pPr eaLnBrk="1" hangingPunct="1">
              <a:tabLst>
                <a:tab pos="476250" algn="l"/>
              </a:tabLst>
            </a:pPr>
            <a:endParaRPr lang="en-US" sz="1600" smtClean="0"/>
          </a:p>
          <a:p>
            <a:pPr eaLnBrk="1" hangingPunct="1">
              <a:tabLst>
                <a:tab pos="476250" algn="l"/>
              </a:tabLst>
            </a:pPr>
            <a:endParaRPr lang="en-US" sz="1600" smtClean="0"/>
          </a:p>
          <a:p>
            <a:pPr eaLnBrk="1" hangingPunct="1">
              <a:tabLst>
                <a:tab pos="476250" algn="l"/>
              </a:tabLst>
            </a:pPr>
            <a:r>
              <a:rPr lang="en-US" sz="1600" smtClean="0"/>
              <a:t>The results show a reasonable  computation overhead and scalability both with the size of sensor network and the number of data items in windows</a:t>
            </a:r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</p:txBody>
      </p:sp>
      <p:sp>
        <p:nvSpPr>
          <p:cNvPr id="165891" name="Rectangle 24"/>
          <p:cNvSpPr>
            <a:spLocks noChangeArrowheads="1"/>
          </p:cNvSpPr>
          <p:nvPr/>
        </p:nvSpPr>
        <p:spPr bwMode="auto">
          <a:xfrm>
            <a:off x="0" y="642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65892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3214688"/>
            <a:ext cx="6092825" cy="2428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97C4A96B-83D6-41DE-B93B-1128B4752444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812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Experiment 2 </a:t>
            </a:r>
            <a:br>
              <a:rPr lang="en-US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Effectiveness of the Cyclic Framework</a:t>
            </a:r>
            <a:endParaRPr lang="ko-KR" altLang="en-US" sz="28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7938" name="Rectangle 4"/>
          <p:cNvSpPr>
            <a:spLocks noGrp="1" noChangeArrowheads="1"/>
          </p:cNvSpPr>
          <p:nvPr>
            <p:ph idx="1"/>
          </p:nvPr>
        </p:nvSpPr>
        <p:spPr>
          <a:xfrm>
            <a:off x="642938" y="1500188"/>
            <a:ext cx="7358062" cy="5143500"/>
          </a:xfrm>
        </p:spPr>
        <p:txBody>
          <a:bodyPr/>
          <a:lstStyle/>
          <a:p>
            <a:pPr eaLnBrk="1" hangingPunct="1">
              <a:tabLst>
                <a:tab pos="476250" algn="l"/>
              </a:tabLst>
            </a:pPr>
            <a:r>
              <a:rPr lang="en-US" sz="1500" smtClean="0"/>
              <a:t>Inject incorrect data items into the sensor network, and then observed the change of trust scores of data items</a:t>
            </a:r>
          </a:p>
          <a:p>
            <a:pPr eaLnBrk="1" hangingPunct="1">
              <a:tabLst>
                <a:tab pos="476250" algn="l"/>
              </a:tabLst>
            </a:pPr>
            <a:r>
              <a:rPr lang="en-US" sz="1500" smtClean="0"/>
              <a:t>For observing the effect of provenance similarities, we vary the interleaving factor (i.e., </a:t>
            </a:r>
            <a:r>
              <a:rPr lang="en-US" sz="1500" i="1" smtClean="0"/>
              <a:t>N</a:t>
            </a:r>
            <a:r>
              <a:rPr lang="en-US" sz="1500" i="1" baseline="-25000" smtClean="0"/>
              <a:t>interleave</a:t>
            </a:r>
            <a:r>
              <a:rPr lang="en-US" sz="1500" smtClean="0"/>
              <a:t>) </a:t>
            </a:r>
            <a:r>
              <a:rPr lang="en-US" sz="1500" smtClean="0">
                <a:sym typeface="Wingdings" pitchFamily="2" charset="2"/>
              </a:rPr>
              <a:t>  i</a:t>
            </a:r>
            <a:r>
              <a:rPr lang="en-US" sz="1500" smtClean="0"/>
              <a:t>f </a:t>
            </a:r>
            <a:r>
              <a:rPr lang="en-US" sz="1500" i="1" smtClean="0"/>
              <a:t>N</a:t>
            </a:r>
            <a:r>
              <a:rPr lang="en-US" sz="1500" i="1" baseline="-25000" smtClean="0"/>
              <a:t>interleave</a:t>
            </a:r>
            <a:r>
              <a:rPr lang="en-US" sz="1500" smtClean="0"/>
              <a:t> increases, the provenance similarity decreases</a:t>
            </a:r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lvl="1" eaLnBrk="1" hangingPunct="1">
              <a:buFontTx/>
              <a:buNone/>
              <a:tabLst>
                <a:tab pos="476250" algn="l"/>
              </a:tabLst>
            </a:pPr>
            <a:endParaRPr lang="en-US" sz="12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  <a:p>
            <a:pPr eaLnBrk="1" hangingPunct="1">
              <a:tabLst>
                <a:tab pos="476250" algn="l"/>
              </a:tabLst>
            </a:pPr>
            <a:endParaRPr lang="en-US" sz="500" smtClean="0"/>
          </a:p>
          <a:p>
            <a:pPr eaLnBrk="1" hangingPunct="1">
              <a:tabLst>
                <a:tab pos="476250" algn="l"/>
              </a:tabLst>
            </a:pPr>
            <a:r>
              <a:rPr lang="en-US" sz="1500" smtClean="0"/>
              <a:t>Figure (a) shows the changes in the trust scores when incorrect data items are injected, and Figure (b) shows when the correct data items are generated again</a:t>
            </a:r>
          </a:p>
          <a:p>
            <a:pPr eaLnBrk="1" hangingPunct="1">
              <a:tabLst>
                <a:tab pos="476250" algn="l"/>
              </a:tabLst>
            </a:pPr>
            <a:r>
              <a:rPr lang="en-US" sz="1500" smtClean="0"/>
              <a:t>In both cases, we can see that our cyclic frame evolves trust scores correctly </a:t>
            </a:r>
          </a:p>
          <a:p>
            <a:pPr eaLnBrk="1" hangingPunct="1">
              <a:tabLst>
                <a:tab pos="476250" algn="l"/>
              </a:tabLst>
            </a:pPr>
            <a:r>
              <a:rPr lang="en-US" sz="1500" smtClean="0"/>
              <a:t>The results also show that our principles </a:t>
            </a:r>
          </a:p>
          <a:p>
            <a:pPr lvl="1" eaLnBrk="1" hangingPunct="1">
              <a:lnSpc>
                <a:spcPct val="70000"/>
              </a:lnSpc>
              <a:tabLst>
                <a:tab pos="476250" algn="l"/>
              </a:tabLst>
            </a:pPr>
            <a:r>
              <a:rPr lang="en-US" sz="1400" i="1" smtClean="0"/>
              <a:t>different values with similar provenance result in a large negative effect </a:t>
            </a:r>
          </a:p>
          <a:p>
            <a:pPr lvl="1" eaLnBrk="1" hangingPunct="1">
              <a:lnSpc>
                <a:spcPct val="70000"/>
              </a:lnSpc>
              <a:tabLst>
                <a:tab pos="476250" algn="l"/>
              </a:tabLst>
            </a:pPr>
            <a:r>
              <a:rPr lang="en-US" sz="1400" i="1" smtClean="0"/>
              <a:t>similar values with different provenance result in a large positive effect </a:t>
            </a:r>
            <a:r>
              <a:rPr lang="en-US" sz="1400" smtClean="0"/>
              <a:t>are correct </a:t>
            </a:r>
          </a:p>
          <a:p>
            <a:pPr eaLnBrk="1" hangingPunct="1">
              <a:tabLst>
                <a:tab pos="476250" algn="l"/>
              </a:tabLst>
            </a:pPr>
            <a:endParaRPr lang="en-US" sz="1400" smtClean="0"/>
          </a:p>
        </p:txBody>
      </p:sp>
      <p:sp>
        <p:nvSpPr>
          <p:cNvPr id="167939" name="Rectangle 24"/>
          <p:cNvSpPr>
            <a:spLocks noChangeArrowheads="1"/>
          </p:cNvSpPr>
          <p:nvPr/>
        </p:nvSpPr>
        <p:spPr bwMode="auto">
          <a:xfrm>
            <a:off x="0" y="642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pic>
        <p:nvPicPr>
          <p:cNvPr id="1679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2776538"/>
            <a:ext cx="5843588" cy="2246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DDA01B42-EBD8-4505-BC4B-54E17453247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Conclusions</a:t>
            </a:r>
            <a:endParaRPr lang="ko-KR" altLang="en-US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9986" name="Rectangle 4"/>
          <p:cNvSpPr>
            <a:spLocks noGrp="1" noChangeArrowheads="1"/>
          </p:cNvSpPr>
          <p:nvPr>
            <p:ph idx="1"/>
          </p:nvPr>
        </p:nvSpPr>
        <p:spPr>
          <a:xfrm>
            <a:off x="500063" y="1285875"/>
            <a:ext cx="8286750" cy="51435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6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8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8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800" smtClean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009650" y="1724025"/>
            <a:ext cx="7134225" cy="391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0988" indent="-280988">
              <a:lnSpc>
                <a:spcPct val="110000"/>
              </a:lnSpc>
              <a:spcBef>
                <a:spcPct val="35000"/>
              </a:spcBef>
              <a:buFont typeface="Arial" pitchFamily="34" charset="0"/>
              <a:buChar char="•"/>
              <a:tabLst>
                <a:tab pos="476250" algn="l"/>
              </a:tabLst>
              <a:defRPr/>
            </a:pPr>
            <a:r>
              <a:rPr lang="en-US" altLang="ko-KR" sz="1800" kern="0" dirty="0">
                <a:latin typeface="+mn-lt"/>
                <a:cs typeface="+mn-cs"/>
              </a:rPr>
              <a:t>We address the problem of assessing data trustworthiness based on its provenance in sensor networks</a:t>
            </a:r>
          </a:p>
          <a:p>
            <a:pPr marL="280988" indent="-280988">
              <a:lnSpc>
                <a:spcPct val="110000"/>
              </a:lnSpc>
              <a:spcBef>
                <a:spcPct val="35000"/>
              </a:spcBef>
              <a:buFont typeface="Arial" pitchFamily="34" charset="0"/>
              <a:buChar char="•"/>
              <a:tabLst>
                <a:tab pos="476250" algn="l"/>
              </a:tabLst>
              <a:defRPr/>
            </a:pPr>
            <a:endParaRPr lang="en-US" altLang="ko-KR" sz="800" kern="0" dirty="0">
              <a:latin typeface="+mn-lt"/>
              <a:cs typeface="+mn-cs"/>
            </a:endParaRPr>
          </a:p>
          <a:p>
            <a:pPr marL="280988" indent="-280988">
              <a:lnSpc>
                <a:spcPct val="110000"/>
              </a:lnSpc>
              <a:spcBef>
                <a:spcPct val="35000"/>
              </a:spcBef>
              <a:buFont typeface="Arial" pitchFamily="34" charset="0"/>
              <a:buChar char="•"/>
              <a:tabLst>
                <a:tab pos="476250" algn="l"/>
              </a:tabLst>
              <a:defRPr/>
            </a:pPr>
            <a:r>
              <a:rPr lang="en-US" altLang="ko-KR" sz="1800" kern="0" dirty="0">
                <a:latin typeface="+mn-lt"/>
                <a:cs typeface="+mn-cs"/>
              </a:rPr>
              <a:t>We propose a solution providing a systematic approach for computing and evolving the trustworthiness levels of data items and network nodes</a:t>
            </a:r>
          </a:p>
          <a:p>
            <a:pPr marL="280988" indent="-280988">
              <a:lnSpc>
                <a:spcPct val="110000"/>
              </a:lnSpc>
              <a:spcBef>
                <a:spcPct val="35000"/>
              </a:spcBef>
              <a:buFont typeface="Arial" pitchFamily="34" charset="0"/>
              <a:buChar char="•"/>
              <a:tabLst>
                <a:tab pos="476250" algn="l"/>
              </a:tabLst>
              <a:defRPr/>
            </a:pPr>
            <a:endParaRPr lang="en-US" altLang="ko-KR" sz="800" kern="0" dirty="0">
              <a:latin typeface="+mn-lt"/>
              <a:cs typeface="+mn-cs"/>
            </a:endParaRPr>
          </a:p>
          <a:p>
            <a:pPr marL="280988" indent="-280988">
              <a:lnSpc>
                <a:spcPct val="110000"/>
              </a:lnSpc>
              <a:spcBef>
                <a:spcPct val="35000"/>
              </a:spcBef>
              <a:buFont typeface="Arial" pitchFamily="34" charset="0"/>
              <a:buChar char="•"/>
              <a:tabLst>
                <a:tab pos="476250" algn="l"/>
              </a:tabLst>
              <a:defRPr/>
            </a:pPr>
            <a:r>
              <a:rPr lang="en-US" altLang="ko-KR" sz="1800" kern="0" dirty="0">
                <a:latin typeface="+mn-lt"/>
                <a:cs typeface="+mn-cs"/>
              </a:rPr>
              <a:t>Future work</a:t>
            </a:r>
          </a:p>
          <a:p>
            <a:pPr marL="738188" lvl="1" indent="-280988">
              <a:lnSpc>
                <a:spcPct val="110000"/>
              </a:lnSpc>
              <a:spcBef>
                <a:spcPct val="35000"/>
              </a:spcBef>
              <a:buFont typeface="Book Antiqua" pitchFamily="18" charset="0"/>
              <a:buChar char="-"/>
              <a:tabLst>
                <a:tab pos="476250" algn="l"/>
              </a:tabLst>
              <a:defRPr/>
            </a:pPr>
            <a:r>
              <a:rPr lang="en-US" altLang="ko-KR" sz="1600" kern="0" dirty="0">
                <a:latin typeface="+mn-lt"/>
                <a:cs typeface="+mn-cs"/>
              </a:rPr>
              <a:t>more accurate computation of trust scores</a:t>
            </a:r>
          </a:p>
          <a:p>
            <a:pPr marL="738188" lvl="1" indent="-280988">
              <a:lnSpc>
                <a:spcPct val="110000"/>
              </a:lnSpc>
              <a:spcBef>
                <a:spcPct val="35000"/>
              </a:spcBef>
              <a:buFont typeface="Book Antiqua" pitchFamily="18" charset="0"/>
              <a:buChar char="-"/>
              <a:tabLst>
                <a:tab pos="476250" algn="l"/>
              </a:tabLst>
              <a:defRPr/>
            </a:pPr>
            <a:r>
              <a:rPr lang="en-US" altLang="ko-KR" sz="1600" kern="0" dirty="0">
                <a:latin typeface="+mn-lt"/>
                <a:cs typeface="+mn-cs"/>
              </a:rPr>
              <a:t>secure delivery of provenance information</a:t>
            </a:r>
          </a:p>
          <a:p>
            <a:pPr marL="738188" lvl="1" indent="-280988">
              <a:lnSpc>
                <a:spcPct val="110000"/>
              </a:lnSpc>
              <a:spcBef>
                <a:spcPct val="35000"/>
              </a:spcBef>
              <a:buFont typeface="Book Antiqua" pitchFamily="18" charset="0"/>
              <a:buChar char="-"/>
              <a:tabLst>
                <a:tab pos="476250" algn="l"/>
              </a:tabLst>
              <a:defRPr/>
            </a:pPr>
            <a:r>
              <a:rPr lang="en-US" altLang="ko-KR" sz="1600" kern="0" dirty="0">
                <a:latin typeface="+mn-lt"/>
                <a:cs typeface="+mn-cs"/>
              </a:rPr>
              <a:t>trust scores for aggregation and join in sensor networks</a:t>
            </a:r>
          </a:p>
          <a:p>
            <a:pPr marL="280988" indent="-280988">
              <a:lnSpc>
                <a:spcPct val="110000"/>
              </a:lnSpc>
              <a:spcBef>
                <a:spcPct val="35000"/>
              </a:spcBef>
              <a:tabLst>
                <a:tab pos="476250" algn="l"/>
              </a:tabLst>
              <a:defRPr/>
            </a:pPr>
            <a:endParaRPr lang="en-US" altLang="ko-KR" sz="1800" kern="0" dirty="0">
              <a:cs typeface="+mn-cs"/>
            </a:endParaRP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492223BF-3F25-4220-BF40-EF239D72F234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04813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Data Streams Everywhere</a:t>
            </a:r>
            <a:endParaRPr lang="ko-KR" altLang="en-US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7218" name="Rectangle 4"/>
          <p:cNvSpPr>
            <a:spLocks noGrp="1" noChangeArrowheads="1"/>
          </p:cNvSpPr>
          <p:nvPr>
            <p:ph idx="1"/>
          </p:nvPr>
        </p:nvSpPr>
        <p:spPr>
          <a:xfrm>
            <a:off x="500063" y="1412875"/>
            <a:ext cx="8143875" cy="51435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800" smtClean="0"/>
              <a:t>New computing environments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Ubiquitous/mobile computing, embedded systems, and sensor networks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800" smtClean="0"/>
              <a:t>New applications</a:t>
            </a:r>
            <a:endParaRPr lang="en-US" altLang="ko-KR" sz="18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Traffic control systems monitoring data from mobile sensors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Location based services (LBSs) based on user's continuously changing location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e-healthcare systems monitoring patient medical conditions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Real-time financial analysis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800" smtClean="0"/>
              <a:t>What are we interested in?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Data is originated by multiple distributed sources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Data is processed by multiple intermediate agents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smtClean="0"/>
          </a:p>
          <a:p>
            <a:pPr lvl="1" eaLnBrk="1" hangingPunct="1">
              <a:lnSpc>
                <a:spcPct val="110000"/>
              </a:lnSpc>
              <a:buFontTx/>
              <a:buNone/>
              <a:tabLst>
                <a:tab pos="476250" algn="l"/>
              </a:tabLst>
            </a:pPr>
            <a:r>
              <a:rPr lang="en-US" altLang="ko-KR" sz="1600" smtClean="0"/>
              <a:t>		Assessing </a:t>
            </a:r>
            <a:r>
              <a:rPr lang="en-US" altLang="ko-KR" sz="1600" b="1" smtClean="0">
                <a:solidFill>
                  <a:srgbClr val="262673"/>
                </a:solidFill>
              </a:rPr>
              <a:t>data trustworthiness</a:t>
            </a:r>
            <a:r>
              <a:rPr lang="en-US" altLang="ko-KR" sz="1600" smtClean="0"/>
              <a:t> is crucial for mission critical applications</a:t>
            </a:r>
            <a:endParaRPr lang="en-US" altLang="ko-KR" sz="140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140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600" smtClean="0"/>
              <a:t>Knowing </a:t>
            </a:r>
            <a:r>
              <a:rPr lang="en-US" altLang="ko-KR" sz="1600" b="1" smtClean="0">
                <a:solidFill>
                  <a:srgbClr val="262673"/>
                </a:solidFill>
              </a:rPr>
              <a:t>where the data comes from</a:t>
            </a:r>
            <a:r>
              <a:rPr lang="en-US" altLang="ko-KR" sz="1600" smtClean="0"/>
              <a:t> is crucial for assessing data trustworthiness</a:t>
            </a:r>
          </a:p>
        </p:txBody>
      </p:sp>
      <p:sp>
        <p:nvSpPr>
          <p:cNvPr id="137219" name="오른쪽 화살표 5"/>
          <p:cNvSpPr>
            <a:spLocks noChangeArrowheads="1"/>
          </p:cNvSpPr>
          <p:nvPr/>
        </p:nvSpPr>
        <p:spPr bwMode="auto">
          <a:xfrm>
            <a:off x="1000125" y="5157788"/>
            <a:ext cx="214313" cy="214312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ko-KR" altLang="en-US"/>
          </a:p>
        </p:txBody>
      </p:sp>
      <p:sp>
        <p:nvSpPr>
          <p:cNvPr id="137220" name="오른쪽 화살표 6"/>
          <p:cNvSpPr>
            <a:spLocks noChangeArrowheads="1"/>
          </p:cNvSpPr>
          <p:nvPr/>
        </p:nvSpPr>
        <p:spPr bwMode="auto">
          <a:xfrm>
            <a:off x="1000125" y="5772150"/>
            <a:ext cx="214313" cy="21431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ko-KR" altLang="en-US"/>
          </a:p>
        </p:txBody>
      </p:sp>
      <p:sp>
        <p:nvSpPr>
          <p:cNvPr id="9" name="직사각형 8"/>
          <p:cNvSpPr>
            <a:spLocks noChangeArrowheads="1"/>
          </p:cNvSpPr>
          <p:nvPr/>
        </p:nvSpPr>
        <p:spPr bwMode="auto">
          <a:xfrm>
            <a:off x="3429000" y="5988050"/>
            <a:ext cx="5143500" cy="327025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altLang="ko-KR" sz="1600" dirty="0">
                <a:cs typeface="+mn-cs"/>
              </a:rPr>
              <a:t>                                                   =  </a:t>
            </a:r>
            <a:r>
              <a:rPr lang="en-US" altLang="ko-KR" sz="1600" b="1" dirty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data provenance</a:t>
            </a:r>
            <a:endParaRPr lang="ko-KR" altLang="en-US" sz="1600" b="1" dirty="0">
              <a:solidFill>
                <a:srgbClr val="FF33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27B39F8F-FAE6-4D84-B71B-DDDF20A9C81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076450" y="5681663"/>
            <a:ext cx="28575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tabLst>
                <a:tab pos="476250" algn="l"/>
              </a:tabLst>
              <a:defRPr/>
            </a:pPr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where the data comes from</a:t>
            </a: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1835150" y="5364163"/>
            <a:ext cx="6731000" cy="327025"/>
          </a:xfrm>
          <a:prstGeom prst="rect">
            <a:avLst/>
          </a:prstGeom>
          <a:solidFill>
            <a:srgbClr val="FFFF00"/>
          </a:solidFill>
          <a:ln w="9525" algn="ctr">
            <a:solidFill>
              <a:srgbClr val="FFC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altLang="ko-KR" sz="1600">
                <a:latin typeface="Arial" charset="0"/>
              </a:rPr>
              <a:t>                                = </a:t>
            </a:r>
            <a:r>
              <a:rPr lang="en-US" altLang="ko-KR" sz="1500" b="1">
                <a:solidFill>
                  <a:srgbClr val="002060"/>
                </a:solidFill>
                <a:latin typeface="Arial" charset="0"/>
              </a:rPr>
              <a:t>how much we can trust a data item to be correct</a:t>
            </a:r>
            <a:endParaRPr lang="ko-KR" altLang="en-US" sz="1500" b="1">
              <a:solidFill>
                <a:srgbClr val="00206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2219325" y="5091113"/>
            <a:ext cx="28575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tabLst>
                <a:tab pos="476250" algn="l"/>
              </a:tabLst>
              <a:defRPr/>
            </a:pPr>
            <a:r>
              <a:rPr lang="en-US" altLang="ko-KR" sz="1600" b="1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data trustworthiness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6296E-6 L -0.04549 0.0407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16389 0.0446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10" grpId="0" animBg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404813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is Provenance?</a:t>
            </a:r>
            <a:endParaRPr lang="ko-KR" altLang="en-US" sz="36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242" name="Rectangle 4"/>
          <p:cNvSpPr>
            <a:spLocks noGrp="1" noChangeArrowheads="1"/>
          </p:cNvSpPr>
          <p:nvPr>
            <p:ph idx="1"/>
          </p:nvPr>
        </p:nvSpPr>
        <p:spPr>
          <a:xfrm>
            <a:off x="500063" y="1643063"/>
            <a:ext cx="8072437" cy="51435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800" dirty="0" smtClean="0"/>
              <a:t>In general,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476250" algn="l"/>
              </a:tabLst>
              <a:defRPr/>
            </a:pPr>
            <a:endParaRPr lang="en-US" altLang="ko-KR" sz="100" dirty="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476250" algn="l"/>
              </a:tabLst>
              <a:defRPr/>
            </a:pPr>
            <a:r>
              <a:rPr lang="en-US" altLang="ko-KR" sz="1800" dirty="0" smtClean="0"/>
              <a:t>	the origin, or history of something is known as its </a:t>
            </a:r>
            <a:r>
              <a:rPr lang="en-US" altLang="ko-KR" sz="1800" b="1" dirty="0" smtClean="0">
                <a:solidFill>
                  <a:schemeClr val="accent6">
                    <a:lumMod val="75000"/>
                  </a:schemeClr>
                </a:solidFill>
              </a:rPr>
              <a:t>provenance</a:t>
            </a:r>
            <a:r>
              <a:rPr lang="en-US" altLang="ko-KR" sz="1800" dirty="0" smtClean="0"/>
              <a:t>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endParaRPr lang="en-US" altLang="ko-KR" sz="1000" dirty="0" smtClean="0">
              <a:sym typeface="Wingdings" pitchFamily="2" charset="2"/>
            </a:endParaRP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endParaRPr lang="en-US" altLang="ko-KR" sz="1000" dirty="0" smtClean="0"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800" dirty="0" smtClean="0">
                <a:sym typeface="Wingdings" pitchFamily="2" charset="2"/>
              </a:rPr>
              <a:t>In the context of computer science,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476250" algn="l"/>
              </a:tabLst>
              <a:defRPr/>
            </a:pPr>
            <a:endParaRPr lang="en-US" altLang="ko-KR" sz="100" dirty="0" smtClean="0"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tabLst>
                <a:tab pos="476250" algn="l"/>
              </a:tabLst>
              <a:defRPr/>
            </a:pPr>
            <a:r>
              <a:rPr lang="en-US" altLang="ko-KR" sz="1800" dirty="0" smtClean="0">
                <a:sym typeface="Wingdings" pitchFamily="2" charset="2"/>
              </a:rPr>
              <a:t>	</a:t>
            </a:r>
            <a:r>
              <a:rPr lang="en-US" altLang="ko-KR" sz="1800" b="1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data provenance</a:t>
            </a:r>
            <a:r>
              <a:rPr lang="en-US" altLang="ko-KR" sz="18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US" altLang="ko-KR" sz="1800" dirty="0" smtClean="0">
                <a:sym typeface="Wingdings" pitchFamily="2" charset="2"/>
              </a:rPr>
              <a:t>refers to information documenting how data came to be in its current state - where it originated, how it was generated, and the manipulations it underwent since its creation.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C3ABFEE1-BC65-4B40-83F4-761D4C1D867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 bwMode="auto">
          <a:xfrm>
            <a:off x="500063" y="2286000"/>
            <a:ext cx="8001000" cy="2286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endParaRPr lang="ko-KR" altLang="en-US" dirty="0">
              <a:solidFill>
                <a:schemeClr val="accent5">
                  <a:lumMod val="40000"/>
                  <a:lumOff val="60000"/>
                </a:schemeClr>
              </a:solidFill>
              <a:ea typeface="굴림체" pitchFamily="49" charset="-127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625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Focus of Our Work</a:t>
            </a:r>
            <a:endParaRPr lang="ko-KR" altLang="en-US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214938" y="2909888"/>
            <a:ext cx="2643187" cy="571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endParaRPr lang="en-US" altLang="ko-KR" sz="200" dirty="0">
              <a:solidFill>
                <a:schemeClr val="tx1"/>
              </a:solidFill>
              <a:ea typeface="굴림체" pitchFamily="49" charset="-127"/>
            </a:endParaRPr>
          </a:p>
          <a:p>
            <a:pPr algn="ctr" eaLnBrk="0" hangingPunct="0">
              <a:defRPr/>
            </a:pPr>
            <a:endParaRPr lang="en-US" altLang="ko-KR" sz="200" dirty="0"/>
          </a:p>
          <a:p>
            <a:pPr algn="ctr" eaLnBrk="0" hangingPunct="0">
              <a:defRPr/>
            </a:pPr>
            <a:endParaRPr lang="en-US" altLang="ko-KR" sz="200" dirty="0">
              <a:solidFill>
                <a:schemeClr val="tx1"/>
              </a:solidFill>
              <a:ea typeface="굴림체" pitchFamily="49" charset="-127"/>
            </a:endParaRPr>
          </a:p>
          <a:p>
            <a:pPr algn="ctr" eaLnBrk="0" hangingPunct="0">
              <a:defRPr/>
            </a:pPr>
            <a:r>
              <a:rPr lang="en-US" altLang="ko-KR" sz="2000" dirty="0">
                <a:solidFill>
                  <a:schemeClr val="tx1"/>
                </a:solidFill>
                <a:ea typeface="굴림체" pitchFamily="49" charset="-127"/>
              </a:rPr>
              <a:t>Data Provenance </a:t>
            </a:r>
            <a:endParaRPr lang="ko-KR" altLang="en-US" sz="2000" dirty="0">
              <a:solidFill>
                <a:schemeClr val="tx1"/>
              </a:solidFill>
              <a:ea typeface="굴림체" pitchFamily="49" charset="-127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928688" y="2909888"/>
            <a:ext cx="2643187" cy="571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endParaRPr lang="en-US" altLang="ko-KR" sz="200" dirty="0">
              <a:solidFill>
                <a:schemeClr val="tx1"/>
              </a:solidFill>
              <a:ea typeface="굴림체" pitchFamily="49" charset="-127"/>
            </a:endParaRPr>
          </a:p>
          <a:p>
            <a:pPr algn="ctr" eaLnBrk="0" hangingPunct="0">
              <a:defRPr/>
            </a:pPr>
            <a:endParaRPr lang="en-US" altLang="ko-KR" sz="200" dirty="0"/>
          </a:p>
          <a:p>
            <a:pPr algn="ctr" eaLnBrk="0" hangingPunct="0">
              <a:defRPr/>
            </a:pPr>
            <a:endParaRPr lang="en-US" altLang="ko-KR" sz="200" dirty="0">
              <a:solidFill>
                <a:schemeClr val="tx1"/>
              </a:solidFill>
              <a:ea typeface="굴림체" pitchFamily="49" charset="-127"/>
            </a:endParaRPr>
          </a:p>
          <a:p>
            <a:pPr algn="ctr" eaLnBrk="0" hangingPunct="0">
              <a:defRPr/>
            </a:pPr>
            <a:r>
              <a:rPr lang="en-US" altLang="ko-KR" sz="2000" dirty="0">
                <a:solidFill>
                  <a:schemeClr val="tx1"/>
                </a:solidFill>
                <a:ea typeface="굴림체" pitchFamily="49" charset="-127"/>
              </a:rPr>
              <a:t>Data Trustworthiness</a:t>
            </a:r>
            <a:endParaRPr lang="ko-KR" altLang="en-US" sz="2000" dirty="0">
              <a:solidFill>
                <a:schemeClr val="tx1"/>
              </a:solidFill>
              <a:ea typeface="굴림체" pitchFamily="49" charset="-127"/>
            </a:endParaRPr>
          </a:p>
        </p:txBody>
      </p:sp>
      <p:cxnSp>
        <p:nvCxnSpPr>
          <p:cNvPr id="11272" name="직선 화살표 연결선 12"/>
          <p:cNvCxnSpPr>
            <a:cxnSpLocks noChangeShapeType="1"/>
            <a:stCxn id="9" idx="1"/>
            <a:endCxn id="10" idx="3"/>
          </p:cNvCxnSpPr>
          <p:nvPr/>
        </p:nvCxnSpPr>
        <p:spPr bwMode="auto">
          <a:xfrm rot="10800000">
            <a:off x="3571875" y="3195638"/>
            <a:ext cx="1643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1273" name="TextBox 14"/>
          <p:cNvSpPr txBox="1">
            <a:spLocks noChangeArrowheads="1"/>
          </p:cNvSpPr>
          <p:nvPr/>
        </p:nvSpPr>
        <p:spPr bwMode="auto">
          <a:xfrm>
            <a:off x="3694113" y="2805113"/>
            <a:ext cx="1500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ko-KR" sz="1600"/>
              <a:t>assessed with </a:t>
            </a:r>
            <a:endParaRPr lang="ko-KR" altLang="en-US" sz="1600"/>
          </a:p>
        </p:txBody>
      </p:sp>
      <p:sp>
        <p:nvSpPr>
          <p:cNvPr id="11274" name="TextBox 17"/>
          <p:cNvSpPr txBox="1">
            <a:spLocks noChangeArrowheads="1"/>
          </p:cNvSpPr>
          <p:nvPr/>
        </p:nvSpPr>
        <p:spPr bwMode="auto">
          <a:xfrm>
            <a:off x="4775200" y="3870325"/>
            <a:ext cx="3582988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ko-KR" sz="2000"/>
              <a:t>in Data Stream Environments</a:t>
            </a:r>
          </a:p>
          <a:p>
            <a:pPr eaLnBrk="0" hangingPunct="0"/>
            <a:r>
              <a:rPr lang="en-US" altLang="ko-KR" sz="1500"/>
              <a:t>(especially, in sensor networks)</a:t>
            </a:r>
            <a:endParaRPr lang="ko-KR" altLang="en-US" sz="1500"/>
          </a:p>
        </p:txBody>
      </p:sp>
      <p:sp>
        <p:nvSpPr>
          <p:cNvPr id="13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48C5E942-6B32-479A-944A-10B1EDBFC78C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0" grpId="0" animBg="1"/>
      <p:bldP spid="11273" grpId="0"/>
      <p:bldP spid="112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549275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Sensor Networks</a:t>
            </a:r>
            <a:endParaRPr lang="ko-KR" altLang="en-US" sz="32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xfrm>
            <a:off x="785813" y="1714500"/>
            <a:ext cx="7386637" cy="48101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800" dirty="0" smtClean="0"/>
              <a:t>Sensor networks collect large amounts of data that can convey important information for critical decision making.</a:t>
            </a:r>
          </a:p>
          <a:p>
            <a:pPr marL="923925" lvl="1" indent="-466725" eaLnBrk="1" hangingPunct="1">
              <a:lnSpc>
                <a:spcPct val="110000"/>
              </a:lnSpc>
              <a:buFontTx/>
              <a:buNone/>
              <a:tabLst>
                <a:tab pos="442913" algn="l"/>
              </a:tabLst>
              <a:defRPr/>
            </a:pPr>
            <a:r>
              <a:rPr lang="en-US" altLang="ko-KR" sz="1400" dirty="0" smtClean="0"/>
              <a:t>  e.g., traffic monitoring, healthcare monitoring, environment/habitat monitoring, SCADA (supervisory control and data acquisition) systems, …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endParaRPr lang="en-US" altLang="ko-KR" sz="800" dirty="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800" dirty="0" smtClean="0"/>
              <a:t>In near future, 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endParaRPr lang="en-US" altLang="ko-KR" sz="200" dirty="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400" dirty="0" smtClean="0"/>
              <a:t>a large number of cheap and tiny sensor nodes will be deployed everywhere</a:t>
            </a:r>
          </a:p>
          <a:p>
            <a:pPr lvl="1" eaLnBrk="1" hangingPunct="1">
              <a:lnSpc>
                <a:spcPct val="110000"/>
              </a:lnSpc>
              <a:buFontTx/>
              <a:buNone/>
              <a:tabLst>
                <a:tab pos="476250" algn="l"/>
              </a:tabLst>
              <a:defRPr/>
            </a:pPr>
            <a:r>
              <a:rPr lang="en-US" altLang="ko-KR" sz="1400" dirty="0" smtClean="0"/>
              <a:t>		(e.g., Smart Dust project (UC Berkeley) to create grain-of-sand sized sensors)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endParaRPr lang="en-US" altLang="ko-KR" sz="200" dirty="0" smtClean="0"/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400" dirty="0" smtClean="0"/>
              <a:t>there can be multiple sensor nodes monitoring a same event</a:t>
            </a:r>
          </a:p>
          <a:p>
            <a:pPr lvl="1" eaLnBrk="1" hangingPunct="1">
              <a:lnSpc>
                <a:spcPct val="110000"/>
              </a:lnSpc>
              <a:buFontTx/>
              <a:buNone/>
              <a:tabLst>
                <a:tab pos="476250" algn="l"/>
              </a:tabLst>
              <a:defRPr/>
            </a:pPr>
            <a:r>
              <a:rPr lang="en-US" altLang="ko-KR" sz="1400" dirty="0" smtClean="0"/>
              <a:t>		(e.g., mobile sensors deployed in vehicles which are moving in a same street)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endParaRPr lang="en-US" altLang="ko-KR" sz="800" dirty="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800" dirty="0" smtClean="0"/>
              <a:t>Data trustworthiness problems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400" dirty="0" smtClean="0"/>
              <a:t>Sensor nodes deployed in hostile environments can be manipulated by enemies.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400" dirty="0" smtClean="0"/>
              <a:t>Sensing accuracy can be temporally dropped due to environmental changes such as severe weather.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  <a:defRPr/>
            </a:pPr>
            <a:r>
              <a:rPr lang="en-US" altLang="ko-KR" sz="1400" dirty="0" smtClean="0"/>
              <a:t>Malfunction, low battery, …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DF9EC26D-46C5-4D71-AD00-63952751F96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9144000" cy="8509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3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 Example Senor Network: </a:t>
            </a:r>
            <a:br>
              <a:rPr lang="en-US" altLang="ko-KR" sz="23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altLang="ko-KR" sz="23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Battlefield Monitoring Sensor Network</a:t>
            </a:r>
            <a:endParaRPr lang="ko-KR" altLang="en-US" sz="23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45410" name="Picture 2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5000625"/>
            <a:ext cx="7143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1" name="Picture 3" descr="C:\Documents and Settings\lim13\Local Settings\Temporary Internet Files\Content.IE5\HIUEF1LH\MCj042420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210175" y="5000625"/>
            <a:ext cx="5715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2" name="Picture 5" descr="C:\Documents and Settings\lim13\Local Settings\Temporary Internet Files\Content.IE5\QVCRMN1I\MCj0410325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15250" y="5000625"/>
            <a:ext cx="862013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3" name="Picture 2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4363" y="5000625"/>
            <a:ext cx="7143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4" name="Picture 2" descr="C:\Program Files\Microsoft Office\MEDIA\CAGCAT10\j023307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5000625"/>
            <a:ext cx="7143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5" name="Picture 5" descr="C:\Documents and Settings\lim13\Local Settings\Temporary Internet Files\Content.IE5\QVCRMN1I\MCj0410325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75" y="5000625"/>
            <a:ext cx="862013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6" name="Picture 3" descr="C:\Documents and Settings\lim13\Local Settings\Temporary Internet Files\Content.IE5\HIUEF1LH\MCj042420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285875" y="5000625"/>
            <a:ext cx="5715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7" name="Picture 3" descr="C:\Documents and Settings\lim13\Local Settings\Temporary Internet Files\Content.IE5\HIUEF1LH\MCj042420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928813" y="5000625"/>
            <a:ext cx="5715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8" name="Picture 3" descr="C:\Documents and Settings\lim13\Local Settings\Temporary Internet Files\Content.IE5\HIUEF1LH\MCj042420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857875" y="5000625"/>
            <a:ext cx="5715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9" name="Picture 3" descr="C:\Documents and Settings\lim13\Local Settings\Temporary Internet Files\Content.IE5\HIUEF1LH\MCj042420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2643188" y="5000625"/>
            <a:ext cx="5715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0" name="Picture 6" descr="C:\Documents and Settings\lim13\Local Settings\Temporary Internet Files\Content.IE5\QVCRMN1I\MCj04348570000[1]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92188" y="3786188"/>
            <a:ext cx="5794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1" name="Picture 7" descr="C:\Documents and Settings\lim13\Local Settings\Temporary Internet Files\Content.IE5\HIUEF1LH\MCj0433922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3" y="37671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2" name="Picture 8" descr="C:\Documents and Settings\lim13\Local Settings\Temporary Internet Files\Content.IE5\HIUEF1LH\MCj0433922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71688" y="37576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3" name="Picture 11" descr="C:\Documents and Settings\lim13\Local Settings\Temporary Internet Files\Content.IE5\5HWNIOOO\MCj0287121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00213" y="2643188"/>
            <a:ext cx="5857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4" name="Picture 11" descr="C:\Documents and Settings\lim13\Local Settings\Temporary Internet Files\Content.IE5\5HWNIOOO\MCj0287121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14888" y="2714625"/>
            <a:ext cx="5857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25" name="Picture 11" descr="C:\Documents and Settings\lim13\Local Settings\Temporary Internet Files\Content.IE5\5HWNIOOO\MCj02871210000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15213" y="2714625"/>
            <a:ext cx="5857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5426" name="Straight Connector 32"/>
          <p:cNvCxnSpPr>
            <a:cxnSpLocks noChangeShapeType="1"/>
          </p:cNvCxnSpPr>
          <p:nvPr/>
        </p:nvCxnSpPr>
        <p:spPr bwMode="auto">
          <a:xfrm>
            <a:off x="214313" y="6572250"/>
            <a:ext cx="850106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Freeform 33"/>
          <p:cNvSpPr/>
          <p:nvPr/>
        </p:nvSpPr>
        <p:spPr bwMode="auto">
          <a:xfrm>
            <a:off x="228600" y="6143625"/>
            <a:ext cx="8458200" cy="241300"/>
          </a:xfrm>
          <a:custGeom>
            <a:avLst/>
            <a:gdLst>
              <a:gd name="connsiteX0" fmla="*/ 0 w 8458200"/>
              <a:gd name="connsiteY0" fmla="*/ 188912 h 241300"/>
              <a:gd name="connsiteX1" fmla="*/ 409575 w 8458200"/>
              <a:gd name="connsiteY1" fmla="*/ 17462 h 241300"/>
              <a:gd name="connsiteX2" fmla="*/ 790575 w 8458200"/>
              <a:gd name="connsiteY2" fmla="*/ 103187 h 241300"/>
              <a:gd name="connsiteX3" fmla="*/ 1009650 w 8458200"/>
              <a:gd name="connsiteY3" fmla="*/ 217487 h 241300"/>
              <a:gd name="connsiteX4" fmla="*/ 1343025 w 8458200"/>
              <a:gd name="connsiteY4" fmla="*/ 198437 h 241300"/>
              <a:gd name="connsiteX5" fmla="*/ 1428750 w 8458200"/>
              <a:gd name="connsiteY5" fmla="*/ 55562 h 241300"/>
              <a:gd name="connsiteX6" fmla="*/ 1676400 w 8458200"/>
              <a:gd name="connsiteY6" fmla="*/ 169862 h 241300"/>
              <a:gd name="connsiteX7" fmla="*/ 1752600 w 8458200"/>
              <a:gd name="connsiteY7" fmla="*/ 169862 h 241300"/>
              <a:gd name="connsiteX8" fmla="*/ 1943100 w 8458200"/>
              <a:gd name="connsiteY8" fmla="*/ 84137 h 241300"/>
              <a:gd name="connsiteX9" fmla="*/ 2219325 w 8458200"/>
              <a:gd name="connsiteY9" fmla="*/ 55562 h 241300"/>
              <a:gd name="connsiteX10" fmla="*/ 2486025 w 8458200"/>
              <a:gd name="connsiteY10" fmla="*/ 179387 h 241300"/>
              <a:gd name="connsiteX11" fmla="*/ 2705100 w 8458200"/>
              <a:gd name="connsiteY11" fmla="*/ 188912 h 241300"/>
              <a:gd name="connsiteX12" fmla="*/ 2895600 w 8458200"/>
              <a:gd name="connsiteY12" fmla="*/ 65087 h 241300"/>
              <a:gd name="connsiteX13" fmla="*/ 3257550 w 8458200"/>
              <a:gd name="connsiteY13" fmla="*/ 74612 h 241300"/>
              <a:gd name="connsiteX14" fmla="*/ 3552825 w 8458200"/>
              <a:gd name="connsiteY14" fmla="*/ 169862 h 241300"/>
              <a:gd name="connsiteX15" fmla="*/ 3667125 w 8458200"/>
              <a:gd name="connsiteY15" fmla="*/ 236537 h 241300"/>
              <a:gd name="connsiteX16" fmla="*/ 3876675 w 8458200"/>
              <a:gd name="connsiteY16" fmla="*/ 198437 h 241300"/>
              <a:gd name="connsiteX17" fmla="*/ 4143375 w 8458200"/>
              <a:gd name="connsiteY17" fmla="*/ 103187 h 241300"/>
              <a:gd name="connsiteX18" fmla="*/ 4333875 w 8458200"/>
              <a:gd name="connsiteY18" fmla="*/ 84137 h 241300"/>
              <a:gd name="connsiteX19" fmla="*/ 4600575 w 8458200"/>
              <a:gd name="connsiteY19" fmla="*/ 84137 h 241300"/>
              <a:gd name="connsiteX20" fmla="*/ 4772025 w 8458200"/>
              <a:gd name="connsiteY20" fmla="*/ 150812 h 241300"/>
              <a:gd name="connsiteX21" fmla="*/ 4857750 w 8458200"/>
              <a:gd name="connsiteY21" fmla="*/ 169862 h 241300"/>
              <a:gd name="connsiteX22" fmla="*/ 5048250 w 8458200"/>
              <a:gd name="connsiteY22" fmla="*/ 160337 h 241300"/>
              <a:gd name="connsiteX23" fmla="*/ 5334000 w 8458200"/>
              <a:gd name="connsiteY23" fmla="*/ 93662 h 241300"/>
              <a:gd name="connsiteX24" fmla="*/ 5724525 w 8458200"/>
              <a:gd name="connsiteY24" fmla="*/ 65087 h 241300"/>
              <a:gd name="connsiteX25" fmla="*/ 6010275 w 8458200"/>
              <a:gd name="connsiteY25" fmla="*/ 169862 h 241300"/>
              <a:gd name="connsiteX26" fmla="*/ 6153150 w 8458200"/>
              <a:gd name="connsiteY26" fmla="*/ 217487 h 241300"/>
              <a:gd name="connsiteX27" fmla="*/ 6391275 w 8458200"/>
              <a:gd name="connsiteY27" fmla="*/ 188912 h 241300"/>
              <a:gd name="connsiteX28" fmla="*/ 6743700 w 8458200"/>
              <a:gd name="connsiteY28" fmla="*/ 74612 h 241300"/>
              <a:gd name="connsiteX29" fmla="*/ 7067550 w 8458200"/>
              <a:gd name="connsiteY29" fmla="*/ 46037 h 241300"/>
              <a:gd name="connsiteX30" fmla="*/ 7419975 w 8458200"/>
              <a:gd name="connsiteY30" fmla="*/ 103187 h 241300"/>
              <a:gd name="connsiteX31" fmla="*/ 7496175 w 8458200"/>
              <a:gd name="connsiteY31" fmla="*/ 141287 h 241300"/>
              <a:gd name="connsiteX32" fmla="*/ 7677150 w 8458200"/>
              <a:gd name="connsiteY32" fmla="*/ 217487 h 241300"/>
              <a:gd name="connsiteX33" fmla="*/ 7943850 w 8458200"/>
              <a:gd name="connsiteY33" fmla="*/ 169862 h 241300"/>
              <a:gd name="connsiteX34" fmla="*/ 8210550 w 8458200"/>
              <a:gd name="connsiteY34" fmla="*/ 26987 h 241300"/>
              <a:gd name="connsiteX35" fmla="*/ 8324850 w 8458200"/>
              <a:gd name="connsiteY35" fmla="*/ 7937 h 241300"/>
              <a:gd name="connsiteX36" fmla="*/ 8401050 w 8458200"/>
              <a:gd name="connsiteY36" fmla="*/ 65087 h 241300"/>
              <a:gd name="connsiteX37" fmla="*/ 8458200 w 8458200"/>
              <a:gd name="connsiteY37" fmla="*/ 84137 h 24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458200" h="241300">
                <a:moveTo>
                  <a:pt x="0" y="188912"/>
                </a:moveTo>
                <a:cubicBezTo>
                  <a:pt x="138906" y="110330"/>
                  <a:pt x="277813" y="31749"/>
                  <a:pt x="409575" y="17462"/>
                </a:cubicBezTo>
                <a:cubicBezTo>
                  <a:pt x="541337" y="3175"/>
                  <a:pt x="690563" y="69850"/>
                  <a:pt x="790575" y="103187"/>
                </a:cubicBezTo>
                <a:cubicBezTo>
                  <a:pt x="890587" y="136524"/>
                  <a:pt x="917575" y="201612"/>
                  <a:pt x="1009650" y="217487"/>
                </a:cubicBezTo>
                <a:cubicBezTo>
                  <a:pt x="1101725" y="233362"/>
                  <a:pt x="1273175" y="225425"/>
                  <a:pt x="1343025" y="198437"/>
                </a:cubicBezTo>
                <a:cubicBezTo>
                  <a:pt x="1412875" y="171450"/>
                  <a:pt x="1373188" y="60325"/>
                  <a:pt x="1428750" y="55562"/>
                </a:cubicBezTo>
                <a:cubicBezTo>
                  <a:pt x="1484313" y="50800"/>
                  <a:pt x="1622425" y="150812"/>
                  <a:pt x="1676400" y="169862"/>
                </a:cubicBezTo>
                <a:cubicBezTo>
                  <a:pt x="1730375" y="188912"/>
                  <a:pt x="1708150" y="184149"/>
                  <a:pt x="1752600" y="169862"/>
                </a:cubicBezTo>
                <a:cubicBezTo>
                  <a:pt x="1797050" y="155575"/>
                  <a:pt x="1865313" y="103187"/>
                  <a:pt x="1943100" y="84137"/>
                </a:cubicBezTo>
                <a:cubicBezTo>
                  <a:pt x="2020887" y="65087"/>
                  <a:pt x="2128838" y="39687"/>
                  <a:pt x="2219325" y="55562"/>
                </a:cubicBezTo>
                <a:cubicBezTo>
                  <a:pt x="2309812" y="71437"/>
                  <a:pt x="2405063" y="157162"/>
                  <a:pt x="2486025" y="179387"/>
                </a:cubicBezTo>
                <a:cubicBezTo>
                  <a:pt x="2566988" y="201612"/>
                  <a:pt x="2636838" y="207962"/>
                  <a:pt x="2705100" y="188912"/>
                </a:cubicBezTo>
                <a:cubicBezTo>
                  <a:pt x="2773362" y="169862"/>
                  <a:pt x="2803525" y="84137"/>
                  <a:pt x="2895600" y="65087"/>
                </a:cubicBezTo>
                <a:cubicBezTo>
                  <a:pt x="2987675" y="46037"/>
                  <a:pt x="3148012" y="57149"/>
                  <a:pt x="3257550" y="74612"/>
                </a:cubicBezTo>
                <a:cubicBezTo>
                  <a:pt x="3367088" y="92075"/>
                  <a:pt x="3484562" y="142874"/>
                  <a:pt x="3552825" y="169862"/>
                </a:cubicBezTo>
                <a:cubicBezTo>
                  <a:pt x="3621088" y="196850"/>
                  <a:pt x="3613150" y="231774"/>
                  <a:pt x="3667125" y="236537"/>
                </a:cubicBezTo>
                <a:cubicBezTo>
                  <a:pt x="3721100" y="241300"/>
                  <a:pt x="3797300" y="220662"/>
                  <a:pt x="3876675" y="198437"/>
                </a:cubicBezTo>
                <a:cubicBezTo>
                  <a:pt x="3956050" y="176212"/>
                  <a:pt x="4067175" y="122237"/>
                  <a:pt x="4143375" y="103187"/>
                </a:cubicBezTo>
                <a:cubicBezTo>
                  <a:pt x="4219575" y="84137"/>
                  <a:pt x="4257675" y="87312"/>
                  <a:pt x="4333875" y="84137"/>
                </a:cubicBezTo>
                <a:cubicBezTo>
                  <a:pt x="4410075" y="80962"/>
                  <a:pt x="4527550" y="73025"/>
                  <a:pt x="4600575" y="84137"/>
                </a:cubicBezTo>
                <a:cubicBezTo>
                  <a:pt x="4673600" y="95249"/>
                  <a:pt x="4729163" y="136525"/>
                  <a:pt x="4772025" y="150812"/>
                </a:cubicBezTo>
                <a:cubicBezTo>
                  <a:pt x="4814887" y="165099"/>
                  <a:pt x="4811713" y="168275"/>
                  <a:pt x="4857750" y="169862"/>
                </a:cubicBezTo>
                <a:cubicBezTo>
                  <a:pt x="4903787" y="171449"/>
                  <a:pt x="4968875" y="173037"/>
                  <a:pt x="5048250" y="160337"/>
                </a:cubicBezTo>
                <a:cubicBezTo>
                  <a:pt x="5127625" y="147637"/>
                  <a:pt x="5221288" y="109537"/>
                  <a:pt x="5334000" y="93662"/>
                </a:cubicBezTo>
                <a:cubicBezTo>
                  <a:pt x="5446713" y="77787"/>
                  <a:pt x="5611813" y="52387"/>
                  <a:pt x="5724525" y="65087"/>
                </a:cubicBezTo>
                <a:cubicBezTo>
                  <a:pt x="5837237" y="77787"/>
                  <a:pt x="5938838" y="144462"/>
                  <a:pt x="6010275" y="169862"/>
                </a:cubicBezTo>
                <a:cubicBezTo>
                  <a:pt x="6081712" y="195262"/>
                  <a:pt x="6089650" y="214312"/>
                  <a:pt x="6153150" y="217487"/>
                </a:cubicBezTo>
                <a:cubicBezTo>
                  <a:pt x="6216650" y="220662"/>
                  <a:pt x="6292850" y="212725"/>
                  <a:pt x="6391275" y="188912"/>
                </a:cubicBezTo>
                <a:cubicBezTo>
                  <a:pt x="6489700" y="165100"/>
                  <a:pt x="6630988" y="98424"/>
                  <a:pt x="6743700" y="74612"/>
                </a:cubicBezTo>
                <a:cubicBezTo>
                  <a:pt x="6856412" y="50800"/>
                  <a:pt x="6954838" y="41275"/>
                  <a:pt x="7067550" y="46037"/>
                </a:cubicBezTo>
                <a:cubicBezTo>
                  <a:pt x="7180263" y="50800"/>
                  <a:pt x="7348538" y="87312"/>
                  <a:pt x="7419975" y="103187"/>
                </a:cubicBezTo>
                <a:cubicBezTo>
                  <a:pt x="7491412" y="119062"/>
                  <a:pt x="7453313" y="122237"/>
                  <a:pt x="7496175" y="141287"/>
                </a:cubicBezTo>
                <a:cubicBezTo>
                  <a:pt x="7539038" y="160337"/>
                  <a:pt x="7602538" y="212725"/>
                  <a:pt x="7677150" y="217487"/>
                </a:cubicBezTo>
                <a:cubicBezTo>
                  <a:pt x="7751763" y="222250"/>
                  <a:pt x="7854950" y="201612"/>
                  <a:pt x="7943850" y="169862"/>
                </a:cubicBezTo>
                <a:cubicBezTo>
                  <a:pt x="8032750" y="138112"/>
                  <a:pt x="8147050" y="53974"/>
                  <a:pt x="8210550" y="26987"/>
                </a:cubicBezTo>
                <a:cubicBezTo>
                  <a:pt x="8274050" y="0"/>
                  <a:pt x="8293100" y="1587"/>
                  <a:pt x="8324850" y="7937"/>
                </a:cubicBezTo>
                <a:cubicBezTo>
                  <a:pt x="8356600" y="14287"/>
                  <a:pt x="8378825" y="52387"/>
                  <a:pt x="8401050" y="65087"/>
                </a:cubicBezTo>
                <a:cubicBezTo>
                  <a:pt x="8423275" y="77787"/>
                  <a:pt x="8428038" y="17462"/>
                  <a:pt x="8458200" y="84137"/>
                </a:cubicBezTo>
              </a:path>
            </a:pathLst>
          </a:custGeom>
          <a:noFill/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cxnSp>
        <p:nvCxnSpPr>
          <p:cNvPr id="145428" name="Straight Connector 36"/>
          <p:cNvCxnSpPr>
            <a:cxnSpLocks noChangeShapeType="1"/>
          </p:cNvCxnSpPr>
          <p:nvPr/>
        </p:nvCxnSpPr>
        <p:spPr bwMode="auto">
          <a:xfrm rot="5400000">
            <a:off x="106363" y="6607175"/>
            <a:ext cx="2143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5429" name="Straight Connector 40"/>
          <p:cNvCxnSpPr>
            <a:cxnSpLocks noChangeShapeType="1"/>
          </p:cNvCxnSpPr>
          <p:nvPr/>
        </p:nvCxnSpPr>
        <p:spPr bwMode="auto">
          <a:xfrm rot="5400000">
            <a:off x="3322638" y="6607175"/>
            <a:ext cx="2143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5430" name="Straight Connector 41"/>
          <p:cNvCxnSpPr>
            <a:cxnSpLocks noChangeShapeType="1"/>
          </p:cNvCxnSpPr>
          <p:nvPr/>
        </p:nvCxnSpPr>
        <p:spPr bwMode="auto">
          <a:xfrm rot="5400000">
            <a:off x="6608763" y="6607175"/>
            <a:ext cx="2143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5431" name="Straight Connector 42"/>
          <p:cNvCxnSpPr>
            <a:cxnSpLocks noChangeShapeType="1"/>
          </p:cNvCxnSpPr>
          <p:nvPr/>
        </p:nvCxnSpPr>
        <p:spPr bwMode="auto">
          <a:xfrm rot="5400000">
            <a:off x="8607426" y="6607175"/>
            <a:ext cx="214312" cy="1587"/>
          </a:xfrm>
          <a:prstGeom prst="lin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45432" name="TextBox 43"/>
          <p:cNvSpPr txBox="1">
            <a:spLocks noChangeArrowheads="1"/>
          </p:cNvSpPr>
          <p:nvPr/>
        </p:nvSpPr>
        <p:spPr bwMode="auto">
          <a:xfrm>
            <a:off x="1368425" y="6572250"/>
            <a:ext cx="8461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200" b="1"/>
              <a:t>Region A</a:t>
            </a:r>
          </a:p>
        </p:txBody>
      </p:sp>
      <p:sp>
        <p:nvSpPr>
          <p:cNvPr id="145433" name="TextBox 44"/>
          <p:cNvSpPr txBox="1">
            <a:spLocks noChangeArrowheads="1"/>
          </p:cNvSpPr>
          <p:nvPr/>
        </p:nvSpPr>
        <p:spPr bwMode="auto">
          <a:xfrm>
            <a:off x="4786313" y="6572250"/>
            <a:ext cx="8461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200" b="1"/>
              <a:t>Region B</a:t>
            </a:r>
          </a:p>
        </p:txBody>
      </p:sp>
      <p:sp>
        <p:nvSpPr>
          <p:cNvPr id="145434" name="TextBox 45"/>
          <p:cNvSpPr txBox="1">
            <a:spLocks noChangeArrowheads="1"/>
          </p:cNvSpPr>
          <p:nvPr/>
        </p:nvSpPr>
        <p:spPr bwMode="auto">
          <a:xfrm>
            <a:off x="7429500" y="6572250"/>
            <a:ext cx="8366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ko-KR" sz="1200" b="1"/>
              <a:t>Region C</a:t>
            </a:r>
          </a:p>
        </p:txBody>
      </p:sp>
      <p:sp>
        <p:nvSpPr>
          <p:cNvPr id="48" name="Isosceles Triangle 47"/>
          <p:cNvSpPr/>
          <p:nvPr/>
        </p:nvSpPr>
        <p:spPr bwMode="auto">
          <a:xfrm>
            <a:off x="500063" y="5357813"/>
            <a:ext cx="571500" cy="1000125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49" name="Isosceles Triangle 48"/>
          <p:cNvSpPr/>
          <p:nvPr/>
        </p:nvSpPr>
        <p:spPr bwMode="auto">
          <a:xfrm>
            <a:off x="1500188" y="5357813"/>
            <a:ext cx="214312" cy="1000125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0" name="Isosceles Triangle 49"/>
          <p:cNvSpPr/>
          <p:nvPr/>
        </p:nvSpPr>
        <p:spPr bwMode="auto">
          <a:xfrm>
            <a:off x="2143125" y="5357813"/>
            <a:ext cx="214313" cy="1000125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1" name="Isosceles Triangle 50"/>
          <p:cNvSpPr/>
          <p:nvPr/>
        </p:nvSpPr>
        <p:spPr bwMode="auto">
          <a:xfrm>
            <a:off x="2857500" y="5357813"/>
            <a:ext cx="228600" cy="1019175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2" name="Isosceles Triangle 51"/>
          <p:cNvSpPr/>
          <p:nvPr/>
        </p:nvSpPr>
        <p:spPr bwMode="auto">
          <a:xfrm>
            <a:off x="2786063" y="5357813"/>
            <a:ext cx="2500312" cy="1019175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3" name="Isosceles Triangle 52"/>
          <p:cNvSpPr/>
          <p:nvPr/>
        </p:nvSpPr>
        <p:spPr bwMode="auto">
          <a:xfrm>
            <a:off x="4500563" y="5357813"/>
            <a:ext cx="571500" cy="1000125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4" name="Isosceles Triangle 53"/>
          <p:cNvSpPr/>
          <p:nvPr/>
        </p:nvSpPr>
        <p:spPr bwMode="auto">
          <a:xfrm>
            <a:off x="7000875" y="5286375"/>
            <a:ext cx="571500" cy="1143000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5" name="Isosceles Triangle 54"/>
          <p:cNvSpPr/>
          <p:nvPr/>
        </p:nvSpPr>
        <p:spPr bwMode="auto">
          <a:xfrm>
            <a:off x="6858000" y="5286375"/>
            <a:ext cx="2500313" cy="1143000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6" name="Isosceles Triangle 55"/>
          <p:cNvSpPr/>
          <p:nvPr/>
        </p:nvSpPr>
        <p:spPr bwMode="auto">
          <a:xfrm>
            <a:off x="5429250" y="5286375"/>
            <a:ext cx="214313" cy="1143000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7" name="Isosceles Triangle 56"/>
          <p:cNvSpPr/>
          <p:nvPr/>
        </p:nvSpPr>
        <p:spPr bwMode="auto">
          <a:xfrm>
            <a:off x="6072188" y="5286375"/>
            <a:ext cx="214312" cy="1143000"/>
          </a:xfrm>
          <a:prstGeom prst="triangle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cxnSp>
        <p:nvCxnSpPr>
          <p:cNvPr id="145445" name="Straight Connector 58"/>
          <p:cNvCxnSpPr>
            <a:cxnSpLocks noChangeShapeType="1"/>
          </p:cNvCxnSpPr>
          <p:nvPr/>
        </p:nvCxnSpPr>
        <p:spPr bwMode="auto">
          <a:xfrm rot="5400000" flipH="1" flipV="1">
            <a:off x="716757" y="4434681"/>
            <a:ext cx="635000" cy="496887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46" name="Straight Connector 61"/>
          <p:cNvCxnSpPr>
            <a:cxnSpLocks noChangeShapeType="1"/>
          </p:cNvCxnSpPr>
          <p:nvPr/>
        </p:nvCxnSpPr>
        <p:spPr bwMode="auto">
          <a:xfrm rot="16200000" flipV="1">
            <a:off x="1109663" y="4538662"/>
            <a:ext cx="635000" cy="288925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47" name="Straight Connector 64"/>
          <p:cNvCxnSpPr>
            <a:cxnSpLocks noChangeShapeType="1"/>
          </p:cNvCxnSpPr>
          <p:nvPr/>
        </p:nvCxnSpPr>
        <p:spPr bwMode="auto">
          <a:xfrm rot="16200000" flipV="1">
            <a:off x="1431132" y="4217193"/>
            <a:ext cx="635000" cy="931863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48" name="Straight Connector 67"/>
          <p:cNvCxnSpPr>
            <a:cxnSpLocks noChangeShapeType="1"/>
          </p:cNvCxnSpPr>
          <p:nvPr/>
        </p:nvCxnSpPr>
        <p:spPr bwMode="auto">
          <a:xfrm rot="16200000" flipV="1">
            <a:off x="2360613" y="4432300"/>
            <a:ext cx="600075" cy="536575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49" name="Straight Connector 70"/>
          <p:cNvCxnSpPr>
            <a:cxnSpLocks noChangeShapeType="1"/>
          </p:cNvCxnSpPr>
          <p:nvPr/>
        </p:nvCxnSpPr>
        <p:spPr bwMode="auto">
          <a:xfrm rot="5400000" flipH="1" flipV="1">
            <a:off x="2003425" y="4611688"/>
            <a:ext cx="600075" cy="177800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0" name="Straight Connector 73"/>
          <p:cNvCxnSpPr>
            <a:cxnSpLocks noChangeShapeType="1"/>
          </p:cNvCxnSpPr>
          <p:nvPr/>
        </p:nvCxnSpPr>
        <p:spPr bwMode="auto">
          <a:xfrm rot="16200000" flipH="1">
            <a:off x="1921669" y="3286919"/>
            <a:ext cx="542925" cy="398463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1" name="Straight Connector 76"/>
          <p:cNvCxnSpPr>
            <a:cxnSpLocks noChangeShapeType="1"/>
          </p:cNvCxnSpPr>
          <p:nvPr/>
        </p:nvCxnSpPr>
        <p:spPr bwMode="auto">
          <a:xfrm rot="5400000">
            <a:off x="1352550" y="3144838"/>
            <a:ext cx="571500" cy="711200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2" name="Straight Connector 79"/>
          <p:cNvCxnSpPr>
            <a:cxnSpLocks noChangeShapeType="1"/>
          </p:cNvCxnSpPr>
          <p:nvPr/>
        </p:nvCxnSpPr>
        <p:spPr bwMode="auto">
          <a:xfrm rot="5400000" flipH="1" flipV="1">
            <a:off x="4260057" y="4152106"/>
            <a:ext cx="590550" cy="1106487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3" name="Straight Connector 82"/>
          <p:cNvCxnSpPr>
            <a:cxnSpLocks noChangeShapeType="1"/>
          </p:cNvCxnSpPr>
          <p:nvPr/>
        </p:nvCxnSpPr>
        <p:spPr bwMode="auto">
          <a:xfrm rot="16200000" flipV="1">
            <a:off x="5330825" y="4187825"/>
            <a:ext cx="590550" cy="1035050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4" name="Straight Connector 85"/>
          <p:cNvCxnSpPr>
            <a:cxnSpLocks noChangeShapeType="1"/>
          </p:cNvCxnSpPr>
          <p:nvPr/>
        </p:nvCxnSpPr>
        <p:spPr bwMode="auto">
          <a:xfrm rot="5400000" flipH="1" flipV="1">
            <a:off x="4649788" y="4541837"/>
            <a:ext cx="590550" cy="327025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5" name="Straight Connector 88"/>
          <p:cNvCxnSpPr>
            <a:cxnSpLocks noChangeShapeType="1"/>
          </p:cNvCxnSpPr>
          <p:nvPr/>
        </p:nvCxnSpPr>
        <p:spPr bwMode="auto">
          <a:xfrm rot="16200000" flipV="1">
            <a:off x="5006975" y="4511675"/>
            <a:ext cx="590550" cy="387350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6" name="Straight Connector 91"/>
          <p:cNvCxnSpPr>
            <a:cxnSpLocks noChangeShapeType="1"/>
          </p:cNvCxnSpPr>
          <p:nvPr/>
        </p:nvCxnSpPr>
        <p:spPr bwMode="auto">
          <a:xfrm rot="5400000" flipH="1" flipV="1">
            <a:off x="4868068" y="3526632"/>
            <a:ext cx="481013" cy="0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7" name="Straight Connector 94"/>
          <p:cNvCxnSpPr>
            <a:cxnSpLocks noChangeShapeType="1"/>
          </p:cNvCxnSpPr>
          <p:nvPr/>
        </p:nvCxnSpPr>
        <p:spPr bwMode="auto">
          <a:xfrm rot="5400000" flipH="1" flipV="1">
            <a:off x="6640513" y="3932237"/>
            <a:ext cx="1714500" cy="422275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58" name="Straight Connector 97"/>
          <p:cNvCxnSpPr>
            <a:cxnSpLocks noChangeShapeType="1"/>
          </p:cNvCxnSpPr>
          <p:nvPr/>
        </p:nvCxnSpPr>
        <p:spPr bwMode="auto">
          <a:xfrm rot="16200000" flipV="1">
            <a:off x="7069932" y="3925093"/>
            <a:ext cx="1714500" cy="436563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pic>
        <p:nvPicPr>
          <p:cNvPr id="145459" name="Picture 13" descr="C:\Documents and Settings\lim13\Local Settings\Temporary Internet Files\Content.IE5\HIUEF1LH\MCj02507190000[1].wmf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500563" y="1500188"/>
            <a:ext cx="11430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5460" name="Straight Connector 102"/>
          <p:cNvCxnSpPr>
            <a:cxnSpLocks noChangeShapeType="1"/>
          </p:cNvCxnSpPr>
          <p:nvPr/>
        </p:nvCxnSpPr>
        <p:spPr bwMode="auto">
          <a:xfrm flipV="1">
            <a:off x="2286000" y="2286000"/>
            <a:ext cx="2786063" cy="642938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61" name="Straight Connector 107"/>
          <p:cNvCxnSpPr>
            <a:cxnSpLocks noChangeShapeType="1"/>
          </p:cNvCxnSpPr>
          <p:nvPr/>
        </p:nvCxnSpPr>
        <p:spPr bwMode="auto">
          <a:xfrm rot="16200000" flipH="1">
            <a:off x="4876006" y="2482057"/>
            <a:ext cx="428625" cy="36512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  <p:cxnSp>
        <p:nvCxnSpPr>
          <p:cNvPr id="145462" name="Straight Connector 110"/>
          <p:cNvCxnSpPr>
            <a:cxnSpLocks noChangeShapeType="1"/>
          </p:cNvCxnSpPr>
          <p:nvPr/>
        </p:nvCxnSpPr>
        <p:spPr bwMode="auto">
          <a:xfrm>
            <a:off x="5072063" y="2286000"/>
            <a:ext cx="2286000" cy="714375"/>
          </a:xfrm>
          <a:prstGeom prst="line">
            <a:avLst/>
          </a:prstGeom>
          <a:noFill/>
          <a:ln w="22225" algn="ctr">
            <a:solidFill>
              <a:schemeClr val="accent2"/>
            </a:solidFill>
            <a:prstDash val="sysDash"/>
            <a:round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404813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8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Makes It Difficult to Solve?</a:t>
            </a:r>
            <a:endParaRPr lang="ko-KR" altLang="en-US" sz="28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7458" name="Rectangle 4"/>
          <p:cNvSpPr>
            <a:spLocks noGrp="1" noChangeArrowheads="1"/>
          </p:cNvSpPr>
          <p:nvPr>
            <p:ph idx="1"/>
          </p:nvPr>
        </p:nvSpPr>
        <p:spPr>
          <a:xfrm>
            <a:off x="785813" y="1714500"/>
            <a:ext cx="8135937" cy="51435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800" smtClean="0"/>
              <a:t>Data stream nature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Data arrives rapidly </a:t>
            </a:r>
            <a:r>
              <a:rPr lang="en-US" altLang="ko-KR" sz="1400" smtClean="0">
                <a:sym typeface="Wingdings" pitchFamily="2" charset="2"/>
              </a:rPr>
              <a:t> </a:t>
            </a:r>
            <a:r>
              <a:rPr lang="en-US" altLang="ko-KR" sz="1400" smtClean="0"/>
              <a:t>real-time processing requirement </a:t>
            </a:r>
            <a:r>
              <a:rPr lang="en-US" altLang="ko-KR" sz="1400" smtClean="0">
                <a:sym typeface="Wingdings" pitchFamily="2" charset="2"/>
              </a:rPr>
              <a:t> </a:t>
            </a:r>
            <a:r>
              <a:rPr lang="en-US" altLang="ko-KR" sz="1400" smtClean="0"/>
              <a:t>high performance processing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Unbounded in size </a:t>
            </a:r>
            <a:r>
              <a:rPr lang="en-US" altLang="ko-KR" sz="1400" smtClean="0">
                <a:sym typeface="Wingdings" pitchFamily="2" charset="2"/>
              </a:rPr>
              <a:t> </a:t>
            </a:r>
            <a:r>
              <a:rPr lang="en-US" altLang="ko-KR" sz="1400" smtClean="0"/>
              <a:t>not possible to store the entire set of data items  </a:t>
            </a:r>
            <a:r>
              <a:rPr lang="en-US" altLang="ko-KR" sz="1400" smtClean="0">
                <a:sym typeface="Wingdings" pitchFamily="2" charset="2"/>
              </a:rPr>
              <a:t> </a:t>
            </a:r>
            <a:r>
              <a:rPr lang="en-US" altLang="ko-KR" sz="1400" smtClean="0"/>
              <a:t>only can sequentially access data provenance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Dynamic/adaptive processing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Sometimes, only approximate (or summary) data are available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800" smtClean="0"/>
              <a:t>Provenance nature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Annotation </a:t>
            </a:r>
            <a:r>
              <a:rPr lang="en-US" altLang="ko-KR" sz="1400" smtClean="0">
                <a:sym typeface="Wingdings" pitchFamily="2" charset="2"/>
              </a:rPr>
              <a:t> </a:t>
            </a:r>
            <a:r>
              <a:rPr lang="en-US" altLang="ko-KR" sz="1400" smtClean="0"/>
              <a:t>increased as it is transmitted from the source to the server (i.e., snowballing effect)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Interpretation semantics differ from usual data</a:t>
            </a:r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endParaRPr lang="en-US" altLang="ko-KR" sz="500" smtClean="0"/>
          </a:p>
          <a:p>
            <a:pPr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800" smtClean="0"/>
              <a:t>Sensor network nature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Provenance processing in the intermediate node</a:t>
            </a:r>
          </a:p>
          <a:p>
            <a:pPr lvl="1" eaLnBrk="1" hangingPunct="1">
              <a:lnSpc>
                <a:spcPct val="110000"/>
              </a:lnSpc>
              <a:buFontTx/>
              <a:buNone/>
              <a:tabLst>
                <a:tab pos="476250" algn="l"/>
              </a:tabLst>
            </a:pPr>
            <a:r>
              <a:rPr lang="en-US" altLang="ko-KR" sz="1400" smtClean="0"/>
              <a:t>		(e.g., provenance information can be merged/separated/manipulated)</a:t>
            </a:r>
          </a:p>
          <a:p>
            <a:pPr lvl="1" eaLnBrk="1" hangingPunct="1">
              <a:lnSpc>
                <a:spcPct val="110000"/>
              </a:lnSpc>
              <a:tabLst>
                <a:tab pos="476250" algn="l"/>
              </a:tabLst>
            </a:pPr>
            <a:r>
              <a:rPr lang="en-US" altLang="ko-KR" sz="1400" smtClean="0"/>
              <a:t>Hierarchical structure for network and provenance</a:t>
            </a:r>
            <a:endParaRPr lang="en-US" altLang="ko-KR" sz="1800" smtClean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000875" y="6400800"/>
            <a:ext cx="1905000" cy="457200"/>
          </a:xfrm>
        </p:spPr>
        <p:txBody>
          <a:bodyPr/>
          <a:lstStyle/>
          <a:p>
            <a:pPr>
              <a:defRPr/>
            </a:pPr>
            <a:fld id="{4F3A5B2D-F52C-4E4A-B37E-615940A4A36A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Content Placeholder 2"/>
          <p:cNvSpPr>
            <a:spLocks noGrp="1"/>
          </p:cNvSpPr>
          <p:nvPr>
            <p:ph idx="1"/>
          </p:nvPr>
        </p:nvSpPr>
        <p:spPr>
          <a:xfrm>
            <a:off x="1071563" y="2143125"/>
            <a:ext cx="6929437" cy="25717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ko-KR" sz="500" smtClean="0">
              <a:latin typeface="Arial Black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ko-KR" sz="500" smtClean="0">
              <a:latin typeface="Arial Black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altLang="ko-KR" sz="500" smtClean="0">
              <a:latin typeface="Arial Black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ko-KR" sz="2800" smtClean="0">
                <a:latin typeface="Arial Black" pitchFamily="34" charset="0"/>
              </a:rPr>
              <a:t>Our Solution: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ko-KR" sz="1000" smtClean="0">
              <a:latin typeface="Arial Black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ko-KR" sz="2800" smtClean="0">
                <a:latin typeface="Arial Black" pitchFamily="34" charset="0"/>
              </a:rPr>
              <a:t>A Cyclic Framework for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ko-KR" sz="2800" smtClean="0">
                <a:latin typeface="Arial Black" pitchFamily="34" charset="0"/>
              </a:rPr>
              <a:t>Assessing Data Trustworthiness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04813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Modeling Sensor Networks </a:t>
            </a:r>
            <a:br>
              <a:rPr lang="en-US" altLang="ko-KR" sz="2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altLang="ko-KR" sz="2600" b="1" dirty="0" smtClean="0">
                <a:solidFill>
                  <a:srgbClr val="E2561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and Data Provenance</a:t>
            </a:r>
            <a:endParaRPr lang="ko-KR" altLang="en-US" sz="2600" b="1" dirty="0" smtClean="0">
              <a:solidFill>
                <a:srgbClr val="E256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49" name="Rectangle 4"/>
          <p:cNvSpPr>
            <a:spLocks noGrp="1" noChangeArrowheads="1"/>
          </p:cNvSpPr>
          <p:nvPr>
            <p:ph idx="1"/>
          </p:nvPr>
        </p:nvSpPr>
        <p:spPr>
          <a:xfrm>
            <a:off x="285750" y="1357313"/>
            <a:ext cx="8358188" cy="5143500"/>
          </a:xfrm>
        </p:spPr>
        <p:txBody>
          <a:bodyPr/>
          <a:lstStyle/>
          <a:p>
            <a:pPr lvl="1" eaLnBrk="1" hangingPunct="1">
              <a:lnSpc>
                <a:spcPct val="95000"/>
              </a:lnSpc>
              <a:tabLst>
                <a:tab pos="476250" algn="l"/>
              </a:tabLst>
              <a:defRPr/>
            </a:pPr>
            <a:endParaRPr lang="en-US" altLang="ko-KR" sz="500" dirty="0" smtClean="0"/>
          </a:p>
          <a:p>
            <a:pPr eaLnBrk="1" hangingPunct="1">
              <a:lnSpc>
                <a:spcPct val="95000"/>
              </a:lnSpc>
              <a:tabLst>
                <a:tab pos="476250" algn="l"/>
              </a:tabLst>
              <a:defRPr/>
            </a:pPr>
            <a:r>
              <a:rPr lang="en-US" altLang="ko-KR" sz="1600" dirty="0" smtClean="0"/>
              <a:t>A sensor network be a graph, </a:t>
            </a:r>
            <a:r>
              <a:rPr lang="en-US" altLang="ko-KR" sz="1600" i="1" dirty="0" smtClean="0"/>
              <a:t>G</a:t>
            </a:r>
            <a:r>
              <a:rPr lang="en-US" altLang="ko-KR" sz="1600" dirty="0" smtClean="0"/>
              <a:t>(</a:t>
            </a:r>
            <a:r>
              <a:rPr lang="en-US" altLang="ko-KR" sz="1600" i="1" dirty="0" smtClean="0"/>
              <a:t>N</a:t>
            </a:r>
            <a:r>
              <a:rPr lang="en-US" altLang="ko-KR" sz="1600" dirty="0" smtClean="0"/>
              <a:t>,</a:t>
            </a:r>
            <a:r>
              <a:rPr lang="en-US" altLang="ko-KR" sz="1600" i="1" dirty="0" smtClean="0"/>
              <a:t>E</a:t>
            </a:r>
            <a:r>
              <a:rPr lang="en-US" altLang="ko-KR" sz="1600" dirty="0" smtClean="0"/>
              <a:t>)</a:t>
            </a:r>
          </a:p>
          <a:p>
            <a:pPr lvl="1" eaLnBrk="1" hangingPunct="1">
              <a:lnSpc>
                <a:spcPct val="95000"/>
              </a:lnSpc>
              <a:tabLst>
                <a:tab pos="476250" algn="l"/>
              </a:tabLst>
              <a:defRPr/>
            </a:pPr>
            <a:r>
              <a:rPr lang="en-US" altLang="ko-KR" sz="1400" i="1" dirty="0" smtClean="0"/>
              <a:t>N</a:t>
            </a:r>
            <a:r>
              <a:rPr lang="en-US" altLang="ko-KR" sz="1400" dirty="0" smtClean="0"/>
              <a:t> = { </a:t>
            </a:r>
            <a:r>
              <a:rPr lang="en-US" altLang="ko-KR" sz="1400" i="1" dirty="0" err="1" smtClean="0"/>
              <a:t>n</a:t>
            </a:r>
            <a:r>
              <a:rPr lang="en-US" altLang="ko-KR" sz="1400" i="1" baseline="-25000" dirty="0" err="1" smtClean="0"/>
              <a:t>i</a:t>
            </a:r>
            <a:r>
              <a:rPr lang="en-US" altLang="ko-KR" sz="1400" dirty="0" err="1" smtClean="0"/>
              <a:t>|</a:t>
            </a:r>
            <a:r>
              <a:rPr lang="en-US" altLang="ko-KR" sz="1400" i="1" dirty="0" err="1" smtClean="0"/>
              <a:t>n</a:t>
            </a:r>
            <a:r>
              <a:rPr lang="en-US" altLang="ko-KR" sz="1400" i="1" baseline="-25000" dirty="0" err="1" smtClean="0"/>
              <a:t>i</a:t>
            </a:r>
            <a:r>
              <a:rPr lang="en-US" altLang="ko-KR" sz="1400" dirty="0" smtClean="0"/>
              <a:t>  is a network node of which identifier is </a:t>
            </a:r>
            <a:r>
              <a:rPr lang="en-US" altLang="ko-KR" sz="1400" i="1" dirty="0" err="1" smtClean="0"/>
              <a:t>i</a:t>
            </a:r>
            <a:r>
              <a:rPr lang="en-US" altLang="ko-KR" sz="1400" i="1" dirty="0" smtClean="0"/>
              <a:t> </a:t>
            </a:r>
            <a:r>
              <a:rPr lang="en-US" altLang="ko-KR" sz="1400" dirty="0" smtClean="0"/>
              <a:t>} : a set of sensor nodes</a:t>
            </a:r>
            <a:endParaRPr lang="en-US" altLang="ko-KR" sz="1050" dirty="0" smtClean="0"/>
          </a:p>
          <a:p>
            <a:pPr lvl="2" eaLnBrk="1" hangingPunct="1">
              <a:lnSpc>
                <a:spcPct val="95000"/>
              </a:lnSpc>
              <a:buFont typeface="Arial" pitchFamily="34" charset="0"/>
              <a:buChar char="•"/>
              <a:tabLst>
                <a:tab pos="476250" algn="l"/>
              </a:tabLst>
              <a:defRPr/>
            </a:pPr>
            <a:r>
              <a:rPr lang="en-US" altLang="ko-KR" sz="1300" dirty="0" smtClean="0"/>
              <a:t>a </a:t>
            </a:r>
            <a:r>
              <a:rPr lang="en-US" altLang="ko-KR" sz="1300" i="1" dirty="0" smtClean="0"/>
              <a:t>terminal node</a:t>
            </a:r>
            <a:r>
              <a:rPr lang="en-US" altLang="ko-KR" sz="1300" dirty="0" smtClean="0"/>
              <a:t> generates a data item and sends it to one or more intermediate or server nodes</a:t>
            </a:r>
          </a:p>
          <a:p>
            <a:pPr lvl="2" eaLnBrk="1" hangingPunct="1">
              <a:lnSpc>
                <a:spcPct val="95000"/>
              </a:lnSpc>
              <a:buFont typeface="Arial" pitchFamily="34" charset="0"/>
              <a:buChar char="•"/>
              <a:tabLst>
                <a:tab pos="476250" algn="l"/>
              </a:tabLst>
              <a:defRPr/>
            </a:pPr>
            <a:r>
              <a:rPr lang="en-US" altLang="ko-KR" sz="1300" dirty="0" smtClean="0"/>
              <a:t>an </a:t>
            </a:r>
            <a:r>
              <a:rPr lang="en-US" altLang="ko-KR" sz="1300" i="1" dirty="0" smtClean="0"/>
              <a:t>intermediate node</a:t>
            </a:r>
            <a:r>
              <a:rPr lang="en-US" altLang="ko-KR" sz="1300" dirty="0" smtClean="0"/>
              <a:t> receives data items from terminal or intermediate nodes, and it passes them to intermediate or server nodes</a:t>
            </a:r>
          </a:p>
          <a:p>
            <a:pPr lvl="2" eaLnBrk="1" hangingPunct="1">
              <a:lnSpc>
                <a:spcPct val="95000"/>
              </a:lnSpc>
              <a:buFont typeface="Arial" pitchFamily="34" charset="0"/>
              <a:buChar char="•"/>
              <a:tabLst>
                <a:tab pos="476250" algn="l"/>
              </a:tabLst>
              <a:defRPr/>
            </a:pPr>
            <a:r>
              <a:rPr lang="en-US" altLang="ko-KR" sz="1300" dirty="0" smtClean="0"/>
              <a:t>a </a:t>
            </a:r>
            <a:r>
              <a:rPr lang="en-US" altLang="ko-KR" sz="1300" i="1" dirty="0" smtClean="0"/>
              <a:t>server node </a:t>
            </a:r>
            <a:r>
              <a:rPr lang="en-US" altLang="ko-KR" sz="1300" dirty="0" smtClean="0"/>
              <a:t>receives data items and evaluates continuous queries based on those items</a:t>
            </a:r>
            <a:endParaRPr lang="en-US" altLang="ko-KR" sz="1300" i="1" dirty="0" smtClean="0"/>
          </a:p>
          <a:p>
            <a:pPr lvl="1" eaLnBrk="1" hangingPunct="1">
              <a:lnSpc>
                <a:spcPct val="95000"/>
              </a:lnSpc>
              <a:tabLst>
                <a:tab pos="476250" algn="l"/>
              </a:tabLst>
              <a:defRPr/>
            </a:pPr>
            <a:r>
              <a:rPr lang="en-US" altLang="ko-KR" sz="1400" i="1" dirty="0" smtClean="0"/>
              <a:t>E</a:t>
            </a:r>
            <a:r>
              <a:rPr lang="en-US" altLang="ko-KR" sz="1400" dirty="0" smtClean="0"/>
              <a:t> = { </a:t>
            </a:r>
            <a:r>
              <a:rPr lang="en-US" altLang="ko-KR" sz="1400" i="1" dirty="0" err="1" smtClean="0"/>
              <a:t>e</a:t>
            </a:r>
            <a:r>
              <a:rPr lang="en-US" altLang="ko-KR" sz="1400" i="1" baseline="-25000" dirty="0" err="1" smtClean="0"/>
              <a:t>i,j</a:t>
            </a:r>
            <a:r>
              <a:rPr lang="en-US" altLang="ko-KR" sz="1400" dirty="0" smtClean="0"/>
              <a:t> | </a:t>
            </a:r>
            <a:r>
              <a:rPr lang="en-US" altLang="ko-KR" sz="1400" i="1" dirty="0" smtClean="0"/>
              <a:t>e </a:t>
            </a:r>
            <a:r>
              <a:rPr lang="en-US" altLang="ko-KR" sz="1400" i="1" baseline="-25000" dirty="0" err="1" smtClean="0"/>
              <a:t>i,j</a:t>
            </a:r>
            <a:r>
              <a:rPr lang="en-US" altLang="ko-KR" sz="1400" dirty="0" smtClean="0"/>
              <a:t>  is an edge connecting nodes </a:t>
            </a:r>
            <a:r>
              <a:rPr lang="en-US" altLang="ko-KR" sz="1400" i="1" dirty="0" err="1" smtClean="0"/>
              <a:t>n</a:t>
            </a:r>
            <a:r>
              <a:rPr lang="en-US" altLang="ko-KR" sz="1400" i="1" baseline="-25000" dirty="0" err="1" smtClean="0"/>
              <a:t>i</a:t>
            </a:r>
            <a:r>
              <a:rPr lang="en-US" altLang="ko-KR" sz="1400" dirty="0" smtClean="0"/>
              <a:t> and </a:t>
            </a:r>
            <a:r>
              <a:rPr lang="en-US" altLang="ko-KR" sz="1400" i="1" dirty="0" err="1" smtClean="0"/>
              <a:t>n</a:t>
            </a:r>
            <a:r>
              <a:rPr lang="en-US" altLang="ko-KR" sz="1400" i="1" baseline="-25000" dirty="0" err="1" smtClean="0"/>
              <a:t>j</a:t>
            </a:r>
            <a:r>
              <a:rPr lang="en-US" altLang="ko-KR" sz="1400" dirty="0" smtClean="0"/>
              <a:t>.} : a set of edges connecting sensor nodes</a:t>
            </a:r>
          </a:p>
          <a:p>
            <a:pPr eaLnBrk="1" hangingPunct="1">
              <a:lnSpc>
                <a:spcPct val="95000"/>
              </a:lnSpc>
              <a:tabLst>
                <a:tab pos="476250" algn="l"/>
              </a:tabLst>
              <a:defRPr/>
            </a:pPr>
            <a:r>
              <a:rPr lang="en-US" altLang="ko-KR" sz="1600" dirty="0" smtClean="0"/>
              <a:t>A data provenance, </a:t>
            </a:r>
            <a:r>
              <a:rPr lang="en-US" altLang="ko-KR" sz="1600" i="1" dirty="0" smtClean="0"/>
              <a:t>p</a:t>
            </a:r>
            <a:r>
              <a:rPr lang="en-US" altLang="ko-KR" sz="1600" i="1" baseline="-25000" dirty="0" smtClean="0"/>
              <a:t>d</a:t>
            </a:r>
          </a:p>
          <a:p>
            <a:pPr lvl="1" eaLnBrk="1" hangingPunct="1">
              <a:lnSpc>
                <a:spcPct val="95000"/>
              </a:lnSpc>
              <a:tabLst>
                <a:tab pos="476250" algn="l"/>
              </a:tabLst>
              <a:defRPr/>
            </a:pPr>
            <a:r>
              <a:rPr lang="en-US" altLang="ko-KR" sz="1400" i="1" dirty="0" smtClean="0"/>
              <a:t>p</a:t>
            </a:r>
            <a:r>
              <a:rPr lang="en-US" altLang="ko-KR" sz="1400" i="1" baseline="-25000" dirty="0" smtClean="0"/>
              <a:t>d</a:t>
            </a:r>
            <a:r>
              <a:rPr lang="en-US" altLang="ko-KR" sz="1400" dirty="0" smtClean="0"/>
              <a:t> is a </a:t>
            </a:r>
            <a:r>
              <a:rPr lang="en-US" altLang="ko-KR" sz="1400" dirty="0" err="1" smtClean="0"/>
              <a:t>subgraph</a:t>
            </a:r>
            <a:r>
              <a:rPr lang="en-US" altLang="ko-KR" sz="1400" dirty="0" smtClean="0"/>
              <a:t> of </a:t>
            </a:r>
            <a:r>
              <a:rPr lang="en-US" altLang="ko-KR" sz="1400" i="1" dirty="0" smtClean="0"/>
              <a:t>G</a:t>
            </a:r>
            <a:endParaRPr lang="en-US" altLang="ko-KR" sz="1400" i="1" baseline="-25000" dirty="0" smtClean="0"/>
          </a:p>
          <a:p>
            <a:pPr eaLnBrk="1" hangingPunct="1">
              <a:lnSpc>
                <a:spcPct val="95000"/>
              </a:lnSpc>
              <a:buFont typeface="Wingdings" pitchFamily="2" charset="2"/>
              <a:buNone/>
              <a:tabLst>
                <a:tab pos="476250" algn="l"/>
              </a:tabLst>
              <a:defRPr/>
            </a:pPr>
            <a:endParaRPr lang="en-US" altLang="ko-KR" sz="1800" dirty="0" smtClean="0"/>
          </a:p>
        </p:txBody>
      </p:sp>
      <p:sp>
        <p:nvSpPr>
          <p:cNvPr id="1051" name="직사각형 4"/>
          <p:cNvSpPr>
            <a:spLocks noChangeArrowheads="1"/>
          </p:cNvSpPr>
          <p:nvPr/>
        </p:nvSpPr>
        <p:spPr bwMode="auto">
          <a:xfrm>
            <a:off x="965200" y="3848100"/>
            <a:ext cx="795338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 eaLnBrk="0" hangingPunct="0"/>
            <a:r>
              <a:rPr lang="en-US" altLang="ko-KR" sz="900">
                <a:latin typeface="Palatino Linotype" pitchFamily="18" charset="0"/>
              </a:rPr>
              <a:t>server node</a:t>
            </a:r>
          </a:p>
        </p:txBody>
      </p:sp>
      <p:sp>
        <p:nvSpPr>
          <p:cNvPr id="1052" name="모서리가 둥근 직사각형 5"/>
          <p:cNvSpPr>
            <a:spLocks noChangeArrowheads="1"/>
          </p:cNvSpPr>
          <p:nvPr/>
        </p:nvSpPr>
        <p:spPr bwMode="auto">
          <a:xfrm>
            <a:off x="733425" y="4267200"/>
            <a:ext cx="2124075" cy="1571625"/>
          </a:xfrm>
          <a:prstGeom prst="roundRect">
            <a:avLst>
              <a:gd name="adj" fmla="val 6500"/>
            </a:avLst>
          </a:prstGeom>
          <a:noFill/>
          <a:ln w="635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53" name="직사각형 6"/>
          <p:cNvSpPr>
            <a:spLocks noChangeArrowheads="1"/>
          </p:cNvSpPr>
          <p:nvPr/>
        </p:nvSpPr>
        <p:spPr bwMode="auto">
          <a:xfrm>
            <a:off x="428625" y="4275138"/>
            <a:ext cx="7953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eaLnBrk="0" hangingPunct="0"/>
            <a:r>
              <a:rPr lang="en-US" altLang="ko-KR" sz="900">
                <a:latin typeface="Palatino Linotype" pitchFamily="18" charset="0"/>
              </a:rPr>
              <a:t>intermediate nodes</a:t>
            </a:r>
          </a:p>
        </p:txBody>
      </p:sp>
      <p:sp>
        <p:nvSpPr>
          <p:cNvPr id="1054" name="모서리가 둥근 직사각형 7"/>
          <p:cNvSpPr>
            <a:spLocks noChangeArrowheads="1"/>
          </p:cNvSpPr>
          <p:nvPr/>
        </p:nvSpPr>
        <p:spPr bwMode="auto">
          <a:xfrm>
            <a:off x="733425" y="5910263"/>
            <a:ext cx="2124075" cy="500062"/>
          </a:xfrm>
          <a:prstGeom prst="roundRect">
            <a:avLst>
              <a:gd name="adj" fmla="val 10741"/>
            </a:avLst>
          </a:prstGeom>
          <a:noFill/>
          <a:ln w="635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55" name="직사각형 8"/>
          <p:cNvSpPr>
            <a:spLocks noChangeArrowheads="1"/>
          </p:cNvSpPr>
          <p:nvPr/>
        </p:nvSpPr>
        <p:spPr bwMode="auto">
          <a:xfrm>
            <a:off x="500063" y="6065838"/>
            <a:ext cx="581025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eaLnBrk="0" hangingPunct="0"/>
            <a:r>
              <a:rPr lang="en-US" altLang="ko-KR" sz="900">
                <a:latin typeface="Palatino Linotype" pitchFamily="18" charset="0"/>
              </a:rPr>
              <a:t>terminal</a:t>
            </a:r>
            <a:br>
              <a:rPr lang="en-US" altLang="ko-KR" sz="900">
                <a:latin typeface="Palatino Linotype" pitchFamily="18" charset="0"/>
              </a:rPr>
            </a:br>
            <a:r>
              <a:rPr lang="en-US" altLang="ko-KR" sz="900">
                <a:latin typeface="Palatino Linotype" pitchFamily="18" charset="0"/>
              </a:rPr>
              <a:t>nodes</a:t>
            </a:r>
          </a:p>
        </p:txBody>
      </p:sp>
      <p:sp>
        <p:nvSpPr>
          <p:cNvPr id="1056" name="타원 10"/>
          <p:cNvSpPr>
            <a:spLocks noChangeArrowheads="1"/>
          </p:cNvSpPr>
          <p:nvPr/>
        </p:nvSpPr>
        <p:spPr bwMode="auto">
          <a:xfrm>
            <a:off x="1876425" y="3910013"/>
            <a:ext cx="71438" cy="7143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2" name="타원 11"/>
          <p:cNvSpPr/>
          <p:nvPr/>
        </p:nvSpPr>
        <p:spPr bwMode="auto">
          <a:xfrm>
            <a:off x="1019175" y="4552950"/>
            <a:ext cx="71438" cy="71438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3" name="타원 12"/>
          <p:cNvSpPr/>
          <p:nvPr/>
        </p:nvSpPr>
        <p:spPr bwMode="auto">
          <a:xfrm>
            <a:off x="1376363" y="4410075"/>
            <a:ext cx="71437" cy="71438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4" name="타원 13"/>
          <p:cNvSpPr/>
          <p:nvPr/>
        </p:nvSpPr>
        <p:spPr bwMode="auto">
          <a:xfrm>
            <a:off x="2019300" y="4624388"/>
            <a:ext cx="71438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2662238" y="4338638"/>
            <a:ext cx="71437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6" name="타원 15"/>
          <p:cNvSpPr/>
          <p:nvPr/>
        </p:nvSpPr>
        <p:spPr bwMode="auto">
          <a:xfrm>
            <a:off x="1662113" y="4910138"/>
            <a:ext cx="71437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7" name="타원 16"/>
          <p:cNvSpPr/>
          <p:nvPr/>
        </p:nvSpPr>
        <p:spPr bwMode="auto">
          <a:xfrm>
            <a:off x="2376488" y="4981575"/>
            <a:ext cx="71437" cy="71438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8" name="타원 17"/>
          <p:cNvSpPr/>
          <p:nvPr/>
        </p:nvSpPr>
        <p:spPr bwMode="auto">
          <a:xfrm>
            <a:off x="1162050" y="5053013"/>
            <a:ext cx="71438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9" name="타원 18"/>
          <p:cNvSpPr/>
          <p:nvPr/>
        </p:nvSpPr>
        <p:spPr bwMode="auto">
          <a:xfrm>
            <a:off x="876300" y="5410200"/>
            <a:ext cx="71438" cy="71438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0" name="타원 19"/>
          <p:cNvSpPr/>
          <p:nvPr/>
        </p:nvSpPr>
        <p:spPr bwMode="auto">
          <a:xfrm>
            <a:off x="1447800" y="5338763"/>
            <a:ext cx="71438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1" name="타원 20"/>
          <p:cNvSpPr/>
          <p:nvPr/>
        </p:nvSpPr>
        <p:spPr bwMode="auto">
          <a:xfrm>
            <a:off x="2019300" y="5481638"/>
            <a:ext cx="71438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2" name="타원 21"/>
          <p:cNvSpPr/>
          <p:nvPr/>
        </p:nvSpPr>
        <p:spPr bwMode="auto">
          <a:xfrm>
            <a:off x="2590800" y="5481638"/>
            <a:ext cx="71438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23" name="타원 22"/>
          <p:cNvSpPr/>
          <p:nvPr/>
        </p:nvSpPr>
        <p:spPr bwMode="auto">
          <a:xfrm>
            <a:off x="1662113" y="5624513"/>
            <a:ext cx="71437" cy="71437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latinLnBrk="1">
              <a:defRPr/>
            </a:pPr>
            <a:endParaRPr kumimoji="1" lang="ko-KR" altLang="en-US" sz="1800" b="1" dirty="0">
              <a:latin typeface="굴림" pitchFamily="50" charset="-127"/>
              <a:ea typeface="굴림" pitchFamily="50" charset="-127"/>
              <a:cs typeface="+mn-cs"/>
            </a:endParaRPr>
          </a:p>
        </p:txBody>
      </p:sp>
      <p:sp>
        <p:nvSpPr>
          <p:cNvPr id="1069" name="타원 23"/>
          <p:cNvSpPr>
            <a:spLocks noChangeArrowheads="1"/>
          </p:cNvSpPr>
          <p:nvPr/>
        </p:nvSpPr>
        <p:spPr bwMode="auto">
          <a:xfrm>
            <a:off x="876300" y="5981700"/>
            <a:ext cx="71438" cy="714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70" name="타원 24"/>
          <p:cNvSpPr>
            <a:spLocks noChangeArrowheads="1"/>
          </p:cNvSpPr>
          <p:nvPr/>
        </p:nvSpPr>
        <p:spPr bwMode="auto">
          <a:xfrm>
            <a:off x="1162050" y="6196013"/>
            <a:ext cx="71438" cy="714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71" name="타원 25"/>
          <p:cNvSpPr>
            <a:spLocks noChangeArrowheads="1"/>
          </p:cNvSpPr>
          <p:nvPr/>
        </p:nvSpPr>
        <p:spPr bwMode="auto">
          <a:xfrm>
            <a:off x="1519238" y="6053138"/>
            <a:ext cx="71437" cy="714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72" name="타원 26"/>
          <p:cNvSpPr>
            <a:spLocks noChangeArrowheads="1"/>
          </p:cNvSpPr>
          <p:nvPr/>
        </p:nvSpPr>
        <p:spPr bwMode="auto">
          <a:xfrm>
            <a:off x="1876425" y="6196013"/>
            <a:ext cx="71438" cy="714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73" name="타원 27"/>
          <p:cNvSpPr>
            <a:spLocks noChangeArrowheads="1"/>
          </p:cNvSpPr>
          <p:nvPr/>
        </p:nvSpPr>
        <p:spPr bwMode="auto">
          <a:xfrm>
            <a:off x="2090738" y="5981700"/>
            <a:ext cx="71437" cy="714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74" name="타원 28"/>
          <p:cNvSpPr>
            <a:spLocks noChangeArrowheads="1"/>
          </p:cNvSpPr>
          <p:nvPr/>
        </p:nvSpPr>
        <p:spPr bwMode="auto">
          <a:xfrm>
            <a:off x="2519363" y="6196013"/>
            <a:ext cx="71437" cy="71437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sp>
        <p:nvSpPr>
          <p:cNvPr id="1075" name="타원 29"/>
          <p:cNvSpPr>
            <a:spLocks noChangeArrowheads="1"/>
          </p:cNvSpPr>
          <p:nvPr/>
        </p:nvSpPr>
        <p:spPr bwMode="auto">
          <a:xfrm>
            <a:off x="2714625" y="5981700"/>
            <a:ext cx="71438" cy="714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latinLnBrk="1"/>
            <a:endParaRPr kumimoji="1" lang="ko-KR" altLang="en-US" sz="1800" b="1">
              <a:latin typeface="굴림" pitchFamily="34" charset="-127"/>
              <a:ea typeface="굴림" pitchFamily="34" charset="-127"/>
            </a:endParaRPr>
          </a:p>
        </p:txBody>
      </p:sp>
      <p:cxnSp>
        <p:nvCxnSpPr>
          <p:cNvPr id="1076" name="직선 연결선 30"/>
          <p:cNvCxnSpPr>
            <a:cxnSpLocks noChangeShapeType="1"/>
            <a:stCxn id="1056" idx="2"/>
            <a:endCxn id="12" idx="0"/>
          </p:cNvCxnSpPr>
          <p:nvPr/>
        </p:nvCxnSpPr>
        <p:spPr bwMode="auto">
          <a:xfrm rot="10800000" flipV="1">
            <a:off x="1055688" y="3944938"/>
            <a:ext cx="820737" cy="608012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7" name="직선 연결선 31"/>
          <p:cNvCxnSpPr>
            <a:cxnSpLocks noChangeShapeType="1"/>
            <a:stCxn id="1056" idx="4"/>
            <a:endCxn id="18" idx="7"/>
          </p:cNvCxnSpPr>
          <p:nvPr/>
        </p:nvCxnSpPr>
        <p:spPr bwMode="auto">
          <a:xfrm rot="5400000">
            <a:off x="1027113" y="4176712"/>
            <a:ext cx="1081088" cy="69056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8" name="직선 연결선 32"/>
          <p:cNvCxnSpPr>
            <a:cxnSpLocks noChangeShapeType="1"/>
            <a:stCxn id="12" idx="4"/>
            <a:endCxn id="19" idx="0"/>
          </p:cNvCxnSpPr>
          <p:nvPr/>
        </p:nvCxnSpPr>
        <p:spPr bwMode="auto">
          <a:xfrm rot="5400000">
            <a:off x="591345" y="4945856"/>
            <a:ext cx="785812" cy="142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9" name="직선 연결선 33"/>
          <p:cNvCxnSpPr>
            <a:cxnSpLocks noChangeShapeType="1"/>
            <a:stCxn id="12" idx="4"/>
            <a:endCxn id="18" idx="1"/>
          </p:cNvCxnSpPr>
          <p:nvPr/>
        </p:nvCxnSpPr>
        <p:spPr bwMode="auto">
          <a:xfrm rot="16200000" flipH="1">
            <a:off x="895351" y="4784725"/>
            <a:ext cx="438150" cy="1174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0" name="직선 연결선 34"/>
          <p:cNvCxnSpPr>
            <a:cxnSpLocks noChangeShapeType="1"/>
            <a:stCxn id="13" idx="5"/>
            <a:endCxn id="16" idx="1"/>
          </p:cNvCxnSpPr>
          <p:nvPr/>
        </p:nvCxnSpPr>
        <p:spPr bwMode="auto">
          <a:xfrm rot="16200000" flipH="1">
            <a:off x="1331118" y="4577557"/>
            <a:ext cx="449263" cy="2349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1" name="직선 연결선 35"/>
          <p:cNvCxnSpPr>
            <a:cxnSpLocks noChangeShapeType="1"/>
            <a:stCxn id="13" idx="6"/>
            <a:endCxn id="14" idx="1"/>
          </p:cNvCxnSpPr>
          <p:nvPr/>
        </p:nvCxnSpPr>
        <p:spPr bwMode="auto">
          <a:xfrm>
            <a:off x="1447800" y="4445000"/>
            <a:ext cx="582613" cy="18891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2" name="직선 연결선 36"/>
          <p:cNvCxnSpPr>
            <a:cxnSpLocks noChangeShapeType="1"/>
            <a:stCxn id="18" idx="6"/>
            <a:endCxn id="16" idx="2"/>
          </p:cNvCxnSpPr>
          <p:nvPr/>
        </p:nvCxnSpPr>
        <p:spPr bwMode="auto">
          <a:xfrm flipV="1">
            <a:off x="1233488" y="4945063"/>
            <a:ext cx="428625" cy="142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3" name="직선 연결선 37"/>
          <p:cNvCxnSpPr>
            <a:cxnSpLocks noChangeShapeType="1"/>
            <a:stCxn id="18" idx="7"/>
            <a:endCxn id="13" idx="3"/>
          </p:cNvCxnSpPr>
          <p:nvPr/>
        </p:nvCxnSpPr>
        <p:spPr bwMode="auto">
          <a:xfrm rot="5400000" flipH="1" flipV="1">
            <a:off x="1008856" y="4683919"/>
            <a:ext cx="592138" cy="1651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4" name="직선 연결선 38"/>
          <p:cNvCxnSpPr>
            <a:cxnSpLocks noChangeShapeType="1"/>
            <a:stCxn id="19" idx="4"/>
            <a:endCxn id="1069" idx="0"/>
          </p:cNvCxnSpPr>
          <p:nvPr/>
        </p:nvCxnSpPr>
        <p:spPr bwMode="auto">
          <a:xfrm rot="5400000">
            <a:off x="661988" y="5730875"/>
            <a:ext cx="500062" cy="15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5" name="직선 연결선 39"/>
          <p:cNvCxnSpPr>
            <a:cxnSpLocks noChangeShapeType="1"/>
            <a:stCxn id="19" idx="4"/>
            <a:endCxn id="1070" idx="0"/>
          </p:cNvCxnSpPr>
          <p:nvPr/>
        </p:nvCxnSpPr>
        <p:spPr bwMode="auto">
          <a:xfrm rot="16200000" flipH="1">
            <a:off x="698500" y="5695951"/>
            <a:ext cx="714375" cy="2857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6" name="직선 연결선 40"/>
          <p:cNvCxnSpPr>
            <a:cxnSpLocks noChangeShapeType="1"/>
            <a:stCxn id="20" idx="4"/>
            <a:endCxn id="1070" idx="0"/>
          </p:cNvCxnSpPr>
          <p:nvPr/>
        </p:nvCxnSpPr>
        <p:spPr bwMode="auto">
          <a:xfrm rot="5400000">
            <a:off x="948531" y="5660232"/>
            <a:ext cx="785813" cy="2857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7" name="직선 연결선 41"/>
          <p:cNvCxnSpPr>
            <a:cxnSpLocks noChangeShapeType="1"/>
            <a:stCxn id="18" idx="4"/>
            <a:endCxn id="19" idx="6"/>
          </p:cNvCxnSpPr>
          <p:nvPr/>
        </p:nvCxnSpPr>
        <p:spPr bwMode="auto">
          <a:xfrm rot="5400000">
            <a:off x="912813" y="5159375"/>
            <a:ext cx="320675" cy="25082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8" name="직선 연결선 42"/>
          <p:cNvCxnSpPr>
            <a:cxnSpLocks noChangeShapeType="1"/>
            <a:stCxn id="18" idx="4"/>
            <a:endCxn id="20" idx="1"/>
          </p:cNvCxnSpPr>
          <p:nvPr/>
        </p:nvCxnSpPr>
        <p:spPr bwMode="auto">
          <a:xfrm rot="16200000" flipH="1">
            <a:off x="1216819" y="5106194"/>
            <a:ext cx="223838" cy="2603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9" name="직선 연결선 43"/>
          <p:cNvCxnSpPr>
            <a:cxnSpLocks noChangeShapeType="1"/>
            <a:stCxn id="16" idx="4"/>
            <a:endCxn id="23" idx="0"/>
          </p:cNvCxnSpPr>
          <p:nvPr/>
        </p:nvCxnSpPr>
        <p:spPr bwMode="auto">
          <a:xfrm rot="5400000">
            <a:off x="1376363" y="5302250"/>
            <a:ext cx="642938" cy="15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0" name="직선 연결선 44"/>
          <p:cNvCxnSpPr>
            <a:cxnSpLocks noChangeShapeType="1"/>
            <a:stCxn id="16" idx="4"/>
            <a:endCxn id="20" idx="7"/>
          </p:cNvCxnSpPr>
          <p:nvPr/>
        </p:nvCxnSpPr>
        <p:spPr bwMode="auto">
          <a:xfrm rot="5400000">
            <a:off x="1420812" y="5070476"/>
            <a:ext cx="366713" cy="188912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1" name="직선 연결선 45"/>
          <p:cNvCxnSpPr>
            <a:cxnSpLocks noChangeShapeType="1"/>
            <a:stCxn id="1071" idx="0"/>
            <a:endCxn id="20" idx="4"/>
          </p:cNvCxnSpPr>
          <p:nvPr/>
        </p:nvCxnSpPr>
        <p:spPr bwMode="auto">
          <a:xfrm rot="16200000" flipV="1">
            <a:off x="1198563" y="5695950"/>
            <a:ext cx="642938" cy="7143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2" name="직선 연결선 46"/>
          <p:cNvCxnSpPr>
            <a:cxnSpLocks noChangeShapeType="1"/>
            <a:stCxn id="1071" idx="0"/>
            <a:endCxn id="23" idx="4"/>
          </p:cNvCxnSpPr>
          <p:nvPr/>
        </p:nvCxnSpPr>
        <p:spPr bwMode="auto">
          <a:xfrm rot="5400000" flipH="1" flipV="1">
            <a:off x="1448594" y="5803106"/>
            <a:ext cx="357188" cy="142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3" name="직선 연결선 47"/>
          <p:cNvCxnSpPr>
            <a:cxnSpLocks noChangeShapeType="1"/>
            <a:stCxn id="21" idx="2"/>
            <a:endCxn id="23" idx="6"/>
          </p:cNvCxnSpPr>
          <p:nvPr/>
        </p:nvCxnSpPr>
        <p:spPr bwMode="auto">
          <a:xfrm rot="10800000" flipV="1">
            <a:off x="1733550" y="5516563"/>
            <a:ext cx="285750" cy="142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4" name="직선 연결선 48"/>
          <p:cNvCxnSpPr>
            <a:cxnSpLocks noChangeShapeType="1"/>
            <a:stCxn id="21" idx="1"/>
            <a:endCxn id="16" idx="4"/>
          </p:cNvCxnSpPr>
          <p:nvPr/>
        </p:nvCxnSpPr>
        <p:spPr bwMode="auto">
          <a:xfrm rot="16200000" flipV="1">
            <a:off x="1609725" y="5070475"/>
            <a:ext cx="509588" cy="3317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5" name="직선 연결선 49"/>
          <p:cNvCxnSpPr>
            <a:cxnSpLocks noChangeShapeType="1"/>
            <a:stCxn id="13" idx="0"/>
            <a:endCxn id="1056" idx="3"/>
          </p:cNvCxnSpPr>
          <p:nvPr/>
        </p:nvCxnSpPr>
        <p:spPr bwMode="auto">
          <a:xfrm rot="5400000" flipH="1" flipV="1">
            <a:off x="1430338" y="3952875"/>
            <a:ext cx="439737" cy="47466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6" name="직선 연결선 50"/>
          <p:cNvCxnSpPr>
            <a:cxnSpLocks noChangeShapeType="1"/>
            <a:stCxn id="1056" idx="4"/>
            <a:endCxn id="14" idx="0"/>
          </p:cNvCxnSpPr>
          <p:nvPr/>
        </p:nvCxnSpPr>
        <p:spPr bwMode="auto">
          <a:xfrm rot="16200000" flipH="1">
            <a:off x="1662907" y="4231481"/>
            <a:ext cx="642938" cy="142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7" name="직선 연결선 51"/>
          <p:cNvCxnSpPr>
            <a:cxnSpLocks noChangeShapeType="1"/>
            <a:stCxn id="1056" idx="6"/>
            <a:endCxn id="15" idx="2"/>
          </p:cNvCxnSpPr>
          <p:nvPr/>
        </p:nvCxnSpPr>
        <p:spPr bwMode="auto">
          <a:xfrm>
            <a:off x="1947863" y="3944938"/>
            <a:ext cx="714375" cy="42862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8" name="직선 연결선 52"/>
          <p:cNvCxnSpPr>
            <a:cxnSpLocks noChangeShapeType="1"/>
            <a:stCxn id="17" idx="2"/>
            <a:endCxn id="14" idx="5"/>
          </p:cNvCxnSpPr>
          <p:nvPr/>
        </p:nvCxnSpPr>
        <p:spPr bwMode="auto">
          <a:xfrm rot="10800000">
            <a:off x="2081213" y="4684713"/>
            <a:ext cx="295275" cy="3317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99" name="직선 연결선 53"/>
          <p:cNvCxnSpPr>
            <a:cxnSpLocks noChangeShapeType="1"/>
            <a:stCxn id="14" idx="3"/>
            <a:endCxn id="16" idx="7"/>
          </p:cNvCxnSpPr>
          <p:nvPr/>
        </p:nvCxnSpPr>
        <p:spPr bwMode="auto">
          <a:xfrm rot="5400000">
            <a:off x="1759744" y="4648994"/>
            <a:ext cx="234950" cy="3063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0" name="직선 연결선 54"/>
          <p:cNvCxnSpPr>
            <a:cxnSpLocks noChangeShapeType="1"/>
            <a:stCxn id="17" idx="2"/>
            <a:endCxn id="16" idx="6"/>
          </p:cNvCxnSpPr>
          <p:nvPr/>
        </p:nvCxnSpPr>
        <p:spPr bwMode="auto">
          <a:xfrm rot="10800000">
            <a:off x="1733550" y="4945063"/>
            <a:ext cx="642938" cy="7143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1" name="직선 연결선 55"/>
          <p:cNvCxnSpPr>
            <a:cxnSpLocks noChangeShapeType="1"/>
            <a:stCxn id="17" idx="7"/>
            <a:endCxn id="15" idx="3"/>
          </p:cNvCxnSpPr>
          <p:nvPr/>
        </p:nvCxnSpPr>
        <p:spPr bwMode="auto">
          <a:xfrm rot="5400000" flipH="1" flipV="1">
            <a:off x="2259806" y="4577557"/>
            <a:ext cx="592137" cy="2349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2" name="직선 연결선 56"/>
          <p:cNvCxnSpPr>
            <a:cxnSpLocks noChangeShapeType="1"/>
            <a:stCxn id="14" idx="7"/>
            <a:endCxn id="15" idx="2"/>
          </p:cNvCxnSpPr>
          <p:nvPr/>
        </p:nvCxnSpPr>
        <p:spPr bwMode="auto">
          <a:xfrm rot="5400000" flipH="1" flipV="1">
            <a:off x="2241551" y="4213225"/>
            <a:ext cx="260350" cy="58102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3" name="직선 연결선 57"/>
          <p:cNvCxnSpPr>
            <a:cxnSpLocks noChangeShapeType="1"/>
            <a:stCxn id="14" idx="4"/>
            <a:endCxn id="21" idx="0"/>
          </p:cNvCxnSpPr>
          <p:nvPr/>
        </p:nvCxnSpPr>
        <p:spPr bwMode="auto">
          <a:xfrm rot="5400000">
            <a:off x="1662112" y="5087938"/>
            <a:ext cx="785813" cy="15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4" name="직선 연결선 58"/>
          <p:cNvCxnSpPr>
            <a:cxnSpLocks noChangeShapeType="1"/>
            <a:stCxn id="17" idx="5"/>
            <a:endCxn id="22" idx="1"/>
          </p:cNvCxnSpPr>
          <p:nvPr/>
        </p:nvCxnSpPr>
        <p:spPr bwMode="auto">
          <a:xfrm rot="16200000" flipH="1">
            <a:off x="2295525" y="5184775"/>
            <a:ext cx="449263" cy="16351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5" name="직선 연결선 59"/>
          <p:cNvCxnSpPr>
            <a:cxnSpLocks noChangeShapeType="1"/>
            <a:stCxn id="17" idx="3"/>
            <a:endCxn id="21" idx="7"/>
          </p:cNvCxnSpPr>
          <p:nvPr/>
        </p:nvCxnSpPr>
        <p:spPr bwMode="auto">
          <a:xfrm rot="5400000">
            <a:off x="2009775" y="5113338"/>
            <a:ext cx="449263" cy="30638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6" name="직선 연결선 60"/>
          <p:cNvCxnSpPr>
            <a:cxnSpLocks noChangeShapeType="1"/>
            <a:stCxn id="15" idx="4"/>
            <a:endCxn id="22" idx="0"/>
          </p:cNvCxnSpPr>
          <p:nvPr/>
        </p:nvCxnSpPr>
        <p:spPr bwMode="auto">
          <a:xfrm rot="5400000">
            <a:off x="2127250" y="4910138"/>
            <a:ext cx="1071563" cy="7143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7" name="직선 연결선 61"/>
          <p:cNvCxnSpPr>
            <a:cxnSpLocks noChangeShapeType="1"/>
            <a:stCxn id="22" idx="4"/>
            <a:endCxn id="1075" idx="1"/>
          </p:cNvCxnSpPr>
          <p:nvPr/>
        </p:nvCxnSpPr>
        <p:spPr bwMode="auto">
          <a:xfrm rot="16200000" flipH="1">
            <a:off x="2457451" y="5722937"/>
            <a:ext cx="438150" cy="9842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8" name="직선 연결선 62"/>
          <p:cNvCxnSpPr>
            <a:cxnSpLocks noChangeShapeType="1"/>
            <a:stCxn id="21" idx="5"/>
            <a:endCxn id="1074" idx="1"/>
          </p:cNvCxnSpPr>
          <p:nvPr/>
        </p:nvCxnSpPr>
        <p:spPr bwMode="auto">
          <a:xfrm rot="16200000" flipH="1">
            <a:off x="1974056" y="5649120"/>
            <a:ext cx="663575" cy="449262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09" name="직선 연결선 63"/>
          <p:cNvCxnSpPr>
            <a:cxnSpLocks noChangeShapeType="1"/>
            <a:stCxn id="23" idx="5"/>
            <a:endCxn id="1073" idx="1"/>
          </p:cNvCxnSpPr>
          <p:nvPr/>
        </p:nvCxnSpPr>
        <p:spPr bwMode="auto">
          <a:xfrm rot="16200000" flipH="1">
            <a:off x="1759744" y="5649119"/>
            <a:ext cx="306387" cy="37782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0" name="직선 연결선 64"/>
          <p:cNvCxnSpPr>
            <a:cxnSpLocks noChangeShapeType="1"/>
            <a:stCxn id="23" idx="4"/>
            <a:endCxn id="1072" idx="0"/>
          </p:cNvCxnSpPr>
          <p:nvPr/>
        </p:nvCxnSpPr>
        <p:spPr bwMode="auto">
          <a:xfrm rot="16200000" flipH="1">
            <a:off x="1555750" y="5838825"/>
            <a:ext cx="500063" cy="21431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1" name="직선 연결선 65"/>
          <p:cNvCxnSpPr>
            <a:cxnSpLocks noChangeShapeType="1"/>
            <a:stCxn id="21" idx="4"/>
            <a:endCxn id="1072" idx="0"/>
          </p:cNvCxnSpPr>
          <p:nvPr/>
        </p:nvCxnSpPr>
        <p:spPr bwMode="auto">
          <a:xfrm rot="5400000">
            <a:off x="1662907" y="5803106"/>
            <a:ext cx="642938" cy="14287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2" name="직선 연결선 66"/>
          <p:cNvCxnSpPr>
            <a:cxnSpLocks noChangeShapeType="1"/>
            <a:stCxn id="22" idx="4"/>
            <a:endCxn id="1074" idx="0"/>
          </p:cNvCxnSpPr>
          <p:nvPr/>
        </p:nvCxnSpPr>
        <p:spPr bwMode="auto">
          <a:xfrm rot="5400000">
            <a:off x="2270125" y="5838825"/>
            <a:ext cx="642938" cy="7143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3" name="직선 연결선 67"/>
          <p:cNvCxnSpPr>
            <a:cxnSpLocks noChangeShapeType="1"/>
            <a:stCxn id="22" idx="3"/>
            <a:endCxn id="1073" idx="7"/>
          </p:cNvCxnSpPr>
          <p:nvPr/>
        </p:nvCxnSpPr>
        <p:spPr bwMode="auto">
          <a:xfrm rot="5400000">
            <a:off x="2152651" y="5541962"/>
            <a:ext cx="449262" cy="44926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4" name="직선 연결선 68"/>
          <p:cNvCxnSpPr>
            <a:cxnSpLocks noChangeShapeType="1"/>
            <a:stCxn id="1071" idx="1"/>
            <a:endCxn id="19" idx="5"/>
          </p:cNvCxnSpPr>
          <p:nvPr/>
        </p:nvCxnSpPr>
        <p:spPr bwMode="auto">
          <a:xfrm rot="16200000" flipV="1">
            <a:off x="937419" y="5469731"/>
            <a:ext cx="592138" cy="593725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5" name="직선 연결선 69"/>
          <p:cNvCxnSpPr>
            <a:cxnSpLocks noChangeShapeType="1"/>
            <a:stCxn id="20" idx="3"/>
            <a:endCxn id="1069" idx="7"/>
          </p:cNvCxnSpPr>
          <p:nvPr/>
        </p:nvCxnSpPr>
        <p:spPr bwMode="auto">
          <a:xfrm rot="5400000">
            <a:off x="901700" y="5434013"/>
            <a:ext cx="592137" cy="5222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6" name="직선 연결선 70"/>
          <p:cNvCxnSpPr>
            <a:cxnSpLocks noChangeShapeType="1"/>
            <a:stCxn id="17" idx="4"/>
            <a:endCxn id="1073" idx="0"/>
          </p:cNvCxnSpPr>
          <p:nvPr/>
        </p:nvCxnSpPr>
        <p:spPr bwMode="auto">
          <a:xfrm rot="5400000">
            <a:off x="1805781" y="5374482"/>
            <a:ext cx="928687" cy="2857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17" name="직선 연결선 71"/>
          <p:cNvCxnSpPr>
            <a:cxnSpLocks noChangeShapeType="1"/>
            <a:stCxn id="1056" idx="5"/>
            <a:endCxn id="17" idx="0"/>
          </p:cNvCxnSpPr>
          <p:nvPr/>
        </p:nvCxnSpPr>
        <p:spPr bwMode="auto">
          <a:xfrm rot="16200000" flipH="1">
            <a:off x="1670050" y="4238626"/>
            <a:ext cx="1011237" cy="474662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1048" name="Object 2"/>
          <p:cNvGraphicFramePr>
            <a:graphicFrameLocks noChangeAspect="1"/>
          </p:cNvGraphicFramePr>
          <p:nvPr/>
        </p:nvGraphicFramePr>
        <p:xfrm>
          <a:off x="1684338" y="3840163"/>
          <a:ext cx="153987" cy="201612"/>
        </p:xfrm>
        <a:graphic>
          <a:graphicData uri="http://schemas.openxmlformats.org/presentationml/2006/ole">
            <p:oleObj spid="_x0000_s1048" name="Equation" r:id="rId4" imgW="164880" imgH="215640" progId="">
              <p:embed/>
            </p:oleObj>
          </a:graphicData>
        </a:graphic>
      </p:graphicFrame>
      <p:cxnSp>
        <p:nvCxnSpPr>
          <p:cNvPr id="1118" name="직선 연결선 73"/>
          <p:cNvCxnSpPr>
            <a:cxnSpLocks noChangeShapeType="1"/>
            <a:stCxn id="1070" idx="7"/>
            <a:endCxn id="23" idx="3"/>
          </p:cNvCxnSpPr>
          <p:nvPr/>
        </p:nvCxnSpPr>
        <p:spPr bwMode="auto">
          <a:xfrm rot="5400000" flipH="1" flipV="1">
            <a:off x="1187450" y="5719763"/>
            <a:ext cx="520700" cy="45085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19" name="그룹 74"/>
          <p:cNvGrpSpPr>
            <a:grpSpLocks/>
          </p:cNvGrpSpPr>
          <p:nvPr/>
        </p:nvGrpSpPr>
        <p:grpSpPr bwMode="auto">
          <a:xfrm>
            <a:off x="5491163" y="3833813"/>
            <a:ext cx="1152525" cy="2695575"/>
            <a:chOff x="3990987" y="71406"/>
            <a:chExt cx="1152525" cy="2695585"/>
          </a:xfrm>
        </p:grpSpPr>
        <p:sp>
          <p:nvSpPr>
            <p:cNvPr id="1154" name="타원 75"/>
            <p:cNvSpPr>
              <a:spLocks noChangeArrowheads="1"/>
            </p:cNvSpPr>
            <p:nvPr/>
          </p:nvSpPr>
          <p:spPr bwMode="auto">
            <a:xfrm>
              <a:off x="4753616" y="188882"/>
              <a:ext cx="71438" cy="71438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77" name="타원 76"/>
            <p:cNvSpPr/>
            <p:nvPr/>
          </p:nvSpPr>
          <p:spPr bwMode="auto">
            <a:xfrm>
              <a:off x="4895862" y="903259"/>
              <a:ext cx="71437" cy="714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78" name="타원 77"/>
            <p:cNvSpPr/>
            <p:nvPr/>
          </p:nvSpPr>
          <p:spPr bwMode="auto">
            <a:xfrm>
              <a:off x="4538674" y="1189010"/>
              <a:ext cx="71438" cy="714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79" name="타원 78"/>
            <p:cNvSpPr/>
            <p:nvPr/>
          </p:nvSpPr>
          <p:spPr bwMode="auto">
            <a:xfrm>
              <a:off x="4538674" y="1903388"/>
              <a:ext cx="71438" cy="714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158" name="타원 79"/>
            <p:cNvSpPr>
              <a:spLocks noChangeArrowheads="1"/>
            </p:cNvSpPr>
            <p:nvPr/>
          </p:nvSpPr>
          <p:spPr bwMode="auto">
            <a:xfrm>
              <a:off x="4039236" y="2474898"/>
              <a:ext cx="71438" cy="714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1159" name="타원 80"/>
            <p:cNvSpPr>
              <a:spLocks noChangeArrowheads="1"/>
            </p:cNvSpPr>
            <p:nvPr/>
          </p:nvSpPr>
          <p:spPr bwMode="auto">
            <a:xfrm>
              <a:off x="4396426" y="2332022"/>
              <a:ext cx="71438" cy="714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1160" name="타원 81"/>
            <p:cNvSpPr>
              <a:spLocks noChangeArrowheads="1"/>
            </p:cNvSpPr>
            <p:nvPr/>
          </p:nvSpPr>
          <p:spPr bwMode="auto">
            <a:xfrm>
              <a:off x="4753616" y="2474898"/>
              <a:ext cx="71438" cy="714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1161" name="타원 82"/>
            <p:cNvSpPr>
              <a:spLocks noChangeArrowheads="1"/>
            </p:cNvSpPr>
            <p:nvPr/>
          </p:nvSpPr>
          <p:spPr bwMode="auto">
            <a:xfrm>
              <a:off x="4967930" y="2260584"/>
              <a:ext cx="71438" cy="714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cxnSp>
          <p:nvCxnSpPr>
            <p:cNvPr id="1162" name="직선 연결선 83"/>
            <p:cNvCxnSpPr>
              <a:cxnSpLocks noChangeShapeType="1"/>
              <a:stCxn id="78" idx="4"/>
              <a:endCxn id="79" idx="0"/>
            </p:cNvCxnSpPr>
            <p:nvPr/>
          </p:nvCxnSpPr>
          <p:spPr bwMode="auto">
            <a:xfrm rot="5400000">
              <a:off x="4253550" y="1581923"/>
              <a:ext cx="642942" cy="1588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3" name="직선 연결선 84"/>
            <p:cNvCxnSpPr>
              <a:cxnSpLocks noChangeShapeType="1"/>
              <a:stCxn id="1159" idx="7"/>
              <a:endCxn id="79" idx="4"/>
            </p:cNvCxnSpPr>
            <p:nvPr/>
          </p:nvCxnSpPr>
          <p:spPr bwMode="auto">
            <a:xfrm rot="5400000" flipH="1" flipV="1">
              <a:off x="4332385" y="2099849"/>
              <a:ext cx="367652" cy="117619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4" name="직선 연결선 85"/>
            <p:cNvCxnSpPr>
              <a:cxnSpLocks noChangeShapeType="1"/>
              <a:stCxn id="1154" idx="4"/>
              <a:endCxn id="77" idx="0"/>
            </p:cNvCxnSpPr>
            <p:nvPr/>
          </p:nvCxnSpPr>
          <p:spPr bwMode="auto">
            <a:xfrm rot="16200000" flipH="1">
              <a:off x="4539302" y="510353"/>
              <a:ext cx="642942" cy="1428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5" name="직선 연결선 86"/>
            <p:cNvCxnSpPr>
              <a:cxnSpLocks noChangeShapeType="1"/>
              <a:stCxn id="77" idx="3"/>
              <a:endCxn id="78" idx="7"/>
            </p:cNvCxnSpPr>
            <p:nvPr/>
          </p:nvCxnSpPr>
          <p:spPr bwMode="auto">
            <a:xfrm rot="5400000">
              <a:off x="4635997" y="928519"/>
              <a:ext cx="235238" cy="3066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6" name="직선 연결선 87"/>
            <p:cNvCxnSpPr>
              <a:cxnSpLocks noChangeShapeType="1"/>
              <a:stCxn id="79" idx="5"/>
              <a:endCxn id="1161" idx="1"/>
            </p:cNvCxnSpPr>
            <p:nvPr/>
          </p:nvCxnSpPr>
          <p:spPr bwMode="auto">
            <a:xfrm rot="16200000" flipH="1">
              <a:off x="4635997" y="1928651"/>
              <a:ext cx="306676" cy="378114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67" name="직선 연결선 88"/>
            <p:cNvCxnSpPr>
              <a:cxnSpLocks noChangeShapeType="1"/>
              <a:stCxn id="79" idx="4"/>
              <a:endCxn id="1160" idx="0"/>
            </p:cNvCxnSpPr>
            <p:nvPr/>
          </p:nvCxnSpPr>
          <p:spPr bwMode="auto">
            <a:xfrm rot="16200000" flipH="1">
              <a:off x="4432145" y="2117708"/>
              <a:ext cx="500066" cy="214314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1037" name="Object 3"/>
            <p:cNvGraphicFramePr>
              <a:graphicFrameLocks noChangeAspect="1"/>
            </p:cNvGraphicFramePr>
            <p:nvPr/>
          </p:nvGraphicFramePr>
          <p:xfrm>
            <a:off x="4599629" y="71406"/>
            <a:ext cx="153987" cy="201613"/>
          </p:xfrm>
          <a:graphic>
            <a:graphicData uri="http://schemas.openxmlformats.org/presentationml/2006/ole">
              <p:oleObj spid="_x0000_s1037" name="Equation" r:id="rId5" imgW="164880" imgH="215640" progId="">
                <p:embed/>
              </p:oleObj>
            </a:graphicData>
          </a:graphic>
        </p:graphicFrame>
        <p:cxnSp>
          <p:nvCxnSpPr>
            <p:cNvPr id="1168" name="직선 연결선 90"/>
            <p:cNvCxnSpPr>
              <a:cxnSpLocks noChangeShapeType="1"/>
              <a:stCxn id="1158" idx="7"/>
              <a:endCxn id="79" idx="3"/>
            </p:cNvCxnSpPr>
            <p:nvPr/>
          </p:nvCxnSpPr>
          <p:spPr bwMode="auto">
            <a:xfrm rot="5400000" flipH="1" flipV="1">
              <a:off x="4064493" y="2000089"/>
              <a:ext cx="520990" cy="449552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1038" name="Object 6"/>
            <p:cNvGraphicFramePr>
              <a:graphicFrameLocks noChangeAspect="1"/>
            </p:cNvGraphicFramePr>
            <p:nvPr/>
          </p:nvGraphicFramePr>
          <p:xfrm>
            <a:off x="3990987" y="2552678"/>
            <a:ext cx="188912" cy="214313"/>
          </p:xfrm>
          <a:graphic>
            <a:graphicData uri="http://schemas.openxmlformats.org/presentationml/2006/ole">
              <p:oleObj spid="_x0000_s1038" name="Equation" r:id="rId6" imgW="203040" imgH="228600" progId="">
                <p:embed/>
              </p:oleObj>
            </a:graphicData>
          </a:graphic>
        </p:graphicFrame>
        <p:graphicFrame>
          <p:nvGraphicFramePr>
            <p:cNvPr id="1039" name="Object 5"/>
            <p:cNvGraphicFramePr>
              <a:graphicFrameLocks noChangeAspect="1"/>
            </p:cNvGraphicFramePr>
            <p:nvPr/>
          </p:nvGraphicFramePr>
          <p:xfrm>
            <a:off x="4370399" y="2403453"/>
            <a:ext cx="201613" cy="214313"/>
          </p:xfrm>
          <a:graphic>
            <a:graphicData uri="http://schemas.openxmlformats.org/presentationml/2006/ole">
              <p:oleObj spid="_x0000_s1039" name="Equation" r:id="rId7" imgW="215640" imgH="228600" progId="">
                <p:embed/>
              </p:oleObj>
            </a:graphicData>
          </a:graphic>
        </p:graphicFrame>
        <p:graphicFrame>
          <p:nvGraphicFramePr>
            <p:cNvPr id="1040" name="Object 16"/>
            <p:cNvGraphicFramePr>
              <a:graphicFrameLocks noChangeAspect="1"/>
            </p:cNvGraphicFramePr>
            <p:nvPr/>
          </p:nvGraphicFramePr>
          <p:xfrm>
            <a:off x="4727587" y="2539978"/>
            <a:ext cx="201612" cy="227013"/>
          </p:xfrm>
          <a:graphic>
            <a:graphicData uri="http://schemas.openxmlformats.org/presentationml/2006/ole">
              <p:oleObj spid="_x0000_s1040" name="Equation" r:id="rId8" imgW="215640" imgH="241200" progId="">
                <p:embed/>
              </p:oleObj>
            </a:graphicData>
          </a:graphic>
        </p:graphicFrame>
        <p:graphicFrame>
          <p:nvGraphicFramePr>
            <p:cNvPr id="1041" name="Object 17"/>
            <p:cNvGraphicFramePr>
              <a:graphicFrameLocks noChangeAspect="1"/>
            </p:cNvGraphicFramePr>
            <p:nvPr/>
          </p:nvGraphicFramePr>
          <p:xfrm>
            <a:off x="4943487" y="2332016"/>
            <a:ext cx="200025" cy="214312"/>
          </p:xfrm>
          <a:graphic>
            <a:graphicData uri="http://schemas.openxmlformats.org/presentationml/2006/ole">
              <p:oleObj spid="_x0000_s1041" name="Equation" r:id="rId9" imgW="215640" imgH="228600" progId="">
                <p:embed/>
              </p:oleObj>
            </a:graphicData>
          </a:graphic>
        </p:graphicFrame>
        <p:graphicFrame>
          <p:nvGraphicFramePr>
            <p:cNvPr id="1042" name="Object 8"/>
            <p:cNvGraphicFramePr>
              <a:graphicFrameLocks noChangeAspect="1"/>
            </p:cNvGraphicFramePr>
            <p:nvPr/>
          </p:nvGraphicFramePr>
          <p:xfrm>
            <a:off x="4597410" y="1773220"/>
            <a:ext cx="153988" cy="201612"/>
          </p:xfrm>
          <a:graphic>
            <a:graphicData uri="http://schemas.openxmlformats.org/presentationml/2006/ole">
              <p:oleObj spid="_x0000_s1042" name="Equation" r:id="rId10" imgW="164880" imgH="215640" progId="">
                <p:embed/>
              </p:oleObj>
            </a:graphicData>
          </a:graphic>
        </p:graphicFrame>
        <p:sp>
          <p:nvSpPr>
            <p:cNvPr id="1169" name="자유형 96"/>
            <p:cNvSpPr>
              <a:spLocks noChangeArrowheads="1"/>
            </p:cNvSpPr>
            <p:nvPr/>
          </p:nvSpPr>
          <p:spPr bwMode="auto">
            <a:xfrm>
              <a:off x="4401864" y="285727"/>
              <a:ext cx="556413" cy="1555751"/>
            </a:xfrm>
            <a:custGeom>
              <a:avLst/>
              <a:gdLst>
                <a:gd name="T0" fmla="*/ 106622 w 556413"/>
                <a:gd name="T1" fmla="*/ 1555751 h 1555751"/>
                <a:gd name="T2" fmla="*/ 63760 w 556413"/>
                <a:gd name="T3" fmla="*/ 941380 h 1555751"/>
                <a:gd name="T4" fmla="*/ 489183 w 556413"/>
                <a:gd name="T5" fmla="*/ 571492 h 1555751"/>
                <a:gd name="T6" fmla="*/ 432059 w 556413"/>
                <a:gd name="T7" fmla="*/ 0 h 15557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6413"/>
                <a:gd name="T13" fmla="*/ 0 h 1555751"/>
                <a:gd name="T14" fmla="*/ 556413 w 556413"/>
                <a:gd name="T15" fmla="*/ 1555751 h 15557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6413" h="1555751">
                  <a:moveTo>
                    <a:pt x="106622" y="1555751"/>
                  </a:moveTo>
                  <a:cubicBezTo>
                    <a:pt x="59000" y="1466063"/>
                    <a:pt x="0" y="1105423"/>
                    <a:pt x="63760" y="941380"/>
                  </a:cubicBezTo>
                  <a:cubicBezTo>
                    <a:pt x="127520" y="777337"/>
                    <a:pt x="427800" y="728389"/>
                    <a:pt x="489183" y="571492"/>
                  </a:cubicBezTo>
                  <a:cubicBezTo>
                    <a:pt x="550566" y="414595"/>
                    <a:pt x="556413" y="258762"/>
                    <a:pt x="432059" y="0"/>
                  </a:cubicBezTo>
                </a:path>
              </a:pathLst>
            </a:cu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lg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43" name="Object 19"/>
            <p:cNvGraphicFramePr>
              <a:graphicFrameLocks noChangeAspect="1"/>
            </p:cNvGraphicFramePr>
            <p:nvPr/>
          </p:nvGraphicFramePr>
          <p:xfrm>
            <a:off x="4977264" y="571472"/>
            <a:ext cx="99573" cy="141286"/>
          </p:xfrm>
          <a:graphic>
            <a:graphicData uri="http://schemas.openxmlformats.org/presentationml/2006/ole">
              <p:oleObj spid="_x0000_s1043" name="Equation" r:id="rId11" imgW="126720" imgH="177480" progId="">
                <p:embed/>
              </p:oleObj>
            </a:graphicData>
          </a:graphic>
        </p:graphicFrame>
        <p:cxnSp>
          <p:nvCxnSpPr>
            <p:cNvPr id="1170" name="직선 화살표 연결선 98"/>
            <p:cNvCxnSpPr>
              <a:cxnSpLocks noChangeShapeType="1"/>
            </p:cNvCxnSpPr>
            <p:nvPr/>
          </p:nvCxnSpPr>
          <p:spPr bwMode="auto">
            <a:xfrm rot="5400000" flipH="1" flipV="1">
              <a:off x="4071951" y="2006581"/>
              <a:ext cx="463549" cy="400046"/>
            </a:xfrm>
            <a:prstGeom prst="straightConnector1">
              <a:avLst/>
            </a:pr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med"/>
            </a:ln>
          </p:spPr>
        </p:cxnSp>
        <p:cxnSp>
          <p:nvCxnSpPr>
            <p:cNvPr id="1171" name="직선 화살표 연결선 99"/>
            <p:cNvCxnSpPr>
              <a:cxnSpLocks noChangeShapeType="1"/>
            </p:cNvCxnSpPr>
            <p:nvPr/>
          </p:nvCxnSpPr>
          <p:spPr bwMode="auto">
            <a:xfrm rot="5400000" flipH="1" flipV="1">
              <a:off x="4338651" y="2101828"/>
              <a:ext cx="304798" cy="101603"/>
            </a:xfrm>
            <a:prstGeom prst="straightConnector1">
              <a:avLst/>
            </a:pr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med"/>
            </a:ln>
          </p:spPr>
        </p:cxnSp>
        <p:cxnSp>
          <p:nvCxnSpPr>
            <p:cNvPr id="1172" name="직선 화살표 연결선 100"/>
            <p:cNvCxnSpPr>
              <a:cxnSpLocks noChangeShapeType="1"/>
            </p:cNvCxnSpPr>
            <p:nvPr/>
          </p:nvCxnSpPr>
          <p:spPr bwMode="auto">
            <a:xfrm rot="16200000" flipV="1">
              <a:off x="4479144" y="2134372"/>
              <a:ext cx="458792" cy="200019"/>
            </a:xfrm>
            <a:prstGeom prst="straightConnector1">
              <a:avLst/>
            </a:pr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med"/>
            </a:ln>
          </p:spPr>
        </p:cxnSp>
        <p:cxnSp>
          <p:nvCxnSpPr>
            <p:cNvPr id="1173" name="직선 화살표 연결선 101"/>
            <p:cNvCxnSpPr>
              <a:cxnSpLocks noChangeShapeType="1"/>
            </p:cNvCxnSpPr>
            <p:nvPr/>
          </p:nvCxnSpPr>
          <p:spPr bwMode="auto">
            <a:xfrm rot="10800000">
              <a:off x="4630750" y="1958953"/>
              <a:ext cx="352425" cy="279400"/>
            </a:xfrm>
            <a:prstGeom prst="straightConnector1">
              <a:avLst/>
            </a:pr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med"/>
            </a:ln>
          </p:spPr>
        </p:cxnSp>
        <p:graphicFrame>
          <p:nvGraphicFramePr>
            <p:cNvPr id="1044" name="Object 10"/>
            <p:cNvGraphicFramePr>
              <a:graphicFrameLocks noChangeAspect="1"/>
            </p:cNvGraphicFramePr>
            <p:nvPr/>
          </p:nvGraphicFramePr>
          <p:xfrm>
            <a:off x="4733936" y="2209784"/>
            <a:ext cx="101600" cy="122238"/>
          </p:xfrm>
          <a:graphic>
            <a:graphicData uri="http://schemas.openxmlformats.org/presentationml/2006/ole">
              <p:oleObj spid="_x0000_s1044" name="Equation" r:id="rId12" imgW="177480" imgH="215640" progId="">
                <p:embed/>
              </p:oleObj>
            </a:graphicData>
          </a:graphic>
        </p:graphicFrame>
        <p:graphicFrame>
          <p:nvGraphicFramePr>
            <p:cNvPr id="1045" name="Object 11"/>
            <p:cNvGraphicFramePr>
              <a:graphicFrameLocks noChangeAspect="1"/>
            </p:cNvGraphicFramePr>
            <p:nvPr/>
          </p:nvGraphicFramePr>
          <p:xfrm>
            <a:off x="4202103" y="2117708"/>
            <a:ext cx="93680" cy="115892"/>
          </p:xfrm>
          <a:graphic>
            <a:graphicData uri="http://schemas.openxmlformats.org/presentationml/2006/ole">
              <p:oleObj spid="_x0000_s1045" name="Equation" r:id="rId13" imgW="164880" imgH="203040" progId="">
                <p:embed/>
              </p:oleObj>
            </a:graphicData>
          </a:graphic>
        </p:graphicFrame>
        <p:graphicFrame>
          <p:nvGraphicFramePr>
            <p:cNvPr id="1046" name="Object 12"/>
            <p:cNvGraphicFramePr>
              <a:graphicFrameLocks noChangeAspect="1"/>
            </p:cNvGraphicFramePr>
            <p:nvPr/>
          </p:nvGraphicFramePr>
          <p:xfrm>
            <a:off x="4376746" y="2144696"/>
            <a:ext cx="101600" cy="115888"/>
          </p:xfrm>
          <a:graphic>
            <a:graphicData uri="http://schemas.openxmlformats.org/presentationml/2006/ole">
              <p:oleObj spid="_x0000_s1046" name="Equation" r:id="rId14" imgW="177480" imgH="203040" progId="">
                <p:embed/>
              </p:oleObj>
            </a:graphicData>
          </a:graphic>
        </p:graphicFrame>
        <p:graphicFrame>
          <p:nvGraphicFramePr>
            <p:cNvPr id="1047" name="Object 13"/>
            <p:cNvGraphicFramePr>
              <a:graphicFrameLocks noChangeAspect="1"/>
            </p:cNvGraphicFramePr>
            <p:nvPr/>
          </p:nvGraphicFramePr>
          <p:xfrm>
            <a:off x="4846650" y="2046270"/>
            <a:ext cx="101600" cy="114300"/>
          </p:xfrm>
          <a:graphic>
            <a:graphicData uri="http://schemas.openxmlformats.org/presentationml/2006/ole">
              <p:oleObj spid="_x0000_s1047" name="Equation" r:id="rId15" imgW="177480" imgH="203040" progId="">
                <p:embed/>
              </p:oleObj>
            </a:graphicData>
          </a:graphic>
        </p:graphicFrame>
      </p:grpSp>
      <p:grpSp>
        <p:nvGrpSpPr>
          <p:cNvPr id="1120" name="그룹 106"/>
          <p:cNvGrpSpPr>
            <a:grpSpLocks/>
          </p:cNvGrpSpPr>
          <p:nvPr/>
        </p:nvGrpSpPr>
        <p:grpSpPr bwMode="auto">
          <a:xfrm>
            <a:off x="3571875" y="3862388"/>
            <a:ext cx="1214438" cy="2660650"/>
            <a:chOff x="2643182" y="99981"/>
            <a:chExt cx="1214446" cy="2660669"/>
          </a:xfrm>
        </p:grpSpPr>
        <p:sp>
          <p:nvSpPr>
            <p:cNvPr id="1142" name="타원 107"/>
            <p:cNvSpPr>
              <a:spLocks noChangeArrowheads="1"/>
            </p:cNvSpPr>
            <p:nvPr/>
          </p:nvSpPr>
          <p:spPr bwMode="auto">
            <a:xfrm>
              <a:off x="3643314" y="217457"/>
              <a:ext cx="71438" cy="71438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109" name="타원 108"/>
            <p:cNvSpPr/>
            <p:nvPr/>
          </p:nvSpPr>
          <p:spPr bwMode="auto">
            <a:xfrm>
              <a:off x="3786190" y="931837"/>
              <a:ext cx="71438" cy="714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10" name="타원 109"/>
            <p:cNvSpPr/>
            <p:nvPr/>
          </p:nvSpPr>
          <p:spPr bwMode="auto">
            <a:xfrm>
              <a:off x="3429000" y="1217589"/>
              <a:ext cx="71437" cy="714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11" name="타원 110"/>
            <p:cNvSpPr/>
            <p:nvPr/>
          </p:nvSpPr>
          <p:spPr bwMode="auto">
            <a:xfrm>
              <a:off x="2928934" y="1360465"/>
              <a:ext cx="71438" cy="714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12" name="타원 111"/>
            <p:cNvSpPr/>
            <p:nvPr/>
          </p:nvSpPr>
          <p:spPr bwMode="auto">
            <a:xfrm>
              <a:off x="2643182" y="1717655"/>
              <a:ext cx="71438" cy="71439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147" name="타원 112"/>
            <p:cNvSpPr>
              <a:spLocks noChangeArrowheads="1"/>
            </p:cNvSpPr>
            <p:nvPr/>
          </p:nvSpPr>
          <p:spPr bwMode="auto">
            <a:xfrm>
              <a:off x="2928934" y="2503473"/>
              <a:ext cx="71438" cy="714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cxnSp>
          <p:nvCxnSpPr>
            <p:cNvPr id="1148" name="직선 연결선 113"/>
            <p:cNvCxnSpPr>
              <a:cxnSpLocks noChangeShapeType="1"/>
              <a:stCxn id="111" idx="6"/>
              <a:endCxn id="110" idx="2"/>
            </p:cNvCxnSpPr>
            <p:nvPr/>
          </p:nvCxnSpPr>
          <p:spPr bwMode="auto">
            <a:xfrm flipV="1">
              <a:off x="3000372" y="1253308"/>
              <a:ext cx="428628" cy="1428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49" name="직선 연결선 114"/>
            <p:cNvCxnSpPr>
              <a:cxnSpLocks noChangeShapeType="1"/>
              <a:stCxn id="112" idx="4"/>
              <a:endCxn id="1147" idx="0"/>
            </p:cNvCxnSpPr>
            <p:nvPr/>
          </p:nvCxnSpPr>
          <p:spPr bwMode="auto">
            <a:xfrm rot="16200000" flipH="1">
              <a:off x="2464587" y="2003407"/>
              <a:ext cx="714380" cy="285752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50" name="직선 연결선 115"/>
            <p:cNvCxnSpPr>
              <a:cxnSpLocks noChangeShapeType="1"/>
              <a:stCxn id="111" idx="4"/>
              <a:endCxn id="112" idx="6"/>
            </p:cNvCxnSpPr>
            <p:nvPr/>
          </p:nvCxnSpPr>
          <p:spPr bwMode="auto">
            <a:xfrm rot="5400000">
              <a:off x="2678902" y="1467622"/>
              <a:ext cx="321471" cy="250033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51" name="직선 연결선 116"/>
            <p:cNvCxnSpPr>
              <a:cxnSpLocks noChangeShapeType="1"/>
              <a:stCxn id="1142" idx="4"/>
              <a:endCxn id="109" idx="0"/>
            </p:cNvCxnSpPr>
            <p:nvPr/>
          </p:nvCxnSpPr>
          <p:spPr bwMode="auto">
            <a:xfrm rot="16200000" flipH="1">
              <a:off x="3429000" y="538928"/>
              <a:ext cx="642942" cy="1428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52" name="직선 연결선 117"/>
            <p:cNvCxnSpPr>
              <a:cxnSpLocks noChangeShapeType="1"/>
              <a:stCxn id="109" idx="3"/>
              <a:endCxn id="110" idx="7"/>
            </p:cNvCxnSpPr>
            <p:nvPr/>
          </p:nvCxnSpPr>
          <p:spPr bwMode="auto">
            <a:xfrm rot="5400000">
              <a:off x="3525695" y="957094"/>
              <a:ext cx="235238" cy="3066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1034" name="Object 1"/>
            <p:cNvGraphicFramePr>
              <a:graphicFrameLocks noChangeAspect="1"/>
            </p:cNvGraphicFramePr>
            <p:nvPr/>
          </p:nvGraphicFramePr>
          <p:xfrm>
            <a:off x="3489327" y="99981"/>
            <a:ext cx="153987" cy="201613"/>
          </p:xfrm>
          <a:graphic>
            <a:graphicData uri="http://schemas.openxmlformats.org/presentationml/2006/ole">
              <p:oleObj spid="_x0000_s1034" name="Equation" r:id="rId16" imgW="164880" imgH="215640" progId="">
                <p:embed/>
              </p:oleObj>
            </a:graphicData>
          </a:graphic>
        </p:graphicFrame>
        <p:graphicFrame>
          <p:nvGraphicFramePr>
            <p:cNvPr id="1035" name="Object 15"/>
            <p:cNvGraphicFramePr>
              <a:graphicFrameLocks noChangeAspect="1"/>
            </p:cNvGraphicFramePr>
            <p:nvPr/>
          </p:nvGraphicFramePr>
          <p:xfrm>
            <a:off x="2917823" y="2559037"/>
            <a:ext cx="153987" cy="201613"/>
          </p:xfrm>
          <a:graphic>
            <a:graphicData uri="http://schemas.openxmlformats.org/presentationml/2006/ole">
              <p:oleObj spid="_x0000_s1035" name="Equation" r:id="rId17" imgW="164880" imgH="215640" progId="">
                <p:embed/>
              </p:oleObj>
            </a:graphicData>
          </a:graphic>
        </p:graphicFrame>
        <p:sp>
          <p:nvSpPr>
            <p:cNvPr id="1153" name="자유형 120"/>
            <p:cNvSpPr>
              <a:spLocks noChangeArrowheads="1"/>
            </p:cNvSpPr>
            <p:nvPr/>
          </p:nvSpPr>
          <p:spPr bwMode="auto">
            <a:xfrm>
              <a:off x="2852775" y="322271"/>
              <a:ext cx="912407" cy="2170082"/>
            </a:xfrm>
            <a:custGeom>
              <a:avLst/>
              <a:gdLst>
                <a:gd name="T0" fmla="*/ 190479 w 912407"/>
                <a:gd name="T1" fmla="*/ 2170082 h 2170082"/>
                <a:gd name="T2" fmla="*/ 3175 w 912407"/>
                <a:gd name="T3" fmla="*/ 1539842 h 2170082"/>
                <a:gd name="T4" fmla="*/ 209529 w 912407"/>
                <a:gd name="T5" fmla="*/ 1179482 h 2170082"/>
                <a:gd name="T6" fmla="*/ 661967 w 912407"/>
                <a:gd name="T7" fmla="*/ 1004857 h 2170082"/>
                <a:gd name="T8" fmla="*/ 879427 w 912407"/>
                <a:gd name="T9" fmla="*/ 758820 h 2170082"/>
                <a:gd name="T10" fmla="*/ 859847 w 912407"/>
                <a:gd name="T11" fmla="*/ 439729 h 2170082"/>
                <a:gd name="T12" fmla="*/ 806404 w 912407"/>
                <a:gd name="T13" fmla="*/ 0 h 217008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2407"/>
                <a:gd name="T22" fmla="*/ 0 h 2170082"/>
                <a:gd name="T23" fmla="*/ 912407 w 912407"/>
                <a:gd name="T24" fmla="*/ 2170082 h 217008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2407" h="2170082">
                  <a:moveTo>
                    <a:pt x="190479" y="2170082"/>
                  </a:moveTo>
                  <a:cubicBezTo>
                    <a:pt x="58716" y="1912907"/>
                    <a:pt x="0" y="1704942"/>
                    <a:pt x="3175" y="1539842"/>
                  </a:cubicBezTo>
                  <a:cubicBezTo>
                    <a:pt x="6350" y="1374742"/>
                    <a:pt x="99730" y="1268646"/>
                    <a:pt x="209529" y="1179482"/>
                  </a:cubicBezTo>
                  <a:cubicBezTo>
                    <a:pt x="319328" y="1090318"/>
                    <a:pt x="550317" y="1074967"/>
                    <a:pt x="661967" y="1004857"/>
                  </a:cubicBezTo>
                  <a:cubicBezTo>
                    <a:pt x="773617" y="934747"/>
                    <a:pt x="846447" y="853008"/>
                    <a:pt x="879427" y="758820"/>
                  </a:cubicBezTo>
                  <a:cubicBezTo>
                    <a:pt x="912407" y="664632"/>
                    <a:pt x="872017" y="566199"/>
                    <a:pt x="859847" y="439729"/>
                  </a:cubicBezTo>
                  <a:cubicBezTo>
                    <a:pt x="847677" y="313259"/>
                    <a:pt x="819284" y="55831"/>
                    <a:pt x="806404" y="0"/>
                  </a:cubicBezTo>
                </a:path>
              </a:pathLst>
            </a:cu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lg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6" name="Object 16"/>
            <p:cNvGraphicFramePr>
              <a:graphicFrameLocks noChangeAspect="1"/>
            </p:cNvGraphicFramePr>
            <p:nvPr/>
          </p:nvGraphicFramePr>
          <p:xfrm>
            <a:off x="3579297" y="573062"/>
            <a:ext cx="99573" cy="141286"/>
          </p:xfrm>
          <a:graphic>
            <a:graphicData uri="http://schemas.openxmlformats.org/presentationml/2006/ole">
              <p:oleObj spid="_x0000_s1036" name="Equation" r:id="rId18" imgW="126720" imgH="177480" progId="">
                <p:embed/>
              </p:oleObj>
            </a:graphicData>
          </a:graphic>
        </p:graphicFrame>
      </p:grpSp>
      <p:grpSp>
        <p:nvGrpSpPr>
          <p:cNvPr id="1121" name="그룹 122"/>
          <p:cNvGrpSpPr>
            <a:grpSpLocks/>
          </p:cNvGrpSpPr>
          <p:nvPr/>
        </p:nvGrpSpPr>
        <p:grpSpPr bwMode="auto">
          <a:xfrm>
            <a:off x="7556500" y="3833813"/>
            <a:ext cx="1087438" cy="2662237"/>
            <a:chOff x="5582947" y="71406"/>
            <a:chExt cx="1087728" cy="2662254"/>
          </a:xfrm>
        </p:grpSpPr>
        <p:sp>
          <p:nvSpPr>
            <p:cNvPr id="1127" name="타원 123"/>
            <p:cNvSpPr>
              <a:spLocks noChangeArrowheads="1"/>
            </p:cNvSpPr>
            <p:nvPr/>
          </p:nvSpPr>
          <p:spPr bwMode="auto">
            <a:xfrm>
              <a:off x="5736934" y="188882"/>
              <a:ext cx="71438" cy="71438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sp>
          <p:nvSpPr>
            <p:cNvPr id="125" name="타원 124"/>
            <p:cNvSpPr/>
            <p:nvPr/>
          </p:nvSpPr>
          <p:spPr bwMode="auto">
            <a:xfrm>
              <a:off x="5879889" y="903261"/>
              <a:ext cx="71456" cy="714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26" name="타원 125"/>
            <p:cNvSpPr/>
            <p:nvPr/>
          </p:nvSpPr>
          <p:spPr bwMode="auto">
            <a:xfrm>
              <a:off x="6237171" y="1260451"/>
              <a:ext cx="71457" cy="714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27" name="타원 126"/>
            <p:cNvSpPr/>
            <p:nvPr/>
          </p:nvSpPr>
          <p:spPr bwMode="auto">
            <a:xfrm>
              <a:off x="5879889" y="1760517"/>
              <a:ext cx="71456" cy="714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28" name="타원 127"/>
            <p:cNvSpPr/>
            <p:nvPr/>
          </p:nvSpPr>
          <p:spPr bwMode="auto">
            <a:xfrm>
              <a:off x="6451542" y="1760517"/>
              <a:ext cx="71456" cy="71437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latinLnBrk="1">
                <a:defRPr/>
              </a:pPr>
              <a:endParaRPr kumimoji="1" lang="ko-KR" altLang="en-US" sz="1800" b="1" dirty="0">
                <a:latin typeface="굴림" pitchFamily="50" charset="-127"/>
                <a:ea typeface="굴림" pitchFamily="50" charset="-127"/>
                <a:cs typeface="+mn-cs"/>
              </a:endParaRPr>
            </a:p>
          </p:txBody>
        </p:sp>
        <p:sp>
          <p:nvSpPr>
            <p:cNvPr id="1132" name="타원 128"/>
            <p:cNvSpPr>
              <a:spLocks noChangeArrowheads="1"/>
            </p:cNvSpPr>
            <p:nvPr/>
          </p:nvSpPr>
          <p:spPr bwMode="auto">
            <a:xfrm>
              <a:off x="6379876" y="2474898"/>
              <a:ext cx="71438" cy="714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latinLnBrk="1"/>
              <a:endParaRPr kumimoji="1" lang="ko-KR" altLang="en-US" sz="1800" b="1">
                <a:latin typeface="굴림" pitchFamily="34" charset="-127"/>
                <a:ea typeface="굴림" pitchFamily="34" charset="-127"/>
              </a:endParaRPr>
            </a:p>
          </p:txBody>
        </p:sp>
        <p:cxnSp>
          <p:nvCxnSpPr>
            <p:cNvPr id="1133" name="직선 연결선 129"/>
            <p:cNvCxnSpPr>
              <a:cxnSpLocks noChangeShapeType="1"/>
              <a:stCxn id="1127" idx="4"/>
              <a:endCxn id="125" idx="0"/>
            </p:cNvCxnSpPr>
            <p:nvPr/>
          </p:nvCxnSpPr>
          <p:spPr bwMode="auto">
            <a:xfrm rot="16200000" flipH="1">
              <a:off x="5522620" y="510353"/>
              <a:ext cx="642942" cy="1428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4" name="직선 연결선 130"/>
            <p:cNvCxnSpPr>
              <a:cxnSpLocks noChangeShapeType="1"/>
              <a:stCxn id="126" idx="1"/>
              <a:endCxn id="125" idx="5"/>
            </p:cNvCxnSpPr>
            <p:nvPr/>
          </p:nvCxnSpPr>
          <p:spPr bwMode="auto">
            <a:xfrm rot="16200000" flipV="1">
              <a:off x="5940786" y="964238"/>
              <a:ext cx="306676" cy="3066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5" name="직선 연결선 131"/>
            <p:cNvCxnSpPr>
              <a:cxnSpLocks noChangeShapeType="1"/>
              <a:stCxn id="126" idx="5"/>
              <a:endCxn id="128" idx="0"/>
            </p:cNvCxnSpPr>
            <p:nvPr/>
          </p:nvCxnSpPr>
          <p:spPr bwMode="auto">
            <a:xfrm rot="16200000" flipH="1">
              <a:off x="6172959" y="1446444"/>
              <a:ext cx="439090" cy="189057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6" name="직선 연결선 132"/>
            <p:cNvCxnSpPr>
              <a:cxnSpLocks noChangeShapeType="1"/>
              <a:stCxn id="126" idx="3"/>
              <a:endCxn id="127" idx="7"/>
            </p:cNvCxnSpPr>
            <p:nvPr/>
          </p:nvCxnSpPr>
          <p:spPr bwMode="auto">
            <a:xfrm rot="5400000">
              <a:off x="5869348" y="1392866"/>
              <a:ext cx="449552" cy="306676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7" name="직선 연결선 133"/>
            <p:cNvCxnSpPr>
              <a:cxnSpLocks noChangeShapeType="1"/>
              <a:stCxn id="127" idx="5"/>
              <a:endCxn id="1132" idx="1"/>
            </p:cNvCxnSpPr>
            <p:nvPr/>
          </p:nvCxnSpPr>
          <p:spPr bwMode="auto">
            <a:xfrm rot="16200000" flipH="1">
              <a:off x="5833629" y="1928651"/>
              <a:ext cx="663866" cy="449552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8" name="직선 연결선 134"/>
            <p:cNvCxnSpPr>
              <a:cxnSpLocks noChangeShapeType="1"/>
              <a:stCxn id="128" idx="4"/>
              <a:endCxn id="1132" idx="0"/>
            </p:cNvCxnSpPr>
            <p:nvPr/>
          </p:nvCxnSpPr>
          <p:spPr bwMode="auto">
            <a:xfrm rot="5400000">
              <a:off x="6129843" y="2117708"/>
              <a:ext cx="642942" cy="71438"/>
            </a:xfrm>
            <a:prstGeom prst="line">
              <a:avLst/>
            </a:prstGeom>
            <a:noFill/>
            <a:ln w="6350" algn="ctr">
              <a:solidFill>
                <a:schemeClr val="tx1"/>
              </a:solidFill>
              <a:round/>
              <a:headEnd/>
              <a:tailEnd/>
            </a:ln>
          </p:spPr>
        </p:cxnSp>
        <p:graphicFrame>
          <p:nvGraphicFramePr>
            <p:cNvPr id="1026" name="Object 17"/>
            <p:cNvGraphicFramePr>
              <a:graphicFrameLocks noChangeAspect="1"/>
            </p:cNvGraphicFramePr>
            <p:nvPr/>
          </p:nvGraphicFramePr>
          <p:xfrm>
            <a:off x="5582947" y="71406"/>
            <a:ext cx="153987" cy="201613"/>
          </p:xfrm>
          <a:graphic>
            <a:graphicData uri="http://schemas.openxmlformats.org/presentationml/2006/ole">
              <p:oleObj spid="_x0000_s1026" name="Equation" r:id="rId19" imgW="164880" imgH="215640" progId="">
                <p:embed/>
              </p:oleObj>
            </a:graphicData>
          </a:graphic>
        </p:graphicFrame>
        <p:graphicFrame>
          <p:nvGraphicFramePr>
            <p:cNvPr id="1027" name="Object 7"/>
            <p:cNvGraphicFramePr>
              <a:graphicFrameLocks noChangeAspect="1"/>
            </p:cNvGraphicFramePr>
            <p:nvPr/>
          </p:nvGraphicFramePr>
          <p:xfrm>
            <a:off x="6354805" y="2532047"/>
            <a:ext cx="153987" cy="201613"/>
          </p:xfrm>
          <a:graphic>
            <a:graphicData uri="http://schemas.openxmlformats.org/presentationml/2006/ole">
              <p:oleObj spid="_x0000_s1027" name="Equation" r:id="rId20" imgW="164880" imgH="215640" progId="">
                <p:embed/>
              </p:oleObj>
            </a:graphicData>
          </a:graphic>
        </p:graphicFrame>
        <p:graphicFrame>
          <p:nvGraphicFramePr>
            <p:cNvPr id="1028" name="Object 19"/>
            <p:cNvGraphicFramePr>
              <a:graphicFrameLocks noChangeAspect="1"/>
            </p:cNvGraphicFramePr>
            <p:nvPr/>
          </p:nvGraphicFramePr>
          <p:xfrm>
            <a:off x="6329405" y="1189014"/>
            <a:ext cx="153987" cy="201613"/>
          </p:xfrm>
          <a:graphic>
            <a:graphicData uri="http://schemas.openxmlformats.org/presentationml/2006/ole">
              <p:oleObj spid="_x0000_s1028" name="Equation" r:id="rId21" imgW="164880" imgH="215640" progId="">
                <p:embed/>
              </p:oleObj>
            </a:graphicData>
          </a:graphic>
        </p:graphicFrame>
        <p:graphicFrame>
          <p:nvGraphicFramePr>
            <p:cNvPr id="1029" name="Object 20"/>
            <p:cNvGraphicFramePr>
              <a:graphicFrameLocks noChangeAspect="1"/>
            </p:cNvGraphicFramePr>
            <p:nvPr/>
          </p:nvGraphicFramePr>
          <p:xfrm>
            <a:off x="5969023" y="1697016"/>
            <a:ext cx="166687" cy="201612"/>
          </p:xfrm>
          <a:graphic>
            <a:graphicData uri="http://schemas.openxmlformats.org/presentationml/2006/ole">
              <p:oleObj spid="_x0000_s1029" name="Equation" r:id="rId22" imgW="177480" imgH="215640" progId="">
                <p:embed/>
              </p:oleObj>
            </a:graphicData>
          </a:graphic>
        </p:graphicFrame>
        <p:graphicFrame>
          <p:nvGraphicFramePr>
            <p:cNvPr id="1030" name="Object 21"/>
            <p:cNvGraphicFramePr>
              <a:graphicFrameLocks noChangeAspect="1"/>
            </p:cNvGraphicFramePr>
            <p:nvPr/>
          </p:nvGraphicFramePr>
          <p:xfrm>
            <a:off x="6299220" y="1685903"/>
            <a:ext cx="165100" cy="201613"/>
          </p:xfrm>
          <a:graphic>
            <a:graphicData uri="http://schemas.openxmlformats.org/presentationml/2006/ole">
              <p:oleObj spid="_x0000_s1030" name="Equation" r:id="rId23" imgW="177480" imgH="215640" progId="">
                <p:embed/>
              </p:oleObj>
            </a:graphicData>
          </a:graphic>
        </p:graphicFrame>
        <p:sp>
          <p:nvSpPr>
            <p:cNvPr id="1139" name="자유형 140"/>
            <p:cNvSpPr>
              <a:spLocks noChangeArrowheads="1"/>
            </p:cNvSpPr>
            <p:nvPr/>
          </p:nvSpPr>
          <p:spPr bwMode="auto">
            <a:xfrm>
              <a:off x="5676900" y="285688"/>
              <a:ext cx="514332" cy="971636"/>
            </a:xfrm>
            <a:custGeom>
              <a:avLst/>
              <a:gdLst>
                <a:gd name="T0" fmla="*/ 349544 w 548530"/>
                <a:gd name="T1" fmla="*/ 971636 h 971636"/>
                <a:gd name="T2" fmla="*/ 86697 w 548530"/>
                <a:gd name="T3" fmla="*/ 655609 h 971636"/>
                <a:gd name="T4" fmla="*/ 39115 w 548530"/>
                <a:gd name="T5" fmla="*/ 0 h 971636"/>
                <a:gd name="T6" fmla="*/ 0 60000 65536"/>
                <a:gd name="T7" fmla="*/ 0 60000 65536"/>
                <a:gd name="T8" fmla="*/ 0 60000 65536"/>
                <a:gd name="T9" fmla="*/ 0 w 548530"/>
                <a:gd name="T10" fmla="*/ 0 h 971636"/>
                <a:gd name="T11" fmla="*/ 548530 w 548530"/>
                <a:gd name="T12" fmla="*/ 971636 h 9716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8530" h="971636">
                  <a:moveTo>
                    <a:pt x="548530" y="971636"/>
                  </a:moveTo>
                  <a:cubicBezTo>
                    <a:pt x="481855" y="940674"/>
                    <a:pt x="217242" y="817548"/>
                    <a:pt x="136051" y="655609"/>
                  </a:cubicBezTo>
                  <a:cubicBezTo>
                    <a:pt x="54860" y="493670"/>
                    <a:pt x="0" y="156897"/>
                    <a:pt x="61383" y="0"/>
                  </a:cubicBezTo>
                </a:path>
              </a:pathLst>
            </a:cu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0" name="자유형 141"/>
            <p:cNvSpPr>
              <a:spLocks noChangeArrowheads="1"/>
            </p:cNvSpPr>
            <p:nvPr/>
          </p:nvSpPr>
          <p:spPr bwMode="auto">
            <a:xfrm>
              <a:off x="5835649" y="1342946"/>
              <a:ext cx="503199" cy="1139904"/>
            </a:xfrm>
            <a:custGeom>
              <a:avLst/>
              <a:gdLst>
                <a:gd name="T0" fmla="*/ 264747 w 560047"/>
                <a:gd name="T1" fmla="*/ 1139904 h 1139904"/>
                <a:gd name="T2" fmla="*/ 21740 w 560047"/>
                <a:gd name="T3" fmla="*/ 588929 h 1139904"/>
                <a:gd name="T4" fmla="*/ 57478 w 560047"/>
                <a:gd name="T5" fmla="*/ 231854 h 1139904"/>
                <a:gd name="T6" fmla="*/ 196933 w 560047"/>
                <a:gd name="T7" fmla="*/ 0 h 11399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0047"/>
                <a:gd name="T13" fmla="*/ 0 h 1139904"/>
                <a:gd name="T14" fmla="*/ 560047 w 560047"/>
                <a:gd name="T15" fmla="*/ 1139904 h 11399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0047" h="1139904">
                  <a:moveTo>
                    <a:pt x="560047" y="1139904"/>
                  </a:moveTo>
                  <a:cubicBezTo>
                    <a:pt x="493372" y="1108942"/>
                    <a:pt x="69897" y="778913"/>
                    <a:pt x="45988" y="588929"/>
                  </a:cubicBezTo>
                  <a:cubicBezTo>
                    <a:pt x="0" y="420654"/>
                    <a:pt x="59820" y="330009"/>
                    <a:pt x="121588" y="231854"/>
                  </a:cubicBezTo>
                  <a:cubicBezTo>
                    <a:pt x="183356" y="133699"/>
                    <a:pt x="394515" y="21709"/>
                    <a:pt x="416594" y="0"/>
                  </a:cubicBezTo>
                </a:path>
              </a:pathLst>
            </a:cu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1" name="자유형 142"/>
            <p:cNvSpPr>
              <a:spLocks noChangeArrowheads="1"/>
            </p:cNvSpPr>
            <p:nvPr/>
          </p:nvSpPr>
          <p:spPr bwMode="auto">
            <a:xfrm>
              <a:off x="6323487" y="1335064"/>
              <a:ext cx="255091" cy="1122401"/>
            </a:xfrm>
            <a:custGeom>
              <a:avLst/>
              <a:gdLst>
                <a:gd name="T0" fmla="*/ 27861 w 325944"/>
                <a:gd name="T1" fmla="*/ 1122401 h 1122401"/>
                <a:gd name="T2" fmla="*/ 55554 w 325944"/>
                <a:gd name="T3" fmla="*/ 601722 h 1122401"/>
                <a:gd name="T4" fmla="*/ 46231 w 325944"/>
                <a:gd name="T5" fmla="*/ 301693 h 1122401"/>
                <a:gd name="T6" fmla="*/ 3970 w 325944"/>
                <a:gd name="T7" fmla="*/ 0 h 112240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25944"/>
                <a:gd name="T13" fmla="*/ 0 h 1122401"/>
                <a:gd name="T14" fmla="*/ 325944 w 325944"/>
                <a:gd name="T15" fmla="*/ 1122401 h 112240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25944" h="1122401">
                  <a:moveTo>
                    <a:pt x="154930" y="1122401"/>
                  </a:moveTo>
                  <a:cubicBezTo>
                    <a:pt x="180836" y="1047015"/>
                    <a:pt x="291895" y="738507"/>
                    <a:pt x="308920" y="601722"/>
                  </a:cubicBezTo>
                  <a:cubicBezTo>
                    <a:pt x="325945" y="464937"/>
                    <a:pt x="304886" y="401980"/>
                    <a:pt x="257079" y="301693"/>
                  </a:cubicBezTo>
                  <a:cubicBezTo>
                    <a:pt x="209272" y="201406"/>
                    <a:pt x="0" y="21709"/>
                    <a:pt x="22079" y="0"/>
                  </a:cubicBezTo>
                </a:path>
              </a:pathLst>
            </a:custGeom>
            <a:noFill/>
            <a:ln w="6350" algn="ctr">
              <a:solidFill>
                <a:srgbClr val="FF0000"/>
              </a:solidFill>
              <a:prstDash val="sysDot"/>
              <a:round/>
              <a:headEnd/>
              <a:tailEnd type="stealth" w="sm" len="lg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5819775" y="2000232"/>
            <a:ext cx="93680" cy="115892"/>
          </p:xfrm>
          <a:graphic>
            <a:graphicData uri="http://schemas.openxmlformats.org/presentationml/2006/ole">
              <p:oleObj spid="_x0000_s1031" name="Equation" r:id="rId24" imgW="164880" imgH="203040" progId="">
                <p:embed/>
              </p:oleObj>
            </a:graphicData>
          </a:graphic>
        </p:graphicFrame>
        <p:graphicFrame>
          <p:nvGraphicFramePr>
            <p:cNvPr id="1032" name="Object 23"/>
            <p:cNvGraphicFramePr>
              <a:graphicFrameLocks noChangeAspect="1"/>
            </p:cNvGraphicFramePr>
            <p:nvPr/>
          </p:nvGraphicFramePr>
          <p:xfrm>
            <a:off x="6569075" y="2000250"/>
            <a:ext cx="101600" cy="115888"/>
          </p:xfrm>
          <a:graphic>
            <a:graphicData uri="http://schemas.openxmlformats.org/presentationml/2006/ole">
              <p:oleObj spid="_x0000_s1032" name="Equation" r:id="rId25" imgW="177480" imgH="203040" progId="">
                <p:embed/>
              </p:oleObj>
            </a:graphicData>
          </a:graphic>
        </p:graphicFrame>
        <p:graphicFrame>
          <p:nvGraphicFramePr>
            <p:cNvPr id="1033" name="Object 24"/>
            <p:cNvGraphicFramePr>
              <a:graphicFrameLocks noChangeAspect="1"/>
            </p:cNvGraphicFramePr>
            <p:nvPr/>
          </p:nvGraphicFramePr>
          <p:xfrm>
            <a:off x="5615443" y="571472"/>
            <a:ext cx="99573" cy="141286"/>
          </p:xfrm>
          <a:graphic>
            <a:graphicData uri="http://schemas.openxmlformats.org/presentationml/2006/ole">
              <p:oleObj spid="_x0000_s1033" name="Equation" r:id="rId26" imgW="126720" imgH="177480" progId="">
                <p:embed/>
              </p:oleObj>
            </a:graphicData>
          </a:graphic>
        </p:graphicFrame>
      </p:grpSp>
      <p:sp>
        <p:nvSpPr>
          <p:cNvPr id="1122" name="직사각형 146"/>
          <p:cNvSpPr>
            <a:spLocks noChangeArrowheads="1"/>
          </p:cNvSpPr>
          <p:nvPr/>
        </p:nvSpPr>
        <p:spPr bwMode="auto">
          <a:xfrm>
            <a:off x="652463" y="6457950"/>
            <a:ext cx="22764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 eaLnBrk="0" hangingPunct="0"/>
            <a:r>
              <a:rPr lang="en-US" altLang="ko-KR" sz="1200">
                <a:latin typeface="Palatino Linotype" pitchFamily="18" charset="0"/>
              </a:rPr>
              <a:t>(a) a physical network</a:t>
            </a:r>
          </a:p>
        </p:txBody>
      </p:sp>
      <p:sp>
        <p:nvSpPr>
          <p:cNvPr id="1123" name="직사각형 147"/>
          <p:cNvSpPr>
            <a:spLocks noChangeArrowheads="1"/>
          </p:cNvSpPr>
          <p:nvPr/>
        </p:nvSpPr>
        <p:spPr bwMode="auto">
          <a:xfrm>
            <a:off x="3224213" y="6457950"/>
            <a:ext cx="19907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 eaLnBrk="0" hangingPunct="0"/>
            <a:r>
              <a:rPr lang="en-US" altLang="ko-KR" sz="1200">
                <a:latin typeface="Palatino Linotype" pitchFamily="18" charset="0"/>
              </a:rPr>
              <a:t>(b) a simple path</a:t>
            </a:r>
          </a:p>
        </p:txBody>
      </p:sp>
      <p:sp>
        <p:nvSpPr>
          <p:cNvPr id="1124" name="직사각형 148"/>
          <p:cNvSpPr>
            <a:spLocks noChangeArrowheads="1"/>
          </p:cNvSpPr>
          <p:nvPr/>
        </p:nvSpPr>
        <p:spPr bwMode="auto">
          <a:xfrm>
            <a:off x="5153025" y="6457950"/>
            <a:ext cx="19907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 eaLnBrk="0" hangingPunct="0"/>
            <a:r>
              <a:rPr lang="en-US" altLang="ko-KR" sz="1200">
                <a:latin typeface="Palatino Linotype" pitchFamily="18" charset="0"/>
              </a:rPr>
              <a:t>(c) an aggregate path</a:t>
            </a:r>
          </a:p>
        </p:txBody>
      </p:sp>
      <p:sp>
        <p:nvSpPr>
          <p:cNvPr id="1125" name="직사각형 149"/>
          <p:cNvSpPr>
            <a:spLocks noChangeArrowheads="1"/>
          </p:cNvSpPr>
          <p:nvPr/>
        </p:nvSpPr>
        <p:spPr bwMode="auto">
          <a:xfrm>
            <a:off x="7153275" y="6457950"/>
            <a:ext cx="19907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 eaLnBrk="0" hangingPunct="0"/>
            <a:r>
              <a:rPr lang="en-US" altLang="ko-KR" sz="1200">
                <a:latin typeface="Palatino Linotype" pitchFamily="18" charset="0"/>
              </a:rPr>
              <a:t>(d) an arbitrary graph</a:t>
            </a:r>
          </a:p>
        </p:txBody>
      </p:sp>
      <p:cxnSp>
        <p:nvCxnSpPr>
          <p:cNvPr id="1126" name="직선 연결선 151"/>
          <p:cNvCxnSpPr>
            <a:cxnSpLocks noChangeShapeType="1"/>
          </p:cNvCxnSpPr>
          <p:nvPr/>
        </p:nvCxnSpPr>
        <p:spPr bwMode="auto">
          <a:xfrm>
            <a:off x="214313" y="3832225"/>
            <a:ext cx="8715375" cy="1588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11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112" charset="-122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83264</TotalTime>
  <Words>1728</Words>
  <Application>Microsoft Office PowerPoint</Application>
  <PresentationFormat>On-screen Show (4:3)</PresentationFormat>
  <Paragraphs>321</Paragraphs>
  <Slides>19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Book Antiqua</vt:lpstr>
      <vt:lpstr>굴림체</vt:lpstr>
      <vt:lpstr>Arial</vt:lpstr>
      <vt:lpstr>Times New Roman</vt:lpstr>
      <vt:lpstr>ＭＳ Ｐゴシック</vt:lpstr>
      <vt:lpstr>굴림</vt:lpstr>
      <vt:lpstr>Wingdings</vt:lpstr>
      <vt:lpstr>Arial Black</vt:lpstr>
      <vt:lpstr>Palatino Linotype</vt:lpstr>
      <vt:lpstr>Symbol</vt:lpstr>
      <vt:lpstr>Blank Presentation</vt:lpstr>
      <vt:lpstr>Image</vt:lpstr>
      <vt:lpstr>Equation</vt:lpstr>
      <vt:lpstr>Provenance-based Trustworthiness Assessment in Sensor Networks</vt:lpstr>
      <vt:lpstr>Data Streams Everywhere</vt:lpstr>
      <vt:lpstr>What is Provenance?</vt:lpstr>
      <vt:lpstr>Focus of Our Work</vt:lpstr>
      <vt:lpstr>Sensor Networks</vt:lpstr>
      <vt:lpstr>An Example Senor Network:  Battlefield Monitoring Sensor Network</vt:lpstr>
      <vt:lpstr>What Makes It Difficult to Solve?</vt:lpstr>
      <vt:lpstr>Slide 8</vt:lpstr>
      <vt:lpstr>Modeling Sensor Networks  and Data Provenance</vt:lpstr>
      <vt:lpstr>Slide 10</vt:lpstr>
      <vt:lpstr>Slide 11</vt:lpstr>
      <vt:lpstr>Intermediate Trust Scores of Data   (in more detail)</vt:lpstr>
      <vt:lpstr>Using Data Value and Provenance Similarities</vt:lpstr>
      <vt:lpstr>Using Data Value and Provenance Similarities</vt:lpstr>
      <vt:lpstr>Slide 15</vt:lpstr>
      <vt:lpstr>Experimental Evaluation</vt:lpstr>
      <vt:lpstr>Experiment 1 Computation Efficiency of the Cyclic Framework</vt:lpstr>
      <vt:lpstr>Experiment 2  Effectiveness of the Cyclic Framework</vt:lpstr>
      <vt:lpstr>Conclusions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DMSN-2010</dc:title>
  <dc:creator>Elisa Bertino</dc:creator>
  <cp:lastModifiedBy>squiccia</cp:lastModifiedBy>
  <cp:revision>4225</cp:revision>
  <cp:lastPrinted>2001-02-23T09:05:51Z</cp:lastPrinted>
  <dcterms:created xsi:type="dcterms:W3CDTF">1997-06-19T09:48:58Z</dcterms:created>
  <dcterms:modified xsi:type="dcterms:W3CDTF">2010-09-12T16:04:37Z</dcterms:modified>
</cp:coreProperties>
</file>